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72" r:id="rId14"/>
    <p:sldId id="283" r:id="rId15"/>
    <p:sldId id="269" r:id="rId16"/>
    <p:sldId id="273" r:id="rId17"/>
    <p:sldId id="274" r:id="rId18"/>
    <p:sldId id="275" r:id="rId19"/>
    <p:sldId id="289" r:id="rId20"/>
    <p:sldId id="291" r:id="rId21"/>
    <p:sldId id="270" r:id="rId22"/>
    <p:sldId id="271" r:id="rId23"/>
    <p:sldId id="276" r:id="rId24"/>
    <p:sldId id="284" r:id="rId25"/>
    <p:sldId id="278" r:id="rId26"/>
    <p:sldId id="279" r:id="rId27"/>
    <p:sldId id="281" r:id="rId28"/>
    <p:sldId id="280" r:id="rId29"/>
    <p:sldId id="2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EE6A-3545-4B31-A9D8-56C9978A4208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D09B7-1070-497E-865E-2E89295E2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9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Прямая сдельная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заработная плата начисляется исходя из объёма выполненной работы с использованием твёрдых сдельных расценок, установленных с учётом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квалификации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работника.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Сдельно-премиальная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наряду с оплатой по прямым сдельным расценкам, предусматривает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премирование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за перевыполнение нормы выработки и за достижение количественных и качественных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показателей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определенных действующими условиями премирования.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Сдельно-прогрессивная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производится по прямым сдельным расценкам, а сверх этих норм — по повышенным расценкам. Как правило, повышенная расценка превышает неизменную расценку не более чем в два раза. При данной системе заработок растет быстрее, чем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производительность труда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поэтому целесообразно вводить данную систему временно (3-6 месяцев) на решающих участках работы. Например, когда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предприятию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нужно выполнить срочный заказ или устранить последствия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аварии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Аккордная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заработок устанавливается на весь объём работы, а не на отдельную операцию. При этом устанавливается предельный срок выполнения работы. Расчёт с работниками производится, как правило, после выполнения всех работ. Если планируется выполнение работы в длительные сроки, может быть выплачен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аванс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Практикуется премирование за сокращение сроков выполнения заданий.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Используется данная система в тех случаях, когда труд не поддается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нормированию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при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строительных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ремонтных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работах и т. п.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Косвенно-сдельная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применяется для оплаты труда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рабочих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обслуживающих оборудование и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рабочие места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Поскольку точно определить количественный вклад рабочих в данном случае затруднительно, то их заработок определяется умножением косвенно-сдельной расценки на фактический выпуск продукции, произведённой рабочими, которых они обслуживают.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Премирование работников при этой системе может осуществляться за бесперебойную работу оборудования.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Простая повременная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оплата труда производится за определённое количество отработанного времени независимо от количества выполненных работ. По способу начисления подразделяется на почасовую, поденную и помесячную.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Данная система оплаты труда недостаточно обеспечивает непосредственную связь между конечными результатами труда работника и его заработной платой.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Повременно-премиальная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работнику не только начисляется заработная плата за отработанное время, но и премия за достижение определённых количественных и качественных показателей.</a:t>
            </a:r>
          </a:p>
          <a:p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Работодатели не имеют право платить работникам месячную заработную плату в размере, меньшем, чем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МРОТ.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Правда, если сотрудник работает на условиях совместительства или неполного рабочего времени, то в месяц он может получать сумму, меньшую, чем МРОТ, и законодательных препятствий </a:t>
            </a:r>
            <a:r>
              <a:rPr lang="ru-RU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здесь 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260E1-EBAA-4AEC-8B9F-EAF2F7D872C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6532-6253-4B3E-A6AF-F8EE9A8712E8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5680454-18FB-4E31-939F-93DEF5E0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5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6532-6253-4B3E-A6AF-F8EE9A8712E8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454-18FB-4E31-939F-93DEF5E0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7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6532-6253-4B3E-A6AF-F8EE9A8712E8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454-18FB-4E31-939F-93DEF5E0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68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6532-6253-4B3E-A6AF-F8EE9A8712E8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454-18FB-4E31-939F-93DEF5E0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2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0186532-6253-4B3E-A6AF-F8EE9A8712E8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5680454-18FB-4E31-939F-93DEF5E0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1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6532-6253-4B3E-A6AF-F8EE9A8712E8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454-18FB-4E31-939F-93DEF5E0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2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6532-6253-4B3E-A6AF-F8EE9A8712E8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454-18FB-4E31-939F-93DEF5E0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6532-6253-4B3E-A6AF-F8EE9A8712E8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454-18FB-4E31-939F-93DEF5E0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9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6532-6253-4B3E-A6AF-F8EE9A8712E8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454-18FB-4E31-939F-93DEF5E0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9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6532-6253-4B3E-A6AF-F8EE9A8712E8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454-18FB-4E31-939F-93DEF5E0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0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86532-6253-4B3E-A6AF-F8EE9A8712E8}" type="datetimeFigureOut">
              <a:rPr lang="ru-RU" smtClean="0"/>
              <a:t>30.03.2024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80454-18FB-4E31-939F-93DEF5E0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1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0186532-6253-4B3E-A6AF-F8EE9A8712E8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5680454-18FB-4E31-939F-93DEF5E05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0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irkzan.ru/home/razvitiekadrovogopotentciala/osnovnyenapravleniya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rkzan.ru/home/razvitiekadrovogopotentciala/prognpotrkadr/tul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rkzan.ru/home/razvitiekadrovogopotentciala/osnovnyenapravleniya.aspx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las100.ru/catalog/" TargetMode="External"/><Relationship Id="rId5" Type="http://schemas.openxmlformats.org/officeDocument/2006/relationships/hyperlink" Target="http://www.profvibor.ru/catalog/?SECTION_ID=159&amp;sort=name&amp;order=asc&amp;arrFilter_pf%5BDRUPAL_2599%5D%5B0%5D=99&amp;set_filter=Y" TargetMode="External"/><Relationship Id="rId4" Type="http://schemas.openxmlformats.org/officeDocument/2006/relationships/hyperlink" Target="http://effecton.biz/109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irkzan.ru/home/razvitiekadrovogopotentciala/zakmol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voyrebenok.ru/images/presentation/math/b/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5"/>
          <a:stretch/>
        </p:blipFill>
        <p:spPr bwMode="auto">
          <a:xfrm>
            <a:off x="1447481" y="0"/>
            <a:ext cx="8964487" cy="65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1E335-C561-92E4-9AD8-A79B18210A7B}"/>
              </a:ext>
            </a:extLst>
          </p:cNvPr>
          <p:cNvSpPr txBox="1"/>
          <p:nvPr/>
        </p:nvSpPr>
        <p:spPr>
          <a:xfrm>
            <a:off x="1780032" y="331075"/>
            <a:ext cx="76935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Презентация к уроку по учебному предмету «Обществознание» в 11-ом классе на тему: «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и безработица»</a:t>
            </a:r>
            <a:endParaRPr lang="ru-RU" dirty="0"/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презентации: Семенова Юлия Ивановна;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учитель истории и обществознания</a:t>
            </a:r>
          </a:p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ФМБОУ КСОШ № 4 - Филиал муниципального бюджетного образовательного учреждения "Кяхтинская средняя образовательная школа № 4", Монголия  г. Эрдэнэт</a:t>
            </a:r>
            <a:endParaRPr lang="en-US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52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" y="85344"/>
            <a:ext cx="11740896" cy="6772656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наличие в стране людей, составляющих часть экономически активного населения, которые способны и желают трудиться по найму, но не могут найти работу.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такая форма проявления макроэкономической нестабильности, представляющая собой социально-экономической явление, выраженное в превышении предложения над спросом рабочей силы.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часть населения страны, состоящая из лиц, достигших трудоспособного возраста, не имеющих работы и находящихся в поиске работы в течение определенного по законодательству периода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российском законодательстве признаются трудоспособные граждане, которые не имеют работы и заработка, зарегистрированы в органах службы занятости в целях поиска подходящей работы, ищут работу и готовы приступить к ней.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- это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трудоспособного населения, связанная с удовлетворением личных и общественных потребностей, приносящие доход.</a:t>
            </a:r>
          </a:p>
          <a:p>
            <a:pPr>
              <a:lnSpc>
                <a:spcPct val="124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- это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соотношение между числом трудоспособного населения и числом занятых.</a:t>
            </a:r>
          </a:p>
        </p:txBody>
      </p:sp>
    </p:spTree>
    <p:extLst>
      <p:ext uri="{BB962C8B-B14F-4D97-AF65-F5344CB8AC3E}">
        <p14:creationId xmlns:p14="http://schemas.microsoft.com/office/powerpoint/2010/main" val="3898393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6324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 урока</a:t>
            </a:r>
            <a:r>
              <a:rPr lang="ru-RU" sz="36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074152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задание: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безработица – 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неизбежная спутница 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рыночной экономики?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83067" y="603995"/>
            <a:ext cx="79196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и безработица</a:t>
            </a:r>
          </a:p>
        </p:txBody>
      </p:sp>
      <p:pic>
        <p:nvPicPr>
          <p:cNvPr id="5" name="Picture 2" descr="http://i.ytimg.com/vi/y8GQR9c1QNA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7" r="27396"/>
          <a:stretch/>
        </p:blipFill>
        <p:spPr bwMode="auto">
          <a:xfrm>
            <a:off x="7876031" y="3850092"/>
            <a:ext cx="4010543" cy="30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72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209" y="1562635"/>
            <a:ext cx="3438144" cy="62242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4000"/>
              </a:lnSpc>
            </a:pPr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роанализируйте данную информацию на рынке труда предложенную на сайте: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http://irkzan.ru/home/razvitiekadrovogopotentciala/osnovnyenapravleniya.aspx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28" y="0"/>
            <a:ext cx="4413504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637865" y="3941830"/>
            <a:ext cx="26744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Иркутской области</a:t>
            </a:r>
          </a:p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Росстата составляет </a:t>
            </a:r>
            <a:r>
              <a:rPr lang="ru-RU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2 404 195</a:t>
            </a:r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чел. (2018)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85504" y="1955244"/>
            <a:ext cx="2950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Среднее профессиональное образование (</a:t>
            </a:r>
            <a:r>
              <a:rPr lang="ru-RU" dirty="0" err="1"/>
              <a:t>спо</a:t>
            </a:r>
            <a:r>
              <a:rPr lang="ru-RU" dirty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02323" y="3109406"/>
            <a:ext cx="2716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Профессиональная переподготовка </a:t>
            </a:r>
          </a:p>
        </p:txBody>
      </p:sp>
    </p:spTree>
    <p:extLst>
      <p:ext uri="{BB962C8B-B14F-4D97-AF65-F5344CB8AC3E}">
        <p14:creationId xmlns:p14="http://schemas.microsoft.com/office/powerpoint/2010/main" val="166883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20" y="865632"/>
            <a:ext cx="11399520" cy="5311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текст учебника стр.106 – 107 и дополнительный материал: «Виды (формы) безработицы» попробуем разобраться с рынком труда в Тулуне и Тулунском районе. (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http://irkzan.ru/home/razvitiekadrovogopotentciala/prognpotrkadr/tul.aspx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964334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Виды (формы) безработицы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639341"/>
              </p:ext>
            </p:extLst>
          </p:nvPr>
        </p:nvGraphicFramePr>
        <p:xfrm>
          <a:off x="365760" y="996229"/>
          <a:ext cx="11277600" cy="5544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8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безработицы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Признаки, причины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165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Фрикционная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Связана с тем, что в любой промежуток времени какая-то часть людей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ищет  соответствующую их квалификации и целям работу.</a:t>
                      </a:r>
                    </a:p>
                    <a:p>
                      <a:endParaRPr lang="ru-RU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Переезд человека  в другой город.</a:t>
                      </a:r>
                    </a:p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Закончившие учебное заведения, но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 не приступившие к работе</a:t>
                      </a:r>
                    </a:p>
                    <a:p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Люди, которые уволились по собственному желанию в поисках другой работы.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4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Сезонная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Наступление конкретного сезона.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Люди, чья профессия связана с определённым сезоном (водолаз, строитель)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08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Структурная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Связана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с разбалансировкой спроса и предложения в определённый период времени; с развитием научно-технического прогресса.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Люди, ставшие безработными в результате замены ручного труда автоматизированным.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107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Циклическая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Связана с общим спадом в экономике. Представляет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собой отклонение фактического уровня безработицы от естественного).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Люди, оставшиеся без работы в результате сокращения рабочих мест.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27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864"/>
            <a:ext cx="12094464" cy="6906864"/>
          </a:xfrm>
        </p:spPr>
      </p:pic>
    </p:spTree>
    <p:extLst>
      <p:ext uri="{BB962C8B-B14F-4D97-AF65-F5344CB8AC3E}">
        <p14:creationId xmlns:p14="http://schemas.microsoft.com/office/powerpoint/2010/main" val="399911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447"/>
            <a:ext cx="10515600" cy="1325563"/>
          </a:xfrm>
        </p:spPr>
        <p:txBody>
          <a:bodyPr>
            <a:noAutofit/>
          </a:bodyPr>
          <a:lstStyle/>
          <a:p>
            <a:r>
              <a:rPr lang="ru-RU" sz="4400" dirty="0">
                <a:effectLst/>
              </a:rPr>
              <a:t>Работа со словарными словами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8711" y="1683347"/>
            <a:ext cx="10515600" cy="5632703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часть населения страны, состоящая из лиц, достигших трудоспособного возраста, не имеющих работы и находящихся в поиске работы в течение определенного по законодательству периода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Безработными,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российском законодательстве, признаются трудоспособные граждане, которые не имеют работы и заработка, зарегистрированы в органах службы занятости в целях поиска подходящей работы, ищут работу и готовы приступить к ней.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- это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трудоспособного населения, связанная с удовлетворением личных и общественных потребностей, приносящие доход.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профессиография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подробная характеристика определенной профессии с указанием последовательности, продолжительности и частоты каждой рабочей операции, условий производственной среды, тяжести и напряженности трудового процесса.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287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r="-574"/>
          <a:stretch/>
        </p:blipFill>
        <p:spPr>
          <a:xfrm>
            <a:off x="204216" y="223236"/>
            <a:ext cx="7465773" cy="54345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57" y="2025695"/>
            <a:ext cx="6031527" cy="46634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766304" y="271369"/>
            <a:ext cx="6096000" cy="18312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труда;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 важные качества;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требования;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противопоказания.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701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088" y="499872"/>
            <a:ext cx="10515600" cy="539667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населения страны 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трудоспособных (мужчины от 16 до 65 лет; женщины от 16 до 63 лет):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рабочая сила: занятые и безработные;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выбывшие из числа рабочей силы (студенты, домохозяйки);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нетрудоспособных граждан (дети, пенсионеры, институционное население)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s://banner2.kisspng.com/20180322/biq/kisspng-world-population-population-growth-clip-art-population-cliparts-5ab40397628b13.9137709915217468394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328577"/>
            <a:ext cx="3790314" cy="23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96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A552DD-0EAD-8C32-48B0-1793373F2E65}"/>
              </a:ext>
            </a:extLst>
          </p:cNvPr>
          <p:cNvSpPr txBox="1"/>
          <p:nvPr/>
        </p:nvSpPr>
        <p:spPr>
          <a:xfrm>
            <a:off x="1262616" y="380309"/>
            <a:ext cx="94869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категории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включаемых в рабочую силу относят: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«институциональное население»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люди, находящиеся на содержании государственных институтов: дети до 16 лет; пенсионеры; лица, отбывающие срок заключения в тюрьмах; люди, находящиеся в психиатрических лечебницах и инвалиды.</a:t>
            </a: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 пассивные люди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трудоспособные, но не занятые в общественном производстве и не стремящиеся получить работу: лица, имеющие нетрудовые источники доходов; домохозяйки; студенты дневного отделения; бродяги; люди, прекратившие поиск работы (искавшие работу, но отчаявшиеся ее найти).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224" y="475488"/>
            <a:ext cx="11777472" cy="5120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является основными элементами рыночного механизма?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96394" y="2818007"/>
            <a:ext cx="7495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экономические проблемы способен решать механизм рынка?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196" y="987552"/>
            <a:ext cx="36234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Спрос;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Предложение;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Конкуренция.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520" y="3895225"/>
            <a:ext cx="80832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изменения спроса;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изменения предложения;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равновесной цены; 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свободной конкуренции;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равновесия спроса и предложения;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и в каком количестве производить и по какой цене реализовывать товар (услугу)</a:t>
            </a:r>
          </a:p>
        </p:txBody>
      </p:sp>
    </p:spTree>
    <p:extLst>
      <p:ext uri="{BB962C8B-B14F-4D97-AF65-F5344CB8AC3E}">
        <p14:creationId xmlns:p14="http://schemas.microsoft.com/office/powerpoint/2010/main" val="355400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КОМПЛЕКТЫ ДЛЯ УРОКОВ\11 класс обществознание БАЗА\11. Деньги. Инфляция\ФОРМЫ И СИСТЕМЫ ОПЛАТЫ ТРУД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42" y="2060848"/>
            <a:ext cx="11238614" cy="460851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7283281" y="5085184"/>
            <a:ext cx="3960440" cy="13681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1563"/>
            <a:r>
              <a:rPr lang="ru-RU" sz="2000" b="1" i="1" dirty="0"/>
              <a:t>Соотнесите системы оплаты труда с их описанием.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48472" y="849460"/>
            <a:ext cx="9359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факторный доход и цена услуг труда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(является наименее гибкой из всех цен в экономике).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ЗАРАБОТНАЯ ПЛАТА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731" y="5301208"/>
            <a:ext cx="720080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884294" y="2204864"/>
            <a:ext cx="4248472" cy="44644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i="1" dirty="0"/>
              <a:t>МРОТ – </a:t>
            </a:r>
          </a:p>
          <a:p>
            <a:pPr algn="ctr"/>
            <a:r>
              <a:rPr lang="ru-RU" sz="2000" b="1" i="1" dirty="0"/>
              <a:t>минимальный размер </a:t>
            </a:r>
          </a:p>
          <a:p>
            <a:pPr algn="ctr"/>
            <a:r>
              <a:rPr lang="ru-RU" sz="2000" b="1" i="1" dirty="0"/>
              <a:t>оплаты труда</a:t>
            </a:r>
          </a:p>
          <a:p>
            <a:pPr algn="ctr"/>
            <a:endParaRPr lang="ru-RU" sz="2000" b="1" i="1" dirty="0"/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минимальный размер оплаты труда с 1 января 2024 года устанавливается в сумме 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19 242 рубля в месяц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3" descr="C:\Users\Маша\Desktop\75_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0731" y="2060848"/>
            <a:ext cx="4310218" cy="4392488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8201075" y="5805264"/>
            <a:ext cx="2880320" cy="576064"/>
          </a:xfrm>
          <a:prstGeom prst="wedgeRoundRectCallout">
            <a:avLst>
              <a:gd name="adj1" fmla="val -38584"/>
              <a:gd name="adj2" fmla="val -142316"/>
              <a:gd name="adj3" fmla="val 16667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«серая» зарплата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ОМПЛЕКТЫ ДЛЯ УРОКОВ\11 класс обществознание БАЗА\13. Безработица\иллюстрации\как работал так и заработал.jpg"/>
          <p:cNvPicPr>
            <a:picLocks noChangeAspect="1" noChangeArrowheads="1"/>
          </p:cNvPicPr>
          <p:nvPr/>
        </p:nvPicPr>
        <p:blipFill rotWithShape="1">
          <a:blip r:embed="rId2" cstate="print"/>
          <a:srcRect t="1241" b="6281"/>
          <a:stretch/>
        </p:blipFill>
        <p:spPr bwMode="auto">
          <a:xfrm>
            <a:off x="7254745" y="313811"/>
            <a:ext cx="4665037" cy="6342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pomnirossiu.ru/upload/image/analitika/Statyi/pla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431" y="1902796"/>
            <a:ext cx="6124995" cy="451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4431" y="313811"/>
            <a:ext cx="4873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формы 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оплаты труда 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показаны на иллюстрациях?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80" y="365125"/>
            <a:ext cx="751332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полученные знания пробуем устроиться на работу</a:t>
            </a:r>
          </a:p>
        </p:txBody>
      </p:sp>
      <p:pic>
        <p:nvPicPr>
          <p:cNvPr id="4" name="Picture 4" descr="http://im7-tub-ru.yandex.net/i?id=140870903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24" y="174498"/>
            <a:ext cx="21431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6447" y="1690688"/>
            <a:ext cx="117064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1) </a:t>
            </a:r>
            <a:r>
              <a:rPr lang="ru-RU" sz="2800" b="1" dirty="0">
                <a:hlinkClick r:id="rId3"/>
              </a:rPr>
              <a:t>http://irkzan.ru/home/razvitiekadrovogopotentciala/osnovnyenapravleniya.aspx</a:t>
            </a:r>
            <a:endParaRPr lang="ru-RU" sz="2800" dirty="0"/>
          </a:p>
          <a:p>
            <a:r>
              <a:rPr lang="ru-RU" sz="2800" dirty="0"/>
              <a:t>2) </a:t>
            </a:r>
            <a:r>
              <a:rPr lang="ru-RU" sz="2800" dirty="0">
                <a:hlinkClick r:id="rId4"/>
              </a:rPr>
              <a:t>http://effecton.biz/109.html</a:t>
            </a:r>
            <a:r>
              <a:rPr lang="en-US" sz="2800" dirty="0"/>
              <a:t> </a:t>
            </a:r>
            <a:r>
              <a:rPr lang="ru-RU" sz="2800" dirty="0"/>
              <a:t>; </a:t>
            </a:r>
          </a:p>
          <a:p>
            <a:r>
              <a:rPr lang="ru-RU" sz="2800" dirty="0"/>
              <a:t>3) </a:t>
            </a:r>
            <a:r>
              <a:rPr lang="ru-RU" sz="2800" b="1" u="sng" dirty="0">
                <a:hlinkClick r:id="rId5"/>
              </a:rPr>
              <a:t>http://www.profvibor.ru/catalog/?SECTION_ID=159&amp;sort=name&amp;order=asc&amp;arrFilter_pf%5BDRUPAL_2599%5D%5B0%5D=99&amp;set_filter=Y</a:t>
            </a:r>
            <a:endParaRPr lang="ru-RU" sz="2800" b="1" u="sng" dirty="0"/>
          </a:p>
          <a:p>
            <a:endParaRPr lang="ru-RU" sz="2800" b="1" dirty="0"/>
          </a:p>
          <a:p>
            <a:r>
              <a:rPr lang="ru-RU" sz="2800" b="1" dirty="0"/>
              <a:t>4) </a:t>
            </a:r>
            <a:r>
              <a:rPr lang="ru-RU" sz="2800" b="1" dirty="0">
                <a:hlinkClick r:id="rId6"/>
              </a:rPr>
              <a:t>http://atlas100.ru/catalog/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9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8" y="0"/>
            <a:ext cx="11960352" cy="1325563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 полученные знания и свой обществоведческий опыт, сделайте вывод о государственной политике в области занятости населения.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http://irkzan.ru/home/razvitiekadrovogopotentciala/zakmol.aspx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93" y="1270878"/>
            <a:ext cx="7115367" cy="4901322"/>
          </a:xfrm>
        </p:spPr>
      </p:pic>
    </p:spTree>
    <p:extLst>
      <p:ext uri="{BB962C8B-B14F-4D97-AF65-F5344CB8AC3E}">
        <p14:creationId xmlns:p14="http://schemas.microsoft.com/office/powerpoint/2010/main" val="3633443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6324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 урока</a:t>
            </a:r>
            <a:r>
              <a:rPr lang="ru-RU" sz="36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1968" y="1690688"/>
            <a:ext cx="886525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задание: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безработица – 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неизбежная спутница 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рыночной экономики?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83067" y="603995"/>
            <a:ext cx="79196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и безработица</a:t>
            </a:r>
          </a:p>
        </p:txBody>
      </p:sp>
      <p:pic>
        <p:nvPicPr>
          <p:cNvPr id="5" name="Picture 2" descr="http://i.ytimg.com/vi/y8GQR9c1QNA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t="18267" r="27396"/>
          <a:stretch/>
        </p:blipFill>
        <p:spPr bwMode="auto">
          <a:xfrm>
            <a:off x="675360" y="3850092"/>
            <a:ext cx="3070547" cy="30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03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776" y="1039014"/>
            <a:ext cx="10515600" cy="43891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безработица –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неизбежная спутница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рыночной экономики?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8" y="2400209"/>
            <a:ext cx="116799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Наличие спроса на товары и услуги. Нет спроса - нет работы, неизбежные сокращения и увольнения.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Экономические кризисы - причины массовых банкротств предприятий и увольнений сотрудников.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оплаты труда, которое влечет за собой увеличение объема работ, выполняемых одним сотрудником и сокращение рабочих мест.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Конкуренция, является движущей силой рыночной экономики, в том числе конкуренция и на рынке труда, которая невозможно при отсутствии безработицы.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Общественный престиж труда;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Сложность труда.</a:t>
            </a:r>
          </a:p>
        </p:txBody>
      </p:sp>
    </p:spTree>
    <p:extLst>
      <p:ext uri="{BB962C8B-B14F-4D97-AF65-F5344CB8AC3E}">
        <p14:creationId xmlns:p14="http://schemas.microsoft.com/office/powerpoint/2010/main" val="18021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" y="1"/>
            <a:ext cx="113019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1104" y="60961"/>
            <a:ext cx="914400" cy="24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35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8953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Всё было понятно! Работать было интересно! (красный стикер)</a:t>
            </a:r>
          </a:p>
          <a:p>
            <a:pPr marL="0" marR="8953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Осталось много «белых пятен»! Тема интересна, хочу узнать больше! (белый стикер)</a:t>
            </a:r>
          </a:p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Мне было скучно! Тема мне не важна! (синий стикер)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059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§9. Ответить на вопросы к §. </a:t>
            </a:r>
          </a:p>
          <a:p>
            <a:pPr marL="0" indent="0">
              <a:buNone/>
            </a:pPr>
            <a:r>
              <a:rPr lang="ru-RU" dirty="0"/>
              <a:t>Дополнительное задание: </a:t>
            </a:r>
          </a:p>
          <a:p>
            <a:r>
              <a:rPr lang="ru-RU" dirty="0"/>
              <a:t>Потребительская корзина;</a:t>
            </a:r>
          </a:p>
          <a:p>
            <a:r>
              <a:rPr lang="ru-RU" dirty="0"/>
              <a:t>Пособие по безработице;</a:t>
            </a:r>
          </a:p>
          <a:p>
            <a:r>
              <a:rPr lang="ru-RU" dirty="0"/>
              <a:t>Уровень безработицы в Иркутской обл. и по России; </a:t>
            </a:r>
          </a:p>
          <a:p>
            <a:r>
              <a:rPr lang="ru-RU" dirty="0"/>
              <a:t>«+» и «-» безработицы.</a:t>
            </a:r>
          </a:p>
        </p:txBody>
      </p:sp>
    </p:spTree>
    <p:extLst>
      <p:ext uri="{BB962C8B-B14F-4D97-AF65-F5344CB8AC3E}">
        <p14:creationId xmlns:p14="http://schemas.microsoft.com/office/powerpoint/2010/main" val="1347890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80377" y="6021289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52" y="190260"/>
            <a:ext cx="8703375" cy="65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8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0417" y="877824"/>
            <a:ext cx="9281583" cy="5299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вопрос: 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трудно достичь 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 на рынке труда?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8" y="2942177"/>
            <a:ext cx="43227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41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365125"/>
            <a:ext cx="11241024" cy="2158619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ряд: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смысл обществоведы вкладывают в понятие «рынок труда»?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3060193"/>
            <a:ext cx="10515600" cy="15849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и юридических процедур, позволяющих людям обменять свои трудовые способности (умственные и физические) на заработную плату.</a:t>
            </a:r>
          </a:p>
        </p:txBody>
      </p:sp>
    </p:spTree>
    <p:extLst>
      <p:ext uri="{BB962C8B-B14F-4D97-AF65-F5344CB8AC3E}">
        <p14:creationId xmlns:p14="http://schemas.microsoft.com/office/powerpoint/2010/main" val="20721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84" y="1865592"/>
            <a:ext cx="11634216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ряд: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1 предложение содержащее информацию о формировании предложения на рынке труда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3304031"/>
            <a:ext cx="10515600" cy="287293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04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94181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ряд: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1 предложение раскрывающее любую из особенностей спроса на рынке труда.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13631"/>
            <a:ext cx="10515600" cy="226333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16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7824"/>
            <a:ext cx="10515600" cy="5299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вопрос: 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трудно достичь </a:t>
            </a:r>
          </a:p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 на рынке труда?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8" y="2942177"/>
            <a:ext cx="432276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44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096" y="252857"/>
            <a:ext cx="10515600" cy="1807591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 на рынке труда устанавливается, если ставка заработной платы, по которой работники готовы продать услуги своего труда, соответствует ставке, по которой работодатели готовы приобрести то же самое количество труда.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8576" y="2279226"/>
            <a:ext cx="7266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Отклонения заработной платы от равновесного уровня происходят в результате изменения ситуации на рынке товаров (повышение цены на товар позволяет производителю получить большую прибыль и предложить работникам большую заработную плату, а понижение цен на продукцию — наоборот), из-за появления новых отраслей, где предлагаются лучшие условия труда.</a:t>
            </a:r>
            <a:endParaRPr lang="ru-RU" sz="2800" dirty="0"/>
          </a:p>
        </p:txBody>
      </p:sp>
      <p:pic>
        <p:nvPicPr>
          <p:cNvPr id="5" name="Picture 2" descr="http://www.tvoyrebenok.ru/images/presentation/math/b/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t="32545" b="2625"/>
          <a:stretch/>
        </p:blipFill>
        <p:spPr bwMode="auto">
          <a:xfrm>
            <a:off x="387096" y="2993818"/>
            <a:ext cx="3966923" cy="25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9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070080" cy="67543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ru-RU" b="1" dirty="0"/>
              <a:t>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наличие в стране людей, составляющих часть экономически активного населения, которые способны и желают трудиться по найму, но не могут найти работу.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такая форма проявления макроэкономической нестабильности, представляющая собой социально-экономической явление, выраженное в превышении предложения над спросом рабочей силы.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часть населения страны, состоящая из лиц, достигших трудоспособного возраста, не имеющих работы и находящихся в поиске работы в течение определенного по законодательству периода времени.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российском законодательстве признаются трудоспособные граждане, которые не имеют работы и заработка, зарегистрированы в органах службы занятости в целях поиска подходящей работы, ищут работу и готовы приступить к ней. 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- это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трудоспособного населения, связанная с удовлетворением личных и общественных потребностей, приносящие доход.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- это соотношение между числом трудоспособного населения и числом занятых.</a:t>
            </a:r>
          </a:p>
        </p:txBody>
      </p:sp>
    </p:spTree>
    <p:extLst>
      <p:ext uri="{BB962C8B-B14F-4D97-AF65-F5344CB8AC3E}">
        <p14:creationId xmlns:p14="http://schemas.microsoft.com/office/powerpoint/2010/main" val="3375716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162</TotalTime>
  <Words>1890</Words>
  <Application>Microsoft Office PowerPoint</Application>
  <PresentationFormat>Широкоэкранный</PresentationFormat>
  <Paragraphs>155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Презентация PowerPoint</vt:lpstr>
      <vt:lpstr>Презентация PowerPoint</vt:lpstr>
      <vt:lpstr>Презентация PowerPoint</vt:lpstr>
      <vt:lpstr>I ряд:  Какой смысл обществоведы вкладывают в понятие «рынок труда»?</vt:lpstr>
      <vt:lpstr>II ряд:  Составьте 1 предложение содержащее информацию о формировании предложения на рынке труда.</vt:lpstr>
      <vt:lpstr>III ряд:  Составьте 1 предложение раскрывающее любую из особенностей спроса на рынке труда.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 урока:</vt:lpstr>
      <vt:lpstr>Проанализируйте данную информацию на рынке труда предложенную на сайте: http://irkzan.ru/home/razvitiekadrovogopotentciala/osnovnyenapravleniya.aspx </vt:lpstr>
      <vt:lpstr>Презентация PowerPoint</vt:lpstr>
      <vt:lpstr>Виды (формы) безработицы</vt:lpstr>
      <vt:lpstr>Презентация PowerPoint</vt:lpstr>
      <vt:lpstr>Работа со словарными словами</vt:lpstr>
      <vt:lpstr>Презентация PowerPoint</vt:lpstr>
      <vt:lpstr>Презентация PowerPoint</vt:lpstr>
      <vt:lpstr>Презентация PowerPoint</vt:lpstr>
      <vt:lpstr>ЗАРАБОТНАЯ ПЛАТА </vt:lpstr>
      <vt:lpstr>Презентация PowerPoint</vt:lpstr>
      <vt:lpstr>Используя полученные знания пробуем устроиться на работу</vt:lpstr>
      <vt:lpstr>Используя  полученные знания и свой обществоведческий опыт, сделайте вывод о государственной политике в области занятости населения. http://irkzan.ru/home/razvitiekadrovogopotentciala/zakmol.aspx</vt:lpstr>
      <vt:lpstr>Тема  урока:</vt:lpstr>
      <vt:lpstr>Почему безработица –  неизбежная спутница  рыночной экономики?</vt:lpstr>
      <vt:lpstr>Презентация PowerPoint</vt:lpstr>
      <vt:lpstr>Рефлексия</vt:lpstr>
      <vt:lpstr>Домашнее задание: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CzarGrad</dc:creator>
  <cp:lastModifiedBy>Елена Валерьевна</cp:lastModifiedBy>
  <cp:revision>20</cp:revision>
  <dcterms:created xsi:type="dcterms:W3CDTF">2018-10-16T14:28:26Z</dcterms:created>
  <dcterms:modified xsi:type="dcterms:W3CDTF">2024-03-30T09:48:30Z</dcterms:modified>
</cp:coreProperties>
</file>