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Noto Sans Light" panose="020B0604020202020204" charset="-128"/>
      <p:regular r:id="rId15"/>
    </p:embeddedFont>
    <p:embeddedFont>
      <p:font typeface="Linux Biolinum Bold" panose="020B0604020202020204" charset="0"/>
      <p:regular r:id="rId16"/>
    </p:embeddedFont>
    <p:embeddedFont>
      <p:font typeface="Open Sans Light Bold" panose="020B0604020202020204" charset="0"/>
      <p:regular r:id="rId17"/>
    </p:embeddedFont>
    <p:embeddedFont>
      <p:font typeface="Arim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oto Sans Light Bold" panose="020B0604020202020204" charset="-128"/>
      <p:regular r:id="rId23"/>
    </p:embeddedFont>
    <p:embeddedFont>
      <p:font typeface="Arimo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704" b="48068"/>
          <a:stretch/>
        </p:blipFill>
        <p:spPr>
          <a:xfrm rot="5400000">
            <a:off x="-463300" y="425198"/>
            <a:ext cx="4695270" cy="3768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6350" b="50000"/>
          <a:stretch/>
        </p:blipFill>
        <p:spPr>
          <a:xfrm rot="-5400000">
            <a:off x="14231665" y="6192563"/>
            <a:ext cx="4619068" cy="34936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311244" y="698130"/>
            <a:ext cx="12123699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900" dirty="0" smtClean="0">
                <a:solidFill>
                  <a:srgbClr val="91612F"/>
                </a:solidFill>
                <a:latin typeface="Linux Biolinum Bold"/>
              </a:rPr>
              <a:t>Презентация</a:t>
            </a:r>
            <a:r>
              <a:rPr lang="ru-RU" sz="3900" dirty="0" smtClean="0">
                <a:solidFill>
                  <a:srgbClr val="91612F"/>
                </a:solidFill>
                <a:latin typeface="Linux Biolinum Bold"/>
              </a:rPr>
              <a:t> урока </a:t>
            </a:r>
            <a:r>
              <a:rPr lang="en-US" sz="3900" dirty="0" smtClean="0">
                <a:solidFill>
                  <a:srgbClr val="91612F"/>
                </a:solidFill>
                <a:latin typeface="Linux Biolinum Bold"/>
              </a:rPr>
              <a:t>изобразительного</a:t>
            </a:r>
            <a:r>
              <a:rPr lang="ru-RU" sz="3900" dirty="0" smtClean="0">
                <a:solidFill>
                  <a:srgbClr val="91612F"/>
                </a:solidFill>
                <a:latin typeface="Linux Biolinum Bold"/>
              </a:rPr>
              <a:t> искусства для 7-х классов.</a:t>
            </a:r>
          </a:p>
          <a:p>
            <a:pPr algn="ctr">
              <a:lnSpc>
                <a:spcPts val="3900"/>
              </a:lnSpc>
            </a:pPr>
            <a:r>
              <a:rPr lang="ru-RU" sz="3900" dirty="0" smtClean="0">
                <a:solidFill>
                  <a:srgbClr val="91612F"/>
                </a:solidFill>
                <a:latin typeface="Linux Biolinum Bold"/>
              </a:rPr>
              <a:t>Тема урока «Западная и восточная модели в культуре человечества»</a:t>
            </a:r>
            <a:r>
              <a:rPr lang="ru-RU" sz="3900" dirty="0">
                <a:solidFill>
                  <a:srgbClr val="91612F"/>
                </a:solidFill>
                <a:latin typeface="Arimo"/>
              </a:rPr>
              <a:t>.</a:t>
            </a:r>
            <a:endParaRPr lang="en-US" sz="3900" dirty="0">
              <a:solidFill>
                <a:srgbClr val="91612F"/>
              </a:solidFill>
              <a:latin typeface="Linux Biolinum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9174"/>
          <a:stretch/>
        </p:blipFill>
        <p:spPr>
          <a:xfrm rot="-10800000" flipH="1">
            <a:off x="0" y="4657167"/>
            <a:ext cx="1028700" cy="4627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466" b="37025"/>
          <a:stretch/>
        </p:blipFill>
        <p:spPr>
          <a:xfrm>
            <a:off x="0" y="7492036"/>
            <a:ext cx="3311243" cy="28330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39174"/>
          <a:stretch/>
        </p:blipFill>
        <p:spPr>
          <a:xfrm flipH="1">
            <a:off x="17259300" y="1002117"/>
            <a:ext cx="1028700" cy="462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400" r="32301"/>
          <a:stretch/>
        </p:blipFill>
        <p:spPr>
          <a:xfrm>
            <a:off x="15197449" y="-38100"/>
            <a:ext cx="3090551" cy="31760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52512" y="3779041"/>
            <a:ext cx="13641162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5"/>
              </a:lnSpc>
              <a:spcBef>
                <a:spcPct val="0"/>
              </a:spcBef>
            </a:pPr>
            <a:r>
              <a:rPr lang="en-US" sz="3932" dirty="0">
                <a:solidFill>
                  <a:srgbClr val="91612F"/>
                </a:solidFill>
                <a:latin typeface="Open Sans Light Bold"/>
              </a:rPr>
              <a:t>Пейзаж </a:t>
            </a:r>
            <a:r>
              <a:rPr lang="ru-RU" sz="3932" dirty="0" smtClean="0">
                <a:solidFill>
                  <a:srgbClr val="91612F"/>
                </a:solidFill>
                <a:latin typeface="Open Sans Light Bold"/>
              </a:rPr>
              <a:t>на тему</a:t>
            </a:r>
            <a:r>
              <a:rPr lang="en-US" sz="3932" dirty="0" smtClean="0">
                <a:solidFill>
                  <a:srgbClr val="91612F"/>
                </a:solidFill>
                <a:latin typeface="Open Sans Light Bold"/>
              </a:rPr>
              <a:t>: </a:t>
            </a:r>
            <a:endParaRPr lang="en-US" sz="3932" dirty="0">
              <a:solidFill>
                <a:srgbClr val="91612F"/>
              </a:solidFill>
              <a:latin typeface="Open Sans Light Bold"/>
            </a:endParaRPr>
          </a:p>
          <a:p>
            <a:pPr algn="ctr">
              <a:lnSpc>
                <a:spcPts val="5505"/>
              </a:lnSpc>
              <a:spcBef>
                <a:spcPct val="0"/>
              </a:spcBef>
            </a:pPr>
            <a:r>
              <a:rPr lang="en-US" sz="3932" dirty="0" smtClean="0">
                <a:solidFill>
                  <a:srgbClr val="91612F"/>
                </a:solidFill>
                <a:latin typeface="Open Sans Light Bold"/>
              </a:rPr>
              <a:t>«</a:t>
            </a:r>
            <a:r>
              <a:rPr lang="ru-RU" sz="3932" dirty="0">
                <a:solidFill>
                  <a:srgbClr val="91612F"/>
                </a:solidFill>
                <a:latin typeface="Open Sans Light Bold"/>
              </a:rPr>
              <a:t>Западная и </a:t>
            </a:r>
            <a:r>
              <a:rPr lang="ru-RU" sz="3932" dirty="0" smtClean="0">
                <a:solidFill>
                  <a:srgbClr val="91612F"/>
                </a:solidFill>
                <a:latin typeface="Open Sans Light Bold"/>
              </a:rPr>
              <a:t>восточная модель</a:t>
            </a:r>
            <a:r>
              <a:rPr lang="ru-RU" sz="3932" dirty="0" smtClean="0">
                <a:solidFill>
                  <a:srgbClr val="91612F"/>
                </a:solidFill>
                <a:latin typeface="Open Sans Light Bold"/>
              </a:rPr>
              <a:t> мировосприятия</a:t>
            </a:r>
            <a:r>
              <a:rPr lang="en-US" sz="3932" dirty="0" smtClean="0">
                <a:solidFill>
                  <a:srgbClr val="91612F"/>
                </a:solidFill>
                <a:latin typeface="Open Sans Light Bold"/>
              </a:rPr>
              <a:t>».  </a:t>
            </a:r>
            <a:endParaRPr lang="en-US" sz="3932" dirty="0">
              <a:solidFill>
                <a:srgbClr val="91612F"/>
              </a:solidFill>
              <a:latin typeface="Open Sans Ligh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187927" y="6068524"/>
            <a:ext cx="12247016" cy="89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  <a:spcBef>
                <a:spcPct val="0"/>
              </a:spcBef>
            </a:pPr>
            <a:r>
              <a:rPr lang="ru-RU" sz="2575" dirty="0">
                <a:solidFill>
                  <a:srgbClr val="91612F"/>
                </a:solidFill>
                <a:latin typeface="Open Sans Light Bold"/>
              </a:rPr>
              <a:t>Учебник: Изобразительное искусство 7 класс, М: </a:t>
            </a:r>
            <a:r>
              <a:rPr lang="ru-RU" sz="2575" dirty="0" err="1">
                <a:solidFill>
                  <a:srgbClr val="91612F"/>
                </a:solidFill>
                <a:latin typeface="Open Sans Light Bold"/>
              </a:rPr>
              <a:t>Вентана</a:t>
            </a:r>
            <a:r>
              <a:rPr lang="ru-RU" sz="2575" dirty="0">
                <a:solidFill>
                  <a:srgbClr val="91612F"/>
                </a:solidFill>
                <a:latin typeface="Open Sans Light Bold"/>
              </a:rPr>
              <a:t>-Граф, 2017. Авторы: Е.А. </a:t>
            </a:r>
            <a:r>
              <a:rPr lang="ru-RU" sz="2575" dirty="0" err="1">
                <a:solidFill>
                  <a:srgbClr val="91612F"/>
                </a:solidFill>
                <a:latin typeface="Open Sans Light Bold"/>
              </a:rPr>
              <a:t>Ермолинская</a:t>
            </a:r>
            <a:r>
              <a:rPr lang="ru-RU" sz="2575" dirty="0">
                <a:solidFill>
                  <a:srgbClr val="91612F"/>
                </a:solidFill>
                <a:latin typeface="Open Sans Light Bold"/>
              </a:rPr>
              <a:t>, Е.С. </a:t>
            </a:r>
            <a:r>
              <a:rPr lang="ru-RU" sz="2575" dirty="0" err="1">
                <a:solidFill>
                  <a:srgbClr val="91612F"/>
                </a:solidFill>
                <a:latin typeface="Open Sans Light Bold"/>
              </a:rPr>
              <a:t>Медкова</a:t>
            </a:r>
            <a:r>
              <a:rPr lang="ru-RU" sz="2575" dirty="0">
                <a:solidFill>
                  <a:srgbClr val="91612F"/>
                </a:solidFill>
                <a:latin typeface="Open Sans Light Bold"/>
              </a:rPr>
              <a:t>, Л.Г. </a:t>
            </a:r>
            <a:r>
              <a:rPr lang="ru-RU" sz="2575" dirty="0" smtClean="0">
                <a:solidFill>
                  <a:srgbClr val="91612F"/>
                </a:solidFill>
                <a:latin typeface="Open Sans Light Bold"/>
              </a:rPr>
              <a:t>Савенкова.</a:t>
            </a:r>
            <a:endParaRPr lang="en-US" sz="2575" dirty="0">
              <a:solidFill>
                <a:srgbClr val="91612F"/>
              </a:solidFill>
              <a:latin typeface="Open Sans Ligh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20770" y="7895302"/>
            <a:ext cx="1170935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24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91612F"/>
                </a:solidFill>
                <a:latin typeface="Open Sans Light Bold"/>
              </a:rPr>
              <a:t>Автор</a:t>
            </a:r>
            <a:r>
              <a:rPr lang="ru-RU" sz="2300" dirty="0" smtClean="0">
                <a:solidFill>
                  <a:srgbClr val="91612F"/>
                </a:solidFill>
                <a:latin typeface="Open Sans Light Bold"/>
              </a:rPr>
              <a:t> презентации – Золотова Ольга Сергеевна,</a:t>
            </a:r>
          </a:p>
          <a:p>
            <a:pPr algn="r">
              <a:lnSpc>
                <a:spcPts val="3624"/>
              </a:lnSpc>
              <a:spcBef>
                <a:spcPct val="0"/>
              </a:spcBef>
            </a:pPr>
            <a:r>
              <a:rPr lang="ru-RU" sz="2300" dirty="0" smtClean="0">
                <a:solidFill>
                  <a:srgbClr val="91612F"/>
                </a:solidFill>
                <a:latin typeface="Open Sans Light Bold"/>
              </a:rPr>
              <a:t>учитель изобразительного искусства</a:t>
            </a:r>
          </a:p>
          <a:p>
            <a:pPr algn="r">
              <a:lnSpc>
                <a:spcPts val="3624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91612F"/>
                </a:solidFill>
                <a:latin typeface="Open Sans Light Bold"/>
              </a:rPr>
              <a:t>МАОУ </a:t>
            </a:r>
            <a:r>
              <a:rPr lang="en-US" sz="2300" dirty="0">
                <a:solidFill>
                  <a:srgbClr val="91612F"/>
                </a:solidFill>
                <a:latin typeface="Open Sans Light Bold"/>
              </a:rPr>
              <a:t>«СОШ №9 </a:t>
            </a:r>
            <a:r>
              <a:rPr lang="en-US" sz="2300" dirty="0" smtClean="0">
                <a:solidFill>
                  <a:srgbClr val="91612F"/>
                </a:solidFill>
                <a:latin typeface="Open Sans Light Bold"/>
              </a:rPr>
              <a:t>с</a:t>
            </a:r>
            <a:r>
              <a:rPr lang="ru-RU" sz="2300" dirty="0" smtClean="0">
                <a:solidFill>
                  <a:srgbClr val="91612F"/>
                </a:solidFill>
                <a:latin typeface="Open Sans Light Bold"/>
              </a:rPr>
              <a:t> углубленным изучением отдельных предметов</a:t>
            </a:r>
            <a:r>
              <a:rPr lang="en-US" sz="2300" dirty="0" smtClean="0">
                <a:solidFill>
                  <a:srgbClr val="91612F"/>
                </a:solidFill>
                <a:latin typeface="Open Sans Light Bold"/>
              </a:rPr>
              <a:t>»</a:t>
            </a:r>
            <a:endParaRPr lang="en-US" sz="2300" dirty="0">
              <a:solidFill>
                <a:srgbClr val="91612F"/>
              </a:solidFill>
              <a:latin typeface="Open Sans Ligh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88495" y="9457921"/>
            <a:ext cx="10369196" cy="44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5"/>
              </a:lnSpc>
              <a:spcBef>
                <a:spcPct val="0"/>
              </a:spcBef>
            </a:pPr>
            <a:r>
              <a:rPr lang="en-US" sz="2300" dirty="0" smtClean="0">
                <a:solidFill>
                  <a:srgbClr val="91612F"/>
                </a:solidFill>
                <a:latin typeface="Open Sans Light Bold"/>
              </a:rPr>
              <a:t>2022</a:t>
            </a:r>
            <a:r>
              <a:rPr lang="ru-RU" sz="2300" dirty="0" smtClean="0">
                <a:solidFill>
                  <a:srgbClr val="91612F"/>
                </a:solidFill>
                <a:latin typeface="Open Sans Light Bold"/>
              </a:rPr>
              <a:t> год, г. Череповец</a:t>
            </a:r>
            <a:endParaRPr lang="en-US" sz="2300" dirty="0">
              <a:solidFill>
                <a:srgbClr val="91612F"/>
              </a:solidFill>
              <a:latin typeface="Open Sans Ligh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1371"/>
          <a:stretch/>
        </p:blipFill>
        <p:spPr>
          <a:xfrm rot="-10800000">
            <a:off x="17137064" y="3981335"/>
            <a:ext cx="1150936" cy="39616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6921" b="12676"/>
          <a:stretch/>
        </p:blipFill>
        <p:spPr>
          <a:xfrm rot="-5400000" flipH="1">
            <a:off x="15734064" y="-1525239"/>
            <a:ext cx="1066800" cy="40410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627090"/>
            <a:ext cx="16230600" cy="945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91612F"/>
                </a:solidFill>
                <a:latin typeface="Noto Sans Light"/>
              </a:rPr>
              <a:t>На Западе художники учились рисовать, копируя природу по определённым правилам, на Востоке – учились смотреть выделяя внутренним зрением образы из абстрактного вселенского хаоса.</a:t>
            </a:r>
          </a:p>
          <a:p>
            <a:pPr>
              <a:lnSpc>
                <a:spcPts val="4900"/>
              </a:lnSpc>
            </a:pPr>
            <a:endParaRPr lang="en-US" sz="3500">
              <a:solidFill>
                <a:srgbClr val="91612F"/>
              </a:solidFill>
              <a:latin typeface="Noto Sans Light"/>
            </a:endParaRPr>
          </a:p>
          <a:p>
            <a:pPr marL="712472" lvl="1" indent="-356236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91612F"/>
                </a:solidFill>
                <a:latin typeface="Arimo"/>
              </a:rPr>
              <a:t>Европейцы традиционно опирались на разум. Они воспринимали действительность через призму доктрин – философских, религиозных, научных. Искусство здесь всегда играло второстепенную роль, его воспринимали как игру, развлечение, «украшательство» жизни.</a:t>
            </a:r>
          </a:p>
          <a:p>
            <a:pPr>
              <a:lnSpc>
                <a:spcPts val="4620"/>
              </a:lnSpc>
            </a:pPr>
            <a:endParaRPr lang="en-US" sz="3300">
              <a:solidFill>
                <a:srgbClr val="91612F"/>
              </a:solidFill>
              <a:latin typeface="Arimo"/>
            </a:endParaRP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91612F"/>
                </a:solidFill>
                <a:latin typeface="Arimo"/>
              </a:rPr>
              <a:t>На Востоке преобладало целостное восприятие мира. Действительность не столько анализировать, сколько эстетизировалась, воспринималась через призму искусства, которое выполняло мировоззренческую функцию. Отсюда совершенный художник, постигнувший внутреннюю суть вещей, почитался как мудрец.</a:t>
            </a:r>
          </a:p>
          <a:p>
            <a:pPr>
              <a:lnSpc>
                <a:spcPts val="2866"/>
              </a:lnSpc>
            </a:pPr>
            <a:endParaRPr lang="en-US" sz="3500">
              <a:solidFill>
                <a:srgbClr val="91612F"/>
              </a:solidFill>
              <a:latin typeface="Arim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92483" y="356331"/>
            <a:ext cx="6043949" cy="47548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92483" y="5387428"/>
            <a:ext cx="6043949" cy="45432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9463" y="5546255"/>
            <a:ext cx="6481969" cy="42729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79463" y="467831"/>
            <a:ext cx="6481969" cy="46670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5529" y="3680854"/>
            <a:ext cx="7260445" cy="57088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19777" y="3697272"/>
            <a:ext cx="7334270" cy="569244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25529" y="598771"/>
            <a:ext cx="15528518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6" lvl="1" indent="-367028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91612F"/>
                </a:solidFill>
                <a:latin typeface="Noto Sans Light Bold"/>
              </a:rPr>
              <a:t>Для Запада характерно научное, технологичное, рациональное познание мира. Восток иррационален.</a:t>
            </a:r>
          </a:p>
          <a:p>
            <a:pPr marL="734056" lvl="1" indent="-367028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91612F"/>
                </a:solidFill>
                <a:latin typeface="Arimo Bold"/>
              </a:rPr>
              <a:t>Человек западного мира оторван от природы, он повелевает ей. Человек Востока слит с природой.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1836" y="4396366"/>
            <a:ext cx="15492525" cy="2099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400">
                <a:solidFill>
                  <a:srgbClr val="91612F"/>
                </a:solidFill>
                <a:latin typeface="Linux Biolinum Bold"/>
              </a:rPr>
              <a:t>Создать две графические композиции трёхмерного пространства, которые отражают две модели культур: западной и восточной.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23237" y="7874328"/>
            <a:ext cx="5441525" cy="71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5"/>
              </a:lnSpc>
            </a:pPr>
            <a:r>
              <a:rPr lang="en-US" sz="4189">
                <a:solidFill>
                  <a:srgbClr val="91612F"/>
                </a:solidFill>
                <a:latin typeface="Noto Sans Light Bold"/>
              </a:rPr>
              <a:t>Желаю успеха!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3896" b="27315"/>
          <a:stretch/>
        </p:blipFill>
        <p:spPr>
          <a:xfrm rot="5400000">
            <a:off x="1229302" y="-1267402"/>
            <a:ext cx="2620046" cy="50786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3588" b="9596"/>
          <a:stretch/>
        </p:blipFill>
        <p:spPr>
          <a:xfrm rot="-5400000" flipH="1">
            <a:off x="15465474" y="-1399207"/>
            <a:ext cx="1461419" cy="41836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6508" r="47819"/>
          <a:stretch/>
        </p:blipFill>
        <p:spPr>
          <a:xfrm>
            <a:off x="16418225" y="-38101"/>
            <a:ext cx="1869775" cy="33013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3240"/>
          <a:stretch/>
        </p:blipFill>
        <p:spPr>
          <a:xfrm>
            <a:off x="-369802" y="8950855"/>
            <a:ext cx="3583276" cy="12980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74932" y="2940380"/>
            <a:ext cx="5538136" cy="74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8"/>
              </a:lnSpc>
            </a:pPr>
            <a:r>
              <a:rPr lang="en-US" sz="5548">
                <a:solidFill>
                  <a:srgbClr val="91612F"/>
                </a:solidFill>
                <a:latin typeface="Linux Biolinum Bold"/>
              </a:rPr>
              <a:t>Задание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78112" y="1294585"/>
            <a:ext cx="14713983" cy="1413257"/>
            <a:chOff x="0" y="0"/>
            <a:chExt cx="19618644" cy="1884342"/>
          </a:xfrm>
        </p:grpSpPr>
        <p:sp>
          <p:nvSpPr>
            <p:cNvPr id="3" name="TextBox 3"/>
            <p:cNvSpPr txBox="1"/>
            <p:nvPr/>
          </p:nvSpPr>
          <p:spPr>
            <a:xfrm>
              <a:off x="0" y="46021"/>
              <a:ext cx="19618644" cy="547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58"/>
                </a:lnSpc>
              </a:pPr>
              <a:r>
                <a:rPr lang="en-US" sz="2958" spc="147">
                  <a:solidFill>
                    <a:srgbClr val="91612F"/>
                  </a:solidFill>
                  <a:latin typeface="Linux Biolinum Bold"/>
                </a:rPr>
                <a:t>ЦЕЛЬ УРОКА: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3530"/>
              <a:ext cx="19618644" cy="1603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3"/>
                </a:lnSpc>
              </a:pPr>
              <a:r>
                <a:rPr lang="en-US" sz="2366">
                  <a:solidFill>
                    <a:srgbClr val="91612F"/>
                  </a:solidFill>
                  <a:latin typeface="Noto Sans Light"/>
                </a:rPr>
                <a:t>создание двух графических композиций трёхмерного пространства, которые отражают две модели культур: западной и восточной.</a:t>
              </a:r>
            </a:p>
            <a:p>
              <a:pPr>
                <a:lnSpc>
                  <a:spcPts val="3313"/>
                </a:lnSpc>
              </a:pPr>
              <a:endParaRPr lang="en-US" sz="2366">
                <a:solidFill>
                  <a:srgbClr val="91612F"/>
                </a:solidFill>
                <a:latin typeface="Noto Sans Light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1371"/>
          <a:stretch/>
        </p:blipFill>
        <p:spPr>
          <a:xfrm rot="-10800000">
            <a:off x="17137064" y="3981335"/>
            <a:ext cx="1150936" cy="39616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6921" b="12677"/>
          <a:stretch/>
        </p:blipFill>
        <p:spPr>
          <a:xfrm rot="-5400000" flipH="1">
            <a:off x="15734063" y="-1525237"/>
            <a:ext cx="1066800" cy="40410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102812" y="3197453"/>
            <a:ext cx="2082375" cy="465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9"/>
              </a:lnSpc>
            </a:pPr>
            <a:r>
              <a:rPr lang="en-US" sz="3459" spc="172">
                <a:solidFill>
                  <a:srgbClr val="91612F"/>
                </a:solidFill>
                <a:latin typeface="Linux Biolinum Bold"/>
              </a:rPr>
              <a:t>ЗАДАЧИ: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4518379"/>
            <a:ext cx="7746374" cy="3424601"/>
            <a:chOff x="0" y="0"/>
            <a:chExt cx="10328499" cy="4566135"/>
          </a:xfrm>
        </p:grpSpPr>
        <p:sp>
          <p:nvSpPr>
            <p:cNvPr id="9" name="TextBox 9"/>
            <p:cNvSpPr txBox="1"/>
            <p:nvPr/>
          </p:nvSpPr>
          <p:spPr>
            <a:xfrm>
              <a:off x="0" y="36713"/>
              <a:ext cx="10328499" cy="477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9"/>
                </a:lnSpc>
              </a:pPr>
              <a:r>
                <a:rPr lang="en-US" sz="2559" spc="127">
                  <a:solidFill>
                    <a:srgbClr val="91612F"/>
                  </a:solidFill>
                  <a:latin typeface="Linux Biolinum Bold"/>
                </a:rPr>
                <a:t>МЕТАПРЕДМЕТНЫЕ: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90626"/>
              <a:ext cx="10328499" cy="4319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Noto Sans Light"/>
                </a:rPr>
                <a:t>Иметь представление об особенностях философий культур разных народов: западной и восточной моделей мировосприятия.</a:t>
              </a:r>
            </a:p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Arimo"/>
                </a:rPr>
                <a:t>Различать западную и восточную модели мироздания.</a:t>
              </a:r>
            </a:p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Arimo"/>
                </a:rPr>
                <a:t>Представлять правила написания графических пейзажей по правилам западной и восточной моделей.</a:t>
              </a:r>
            </a:p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Arimo"/>
                </a:rPr>
                <a:t>Понимать смысл западной и восточной моделей мироздания.</a:t>
              </a:r>
            </a:p>
            <a:p>
              <a:pPr>
                <a:lnSpc>
                  <a:spcPts val="2866"/>
                </a:lnSpc>
              </a:pPr>
              <a:endParaRPr lang="en-US" sz="2047">
                <a:solidFill>
                  <a:srgbClr val="91612F"/>
                </a:solidFill>
                <a:latin typeface="Arimo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12926" y="4330273"/>
            <a:ext cx="7746374" cy="4149749"/>
            <a:chOff x="0" y="0"/>
            <a:chExt cx="10328499" cy="553299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36713"/>
              <a:ext cx="10328499" cy="477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9"/>
                </a:lnSpc>
              </a:pPr>
              <a:r>
                <a:rPr lang="en-US" sz="2559" spc="127">
                  <a:solidFill>
                    <a:srgbClr val="91612F"/>
                  </a:solidFill>
                  <a:latin typeface="Linux Biolinum Bold"/>
                </a:rPr>
                <a:t>ПРЕДМЕТНЫЕ: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90626"/>
              <a:ext cx="10328499" cy="52865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Noto Sans Light"/>
                </a:rPr>
                <a:t>Использовать изобразительные приёмы, свойственные восточной и западной графике. Знакомство с философией культур разных народов: западной и восточной моделью мировосприятия.</a:t>
              </a:r>
            </a:p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Arimo"/>
                </a:rPr>
                <a:t>Западная культура — это культура света.</a:t>
              </a:r>
            </a:p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Arimo"/>
                </a:rPr>
                <a:t>Восточная культура рассматривает мир как непрекращающийся процесс смены тёмного и светлого. </a:t>
              </a:r>
            </a:p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Arimo"/>
                </a:rPr>
                <a:t>Создавать графические композиции трёхмерного пространства двух моделей культур: западной и восточной.</a:t>
              </a:r>
            </a:p>
            <a:p>
              <a:pPr>
                <a:lnSpc>
                  <a:spcPts val="2866"/>
                </a:lnSpc>
              </a:pPr>
              <a:endParaRPr lang="en-US" sz="2047">
                <a:solidFill>
                  <a:srgbClr val="91612F"/>
                </a:solidFill>
                <a:latin typeface="Arimo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19453" y="8633722"/>
            <a:ext cx="10831300" cy="1249155"/>
            <a:chOff x="0" y="0"/>
            <a:chExt cx="14441734" cy="166554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36713"/>
              <a:ext cx="14441734" cy="477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59"/>
                </a:lnSpc>
              </a:pPr>
              <a:r>
                <a:rPr lang="en-US" sz="2559" spc="127">
                  <a:solidFill>
                    <a:srgbClr val="91612F"/>
                  </a:solidFill>
                  <a:latin typeface="Linux Biolinum Bold"/>
                </a:rPr>
                <a:t>ЛИЧНОСТНЫЕ: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90626"/>
              <a:ext cx="14441734" cy="1419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2009" lvl="1" indent="-221005">
                <a:lnSpc>
                  <a:spcPts val="2866"/>
                </a:lnSpc>
                <a:buFont typeface="Arial"/>
                <a:buChar char="•"/>
              </a:pPr>
              <a:r>
                <a:rPr lang="en-US" sz="2047">
                  <a:solidFill>
                    <a:srgbClr val="91612F"/>
                  </a:solidFill>
                  <a:latin typeface="Noto Sans Light"/>
                </a:rPr>
                <a:t>Демонстрировать умение владеть техникой написания графических пейзажей по правилам западной и восточной моделей. </a:t>
              </a:r>
            </a:p>
            <a:p>
              <a:pPr>
                <a:lnSpc>
                  <a:spcPts val="2866"/>
                </a:lnSpc>
              </a:pPr>
              <a:endParaRPr lang="en-US" sz="2047">
                <a:solidFill>
                  <a:srgbClr val="91612F"/>
                </a:solidFill>
                <a:latin typeface="Noto Sans Ligh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980314"/>
            <a:ext cx="7649232" cy="77478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8897" y="2404619"/>
            <a:ext cx="6419365" cy="69543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10068" y="2007855"/>
            <a:ext cx="7649232" cy="77478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45239" y="2404619"/>
            <a:ext cx="6000376" cy="71433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444404"/>
            <a:ext cx="162306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1612F"/>
                </a:solidFill>
                <a:latin typeface="Noto Sans Light Bold"/>
              </a:rPr>
              <a:t>Восток и Запад представляют собой две различные культурные традиции, два типа культуры. Они проявляют себя и в искусстве.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7610" y="413541"/>
            <a:ext cx="6159223" cy="62386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9945" y="790836"/>
            <a:ext cx="6128708" cy="54840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64056" y="413541"/>
            <a:ext cx="6715937" cy="8297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1086" y="5516345"/>
            <a:ext cx="5485828" cy="44744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28700" y="1916279"/>
            <a:ext cx="7649232" cy="77478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854271" y="1916279"/>
            <a:ext cx="7649232" cy="77478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9102" y="2218546"/>
            <a:ext cx="5648428" cy="7143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02510" y="2218546"/>
            <a:ext cx="5952754" cy="71433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444404"/>
            <a:ext cx="162306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1612F"/>
                </a:solidFill>
                <a:latin typeface="Noto Sans Light Bold"/>
              </a:rPr>
              <a:t>Согласно восточной традиции, мир находится в постоянном процессе рождения форм и их растворения в Хаосе.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1670" y="1796802"/>
            <a:ext cx="6721227" cy="7936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71161" y="6109437"/>
            <a:ext cx="6802745" cy="38175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05510" y="385094"/>
            <a:ext cx="1357489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91612F"/>
                </a:solidFill>
                <a:latin typeface="Noto Sans Light Bold"/>
              </a:rPr>
              <a:t>Восточная культура – культура тени, на которой построена графика, каллиграфия и театр теней.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16670" y="1743634"/>
            <a:ext cx="6442630" cy="40213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6221"/>
          <a:stretch/>
        </p:blipFill>
        <p:spPr>
          <a:xfrm rot="-10800000" flipH="1">
            <a:off x="0" y="4630584"/>
            <a:ext cx="1416888" cy="46277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7486" b="44695"/>
          <a:stretch/>
        </p:blipFill>
        <p:spPr>
          <a:xfrm>
            <a:off x="0" y="7837093"/>
            <a:ext cx="2853822" cy="2488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2597"/>
          <a:stretch/>
        </p:blipFill>
        <p:spPr>
          <a:xfrm flipH="1">
            <a:off x="16978942" y="1028700"/>
            <a:ext cx="1309058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6286" r="39848"/>
          <a:stretch/>
        </p:blipFill>
        <p:spPr>
          <a:xfrm>
            <a:off x="15542009" y="-38101"/>
            <a:ext cx="2745992" cy="33161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6007" b="9223"/>
          <a:stretch>
            <a:fillRect/>
          </a:stretch>
        </p:blipFill>
        <p:spPr>
          <a:xfrm>
            <a:off x="2951182" y="1028700"/>
            <a:ext cx="1238563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6221"/>
          <a:stretch/>
        </p:blipFill>
        <p:spPr>
          <a:xfrm rot="-10800000" flipH="1">
            <a:off x="0" y="4630584"/>
            <a:ext cx="1416888" cy="46277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7486" b="44695"/>
          <a:stretch/>
        </p:blipFill>
        <p:spPr>
          <a:xfrm>
            <a:off x="0" y="7837093"/>
            <a:ext cx="2853822" cy="2488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2597"/>
          <a:stretch/>
        </p:blipFill>
        <p:spPr>
          <a:xfrm flipH="1">
            <a:off x="16978942" y="1028700"/>
            <a:ext cx="1309058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6286" r="39848"/>
          <a:stretch/>
        </p:blipFill>
        <p:spPr>
          <a:xfrm>
            <a:off x="15542009" y="-38101"/>
            <a:ext cx="2745992" cy="3316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t="3634" b="4543"/>
          <a:stretch>
            <a:fillRect/>
          </a:stretch>
        </p:blipFill>
        <p:spPr>
          <a:xfrm>
            <a:off x="3280587" y="1028700"/>
            <a:ext cx="11726827" cy="86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2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5023" y="3900634"/>
            <a:ext cx="7415010" cy="53576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38132" y="3900634"/>
            <a:ext cx="8891955" cy="526930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25529" y="385094"/>
            <a:ext cx="15528518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6" lvl="1" indent="-367028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91612F"/>
                </a:solidFill>
                <a:latin typeface="Noto Sans Light Bold"/>
              </a:rPr>
              <a:t>Основой классической западной живописи является внешняя форма. В классической восточной живописи фундаментальным является понятие Дао, а художник – проводник Дао. </a:t>
            </a:r>
          </a:p>
          <a:p>
            <a:pPr marL="734056" lvl="1" indent="-367028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91612F"/>
                </a:solidFill>
                <a:latin typeface="Arimo Bold"/>
              </a:rPr>
              <a:t>«Западная живопись – это живопись взгляда; китайская живопись – живопись идеи». (Чэн Хэнло)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472</Words>
  <Application>Microsoft Office PowerPoint</Application>
  <PresentationFormat>Произвольный</PresentationFormat>
  <Paragraphs>39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Noto Sans Light</vt:lpstr>
      <vt:lpstr>Arial</vt:lpstr>
      <vt:lpstr>Linux Biolinum Bold</vt:lpstr>
      <vt:lpstr>Open Sans Light Bold</vt:lpstr>
      <vt:lpstr>Arimo</vt:lpstr>
      <vt:lpstr>Calibri</vt:lpstr>
      <vt:lpstr>Noto Sans Light Bold</vt:lpstr>
      <vt:lpstr>Arimo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Коричневый и Кремовый Деликатный Органический Копирайтер Фрилансер Маркетинговая Презентация</dc:title>
  <dc:creator>Алена Бузылева</dc:creator>
  <cp:lastModifiedBy>Алена Бузылева</cp:lastModifiedBy>
  <cp:revision>3</cp:revision>
  <dcterms:created xsi:type="dcterms:W3CDTF">2006-08-16T00:00:00Z</dcterms:created>
  <dcterms:modified xsi:type="dcterms:W3CDTF">2022-03-15T19:07:35Z</dcterms:modified>
  <dc:identifier>DAE7EgD1uqc</dc:identifier>
</cp:coreProperties>
</file>