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Default Extension="WAV" ContentType="audio/x-wav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sldIdLst>
    <p:sldId id="311" r:id="rId4"/>
    <p:sldId id="269" r:id="rId5"/>
    <p:sldId id="271" r:id="rId6"/>
    <p:sldId id="268" r:id="rId7"/>
    <p:sldId id="267" r:id="rId8"/>
    <p:sldId id="274" r:id="rId9"/>
    <p:sldId id="276" r:id="rId10"/>
    <p:sldId id="277" r:id="rId11"/>
    <p:sldId id="308" r:id="rId12"/>
    <p:sldId id="281" r:id="rId13"/>
    <p:sldId id="282" r:id="rId14"/>
    <p:sldId id="283" r:id="rId15"/>
    <p:sldId id="286" r:id="rId16"/>
    <p:sldId id="287" r:id="rId17"/>
    <p:sldId id="288" r:id="rId18"/>
    <p:sldId id="293" r:id="rId19"/>
    <p:sldId id="300" r:id="rId20"/>
    <p:sldId id="301" r:id="rId21"/>
    <p:sldId id="302" r:id="rId22"/>
    <p:sldId id="303" r:id="rId23"/>
    <p:sldId id="304" r:id="rId24"/>
    <p:sldId id="305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99" d="100"/>
          <a:sy n="99" d="100"/>
        </p:scale>
        <p:origin x="-24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25205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984329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240514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 descr="http://marketing-assets.avvo.com/uploads/sites/3/2015/08/sun-image_sized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frame">
            <a:avLst>
              <a:gd name="adj1" fmla="val 4071"/>
            </a:avLst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="" xmlns:p14="http://schemas.microsoft.com/office/powerpoint/2010/main" val="286377398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 descr="http://marketing-assets.avvo.com/uploads/sites/3/2015/08/sun-image_sized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frame">
            <a:avLst>
              <a:gd name="adj1" fmla="val 4071"/>
            </a:avLst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="" xmlns:p14="http://schemas.microsoft.com/office/powerpoint/2010/main" val="325750697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3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3"/>
            <a:ext cx="6172200" cy="1371600"/>
          </a:xfrm>
        </p:spPr>
        <p:txBody>
          <a:bodyPr/>
          <a:lstStyle>
            <a:lvl1pPr marL="0" indent="0" algn="l">
              <a:buNone/>
              <a:defRPr sz="1350" b="1">
                <a:solidFill>
                  <a:schemeClr val="tx2"/>
                </a:solidFill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5E2B3B79-77AF-4FC1-BAC1-53980F7FF750}" type="datetimeFigureOut">
              <a:rPr lang="ru-RU" smtClean="0">
                <a:solidFill>
                  <a:srgbClr val="4E5B6F"/>
                </a:solidFill>
              </a:rPr>
              <a:pPr/>
              <a:t>22.03.2024</a:t>
            </a:fld>
            <a:endParaRPr lang="ru-RU">
              <a:solidFill>
                <a:srgbClr val="4E5B6F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>
              <a:solidFill>
                <a:srgbClr val="4E5B6F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3"/>
            <a:ext cx="609600" cy="517524"/>
          </a:xfrm>
        </p:spPr>
        <p:txBody>
          <a:bodyPr/>
          <a:lstStyle/>
          <a:p>
            <a:fld id="{76A25971-DD9C-4120-9A9D-FDB4F1C9B0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662996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E2B3B79-77AF-4FC1-BAC1-53980F7FF750}" type="datetimeFigureOut">
              <a:rPr lang="ru-RU" smtClean="0">
                <a:solidFill>
                  <a:srgbClr val="4E5B6F"/>
                </a:solidFill>
              </a:rPr>
              <a:pPr/>
              <a:t>22.03.2024</a:t>
            </a:fld>
            <a:endParaRPr lang="ru-RU">
              <a:solidFill>
                <a:srgbClr val="4E5B6F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6A25971-DD9C-4120-9A9D-FDB4F1C9B06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>
              <a:solidFill>
                <a:srgbClr val="4E5B6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4901499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1"/>
            <a:ext cx="6172200" cy="2053591"/>
          </a:xfrm>
        </p:spPr>
        <p:txBody>
          <a:bodyPr/>
          <a:lstStyle>
            <a:lvl1pPr algn="l">
              <a:buNone/>
              <a:defRPr sz="225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1"/>
            <a:ext cx="6172200" cy="1371600"/>
          </a:xfrm>
        </p:spPr>
        <p:txBody>
          <a:bodyPr anchor="t"/>
          <a:lstStyle>
            <a:lvl1pPr marL="0" indent="0">
              <a:buNone/>
              <a:defRPr sz="1350" b="1">
                <a:solidFill>
                  <a:schemeClr val="tx2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5E2B3B79-77AF-4FC1-BAC1-53980F7FF750}" type="datetimeFigureOut">
              <a:rPr lang="ru-RU" smtClean="0">
                <a:solidFill>
                  <a:srgbClr val="D6ECFF"/>
                </a:solidFill>
              </a:rPr>
              <a:pPr/>
              <a:t>22.03.2024</a:t>
            </a:fld>
            <a:endParaRPr lang="ru-RU">
              <a:solidFill>
                <a:srgbClr val="D6EC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>
              <a:solidFill>
                <a:srgbClr val="D6ECFF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3"/>
            <a:ext cx="609600" cy="517524"/>
          </a:xfrm>
        </p:spPr>
        <p:txBody>
          <a:bodyPr/>
          <a:lstStyle/>
          <a:p>
            <a:fld id="{76A25971-DD9C-4120-9A9D-FDB4F1C9B0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104532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B3B79-77AF-4FC1-BAC1-53980F7FF750}" type="datetimeFigureOut">
              <a:rPr lang="ru-RU" smtClean="0">
                <a:solidFill>
                  <a:srgbClr val="4E5B6F"/>
                </a:solidFill>
              </a:rPr>
              <a:pPr/>
              <a:t>22.03.2024</a:t>
            </a:fld>
            <a:endParaRPr lang="ru-RU">
              <a:solidFill>
                <a:srgbClr val="4E5B6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E5B6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25971-DD9C-4120-9A9D-FDB4F1C9B06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="" xmlns:p14="http://schemas.microsoft.com/office/powerpoint/2010/main" val="56711630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1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B3B79-77AF-4FC1-BAC1-53980F7FF750}" type="datetimeFigureOut">
              <a:rPr lang="ru-RU" smtClean="0">
                <a:solidFill>
                  <a:srgbClr val="4E5B6F"/>
                </a:solidFill>
              </a:rPr>
              <a:pPr/>
              <a:t>22.03.2024</a:t>
            </a:fld>
            <a:endParaRPr lang="ru-RU">
              <a:solidFill>
                <a:srgbClr val="4E5B6F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E5B6F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25971-DD9C-4120-9A9D-FDB4F1C9B06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15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15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343219321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E2B3B79-77AF-4FC1-BAC1-53980F7FF750}" type="datetimeFigureOut">
              <a:rPr lang="ru-RU" smtClean="0">
                <a:solidFill>
                  <a:srgbClr val="4E5B6F"/>
                </a:solidFill>
              </a:rPr>
              <a:pPr/>
              <a:t>22.03.2024</a:t>
            </a:fld>
            <a:endParaRPr lang="ru-RU">
              <a:solidFill>
                <a:srgbClr val="4E5B6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6A25971-DD9C-4120-9A9D-FDB4F1C9B06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>
              <a:solidFill>
                <a:srgbClr val="4E5B6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5673832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208762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B3B79-77AF-4FC1-BAC1-53980F7FF750}" type="datetimeFigureOut">
              <a:rPr lang="ru-RU" smtClean="0">
                <a:solidFill>
                  <a:srgbClr val="4E5B6F"/>
                </a:solidFill>
              </a:rPr>
              <a:pPr/>
              <a:t>22.03.2024</a:t>
            </a:fld>
            <a:endParaRPr lang="ru-RU">
              <a:solidFill>
                <a:srgbClr val="4E5B6F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E5B6F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25971-DD9C-4120-9A9D-FDB4F1C9B0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0461751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15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300"/>
              </a:spcBef>
              <a:spcAft>
                <a:spcPts val="750"/>
              </a:spcAft>
              <a:buNone/>
              <a:defRPr sz="900"/>
            </a:lvl1pPr>
            <a:lvl2pPr>
              <a:buNone/>
              <a:defRPr sz="900"/>
            </a:lvl2pPr>
            <a:lvl3pPr>
              <a:buNone/>
              <a:defRPr sz="750"/>
            </a:lvl3pPr>
            <a:lvl4pPr>
              <a:buNone/>
              <a:defRPr sz="675"/>
            </a:lvl4pPr>
            <a:lvl5pPr>
              <a:buNone/>
              <a:defRPr sz="675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E2B3B79-77AF-4FC1-BAC1-53980F7FF750}" type="datetimeFigureOut">
              <a:rPr lang="ru-RU" smtClean="0">
                <a:solidFill>
                  <a:srgbClr val="4E5B6F"/>
                </a:solidFill>
              </a:rPr>
              <a:pPr/>
              <a:t>22.03.2024</a:t>
            </a:fld>
            <a:endParaRPr lang="ru-RU">
              <a:solidFill>
                <a:srgbClr val="4E5B6F"/>
              </a:solidFill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6A25971-DD9C-4120-9A9D-FDB4F1C9B06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>
              <a:solidFill>
                <a:srgbClr val="4E5B6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586374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15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24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75"/>
              </a:spcBef>
              <a:spcAft>
                <a:spcPts val="300"/>
              </a:spcAft>
              <a:buFontTx/>
              <a:buNone/>
              <a:defRPr sz="900"/>
            </a:lvl1pPr>
            <a:lvl2pPr>
              <a:defRPr sz="900"/>
            </a:lvl2pPr>
            <a:lvl3pPr>
              <a:defRPr sz="750"/>
            </a:lvl3pPr>
            <a:lvl4pPr>
              <a:defRPr sz="675"/>
            </a:lvl4pPr>
            <a:lvl5pPr>
              <a:defRPr sz="675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E2B3B79-77AF-4FC1-BAC1-53980F7FF750}" type="datetimeFigureOut">
              <a:rPr lang="ru-RU" smtClean="0">
                <a:solidFill>
                  <a:srgbClr val="4E5B6F"/>
                </a:solidFill>
              </a:rPr>
              <a:pPr/>
              <a:t>22.03.2024</a:t>
            </a:fld>
            <a:endParaRPr lang="ru-RU">
              <a:solidFill>
                <a:srgbClr val="4E5B6F"/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6A25971-DD9C-4120-9A9D-FDB4F1C9B06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>
              <a:solidFill>
                <a:srgbClr val="4E5B6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847098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B3B79-77AF-4FC1-BAC1-53980F7FF750}" type="datetimeFigureOut">
              <a:rPr lang="ru-RU" smtClean="0">
                <a:solidFill>
                  <a:srgbClr val="4E5B6F"/>
                </a:solidFill>
              </a:rPr>
              <a:pPr/>
              <a:t>22.03.2024</a:t>
            </a:fld>
            <a:endParaRPr lang="ru-RU">
              <a:solidFill>
                <a:srgbClr val="4E5B6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E5B6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25971-DD9C-4120-9A9D-FDB4F1C9B0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5964721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B3B79-77AF-4FC1-BAC1-53980F7FF750}" type="datetimeFigureOut">
              <a:rPr lang="ru-RU" smtClean="0">
                <a:solidFill>
                  <a:srgbClr val="4E5B6F"/>
                </a:solidFill>
              </a:rPr>
              <a:pPr/>
              <a:t>22.03.2024</a:t>
            </a:fld>
            <a:endParaRPr lang="ru-RU">
              <a:solidFill>
                <a:srgbClr val="4E5B6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E5B6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25971-DD9C-4120-9A9D-FDB4F1C9B0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5662599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398260-03C0-472A-8DD9-77869164774A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38265758"/>
      </p:ext>
    </p:extLst>
  </p:cSld>
  <p:clrMapOvr>
    <a:masterClrMapping/>
  </p:clrMapOvr>
  <p:transition advTm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BFEA56-FC74-4C73-838F-A1BF97867675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57432091"/>
      </p:ext>
    </p:extLst>
  </p:cSld>
  <p:clrMapOvr>
    <a:masterClrMapping/>
  </p:clrMapOvr>
  <p:transition advTm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0B5CB0-D992-4FF6-9A2E-9F6124AB0435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22405786"/>
      </p:ext>
    </p:extLst>
  </p:cSld>
  <p:clrMapOvr>
    <a:masterClrMapping/>
  </p:clrMapOvr>
  <p:transition advTm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68F9A1-55C6-453F-B03F-65F2F58B4418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85207582"/>
      </p:ext>
    </p:extLst>
  </p:cSld>
  <p:clrMapOvr>
    <a:masterClrMapping/>
  </p:clrMapOvr>
  <p:transition advTm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9092B3-4BAE-4F6D-8A7C-AA1A2162F86F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4046896"/>
      </p:ext>
    </p:extLst>
  </p:cSld>
  <p:clrMapOvr>
    <a:masterClrMapping/>
  </p:clrMapOvr>
  <p:transition advTm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691893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BB1C83-6AFA-41EE-8306-0A586A48C661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39751209"/>
      </p:ext>
    </p:extLst>
  </p:cSld>
  <p:clrMapOvr>
    <a:masterClrMapping/>
  </p:clrMapOvr>
  <p:transition advTm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FA6321-5000-41E2-91F3-C1D27BCAD7BA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69367194"/>
      </p:ext>
    </p:extLst>
  </p:cSld>
  <p:clrMapOvr>
    <a:masterClrMapping/>
  </p:clrMapOvr>
  <p:transition advTm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28183A-A459-465F-A042-060C412B8060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37384392"/>
      </p:ext>
    </p:extLst>
  </p:cSld>
  <p:clrMapOvr>
    <a:masterClrMapping/>
  </p:clrMapOvr>
  <p:transition advTm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128BE3-DDC3-4361-A156-93F958D21467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14815663"/>
      </p:ext>
    </p:extLst>
  </p:cSld>
  <p:clrMapOvr>
    <a:masterClrMapping/>
  </p:clrMapOvr>
  <p:transition advTm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F28857-9703-4846-AE6C-B941E34CA4E3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10332881"/>
      </p:ext>
    </p:extLst>
  </p:cSld>
  <p:clrMapOvr>
    <a:masterClrMapping/>
  </p:clrMapOvr>
  <p:transition advTm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30FF3F-1F58-4B05-B227-7B1EBB0D497E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26444209"/>
      </p:ext>
    </p:extLst>
  </p:cSld>
  <p:clrMapOvr>
    <a:masterClrMapping/>
  </p:clrMapOvr>
  <p:transition advTm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63748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39555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559654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06828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04648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21320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22425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96" r:id="rId12"/>
    <p:sldLayoutId id="2147483697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9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900">
                <a:solidFill>
                  <a:schemeClr val="tx2"/>
                </a:solidFill>
              </a:defRPr>
            </a:lvl1pPr>
          </a:lstStyle>
          <a:p>
            <a:fld id="{5E2B3B79-77AF-4FC1-BAC1-53980F7FF750}" type="datetimeFigureOut">
              <a:rPr lang="ru-RU" smtClean="0">
                <a:solidFill>
                  <a:srgbClr val="4E5B6F"/>
                </a:solidFill>
              </a:rPr>
              <a:pPr/>
              <a:t>22.03.2024</a:t>
            </a:fld>
            <a:endParaRPr lang="ru-RU">
              <a:solidFill>
                <a:srgbClr val="4E5B6F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9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4E5B6F"/>
              </a:solidFill>
            </a:endParaRPr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1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050" b="1">
                <a:solidFill>
                  <a:srgbClr val="FFFFFF"/>
                </a:solidFill>
              </a:defRPr>
            </a:lvl1pPr>
          </a:lstStyle>
          <a:p>
            <a:fld id="{76A25971-DD9C-4120-9A9D-FDB4F1C9B0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51103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225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05740" indent="-205740" algn="l" rtl="0" eaLnBrk="1" latinLnBrk="0" hangingPunct="1">
        <a:spcBef>
          <a:spcPts val="450"/>
        </a:spcBef>
        <a:buClr>
          <a:schemeClr val="accent1"/>
        </a:buClr>
        <a:buSzPct val="7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80060" indent="-20574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1575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3716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891540" indent="-13716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3716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303020" indent="-13716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508760" indent="-13716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05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1714500" indent="-13716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05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1920240" indent="-13716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05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F527CC1-E0DE-4C69-A0DF-229FE50CE627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62729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advTm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12" Type="http://schemas.openxmlformats.org/officeDocument/2006/relationships/image" Target="../media/image30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7.png"/><Relationship Id="rId2" Type="http://schemas.openxmlformats.org/officeDocument/2006/relationships/audio" Target="file:///D:\1%20&#1082;&#1083;&#1072;&#1089;&#1089;%20&#1059;&#1056;&#1054;&#1050;&#1048;\&#1054;&#1073;&#1091;&#1095;&#1077;&#1085;&#1080;&#1077;%20&#1075;&#1088;&#1072;&#1084;&#1086;&#1090;&#1077;\&#1059;&#1088;&#1086;&#1082;%2020-24%20&#1047;&#1074;&#1091;&#1082;%20&#1080;%20&#1073;&#1091;&#1082;&#1074;&#1072;%20&#1051;\&#1055;&#1086;&#1083;&#1100;&#1082;&#1072;.mp3" TargetMode="External"/><Relationship Id="rId1" Type="http://schemas.openxmlformats.org/officeDocument/2006/relationships/audio" Target="file:///C:\Documents%20and%20Settings\1\&#1056;&#1072;&#1073;&#1086;&#1095;&#1080;&#1081;%20&#1089;&#1090;&#1086;&#1083;\&#1090;&#1088;&#1077;&#1085;&#1072;&#1078;&#1077;&#1088;%20&#1041;&#1072;&#1079;&#1072;&#1088;&#1085;&#1086;&#1075;&#1086;\Extract%20from%20CD%206%20-%20Track%205.mp3" TargetMode="External"/><Relationship Id="rId6" Type="http://schemas.microsoft.com/office/2007/relationships/media" Target="file:///D:\&#1053;&#1072;&#1090;&#1072;&#1096;&#1072;\Documents\&#1053;&#1072;&#1090;&#1072;&#1096;&#1072;\&#1050;&#1058;&#1055;%20&#1080;%20&#1091;&#1088;&#1086;&#1082;&#1080;%20&#1064;&#1082;&#1086;&#1083;&#1072;%20&#1056;&#1086;&#1089;&#1089;&#1080;&#1080;\&#1054;&#1073;&#1091;&#1095;&#1077;&#1085;&#1080;&#1077;%20&#1075;&#1088;&#1072;&#1084;&#1086;&#1090;&#1077;\&#1059;&#1088;&#1086;&#1082;&#1080;\&#1043;&#1086;&#1090;&#1086;&#1074;&#1099;&#1077;%20&#1091;&#1088;&#1086;&#1082;&#1080;\&#1041;&#1091;&#1082;&#1074;&#1072;&#1088;&#1085;&#1099;&#1081;%20&#1087;&#1077;&#1088;&#1080;&#1086;&#1076;\&#1059;&#1088;&#1086;&#1082;%2020-24%20&#1047;&#1074;&#1091;&#1082;%20&#1080;%20&#1073;&#1091;&#1082;&#1074;&#1072;%20&#1051;\&#1055;&#1086;&#1083;&#1100;&#1082;&#1072;.mp3" TargetMode="Externa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5" Type="http://schemas.microsoft.com/office/2007/relationships/media" Target="../media/media1.mp3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9.png"/><Relationship Id="rId5" Type="http://schemas.openxmlformats.org/officeDocument/2006/relationships/image" Target="../media/image52.jpe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microsoft.com/office/2007/relationships/media" Target="../media/media2.WAV"/><Relationship Id="rId5" Type="http://schemas.openxmlformats.org/officeDocument/2006/relationships/image" Target="../media/image16.gif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85786" y="714356"/>
            <a:ext cx="7206653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Презентация к уроку </a:t>
            </a:r>
          </a:p>
          <a:p>
            <a:pPr algn="ctr"/>
            <a:r>
              <a:rPr lang="ru-RU" sz="28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учебному предмету «Обучение грамоте» </a:t>
            </a:r>
          </a:p>
          <a:p>
            <a:pPr algn="ctr"/>
            <a:r>
              <a:rPr lang="ru-RU" sz="28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1-ом классе на тему: </a:t>
            </a:r>
          </a:p>
          <a:p>
            <a:pPr algn="ctr"/>
            <a:r>
              <a:rPr lang="ru-RU" sz="28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 Звуки [л], [</a:t>
            </a:r>
            <a:r>
              <a:rPr lang="ru-RU" sz="2800" b="1" i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ru-RU" sz="28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’]. Буква Л, л.</a:t>
            </a:r>
          </a:p>
          <a:p>
            <a:pPr algn="ctr"/>
            <a:r>
              <a:rPr lang="ru-RU" sz="28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Письмо строчной и заглавной </a:t>
            </a:r>
            <a:r>
              <a:rPr lang="ru-RU" sz="2800" b="1" i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бувк</a:t>
            </a:r>
            <a:r>
              <a:rPr lang="ru-RU" sz="28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Л, л.</a:t>
            </a:r>
          </a:p>
          <a:p>
            <a:pPr algn="ctr"/>
            <a:endParaRPr lang="ru-RU" sz="2800" b="1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29325" y="4143380"/>
            <a:ext cx="259077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Разработчик презентации:</a:t>
            </a:r>
          </a:p>
          <a:p>
            <a:pPr algn="r"/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учитель начальных классов</a:t>
            </a:r>
          </a:p>
          <a:p>
            <a:pPr algn="r"/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МБОУ СОШ №15</a:t>
            </a:r>
          </a:p>
          <a:p>
            <a:pPr algn="r"/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г.-к. Кисловодска</a:t>
            </a:r>
          </a:p>
          <a:p>
            <a:pPr algn="r"/>
            <a:r>
              <a:rPr lang="ru-RU" sz="1600" i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Цупко</a:t>
            </a: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Елена Васильевна</a:t>
            </a:r>
            <a:endParaRPr lang="ru-RU" sz="1600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2598463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ttp://www.uznaiki.ru/Knigi_dlya_detej/Knigi_na_kartone/images/Fedorino-gore-(Knigki-na-kartone-tselnokritie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584684"/>
            <a:ext cx="4109207" cy="554461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books.iqbuy.ru/img/books/9785/85/06/63/33/9785850663339-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573" y="584684"/>
            <a:ext cx="4109207" cy="561912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://beet-books.ru/images/muha-tsokotuha-chukovskiy-k-chukovskiy-k--7978-larg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584684"/>
            <a:ext cx="4126474" cy="561912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https://portal.iv-edu.ru/dep/mouovichrn/vichugarn_malish/DocLib/%D0%B0%D0%BF%D1%80%D0%B5%D0%BB%D1%8C/978578331459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39" y="590635"/>
            <a:ext cx="4168177" cy="561317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http://www.playing-field.ru/img/2015/052018/475608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354" y="578643"/>
            <a:ext cx="4168178" cy="56191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0" name="Picture 14" descr="http://www.biblus.ru/pics/3/e/a/100328205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38" y="598278"/>
            <a:ext cx="4150913" cy="561147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2" name="Picture 16" descr="http://www.playing-field.ru/img/2015/051813/531337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306" y="594405"/>
            <a:ext cx="4173226" cy="560335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4" name="Picture 18" descr="http://www.playing-field.ru/img/2015/051816/152638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485" y="572601"/>
            <a:ext cx="4147335" cy="563715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6" name="Picture 20" descr="http://maxima-library.org/covers/235464_0.jpe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37" y="598278"/>
            <a:ext cx="4147336" cy="559244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8" name="Picture 22" descr="http://www.rudata.ru/w/images/1/13/%D0%9A%D1%80%D0%B0%D0%B4%D0%B5%D0%BD%D0%BE%D0%B5_%D1%81%D0%BE%D0%BB%D0%BD%D1%86%D0%B5_2005_%D0%BA%D0%BD%D0%B8%D0%B3%D0%B0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258" y="558751"/>
            <a:ext cx="4174757" cy="569053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helpmammy.ru/images/pisateli/chukov..jpg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2656"/>
            <a:ext cx="2091129" cy="2765243"/>
          </a:xfrm>
          <a:prstGeom prst="ellipse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62723" y="2829908"/>
            <a:ext cx="17736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i="1" dirty="0" smtClean="0"/>
              <a:t>Корней Иванович</a:t>
            </a:r>
          </a:p>
          <a:p>
            <a:pPr algn="ctr"/>
            <a:r>
              <a:rPr lang="ru-RU" sz="1600" b="1" i="1" dirty="0" smtClean="0"/>
              <a:t>Чуковский</a:t>
            </a:r>
          </a:p>
          <a:p>
            <a:pPr algn="ctr"/>
            <a:r>
              <a:rPr lang="ru-RU" sz="1600" b="1" i="1" dirty="0" smtClean="0"/>
              <a:t>1882-1969</a:t>
            </a:r>
            <a:endParaRPr lang="ru-RU" sz="1600" b="1" i="1" dirty="0"/>
          </a:p>
        </p:txBody>
      </p:sp>
    </p:spTree>
    <p:extLst>
      <p:ext uri="{BB962C8B-B14F-4D97-AF65-F5344CB8AC3E}">
        <p14:creationId xmlns="" xmlns:p14="http://schemas.microsoft.com/office/powerpoint/2010/main" val="161430970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92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2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92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1F4F9"/>
              </a:clrFrom>
              <a:clrTo>
                <a:srgbClr val="F1F4F9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127" t="19955" r="8779" b="12794"/>
          <a:stretch/>
        </p:blipFill>
        <p:spPr>
          <a:xfrm>
            <a:off x="107503" y="0"/>
            <a:ext cx="6511629" cy="6837210"/>
          </a:xfrm>
          <a:prstGeom prst="rect">
            <a:avLst/>
          </a:prstGeom>
        </p:spPr>
      </p:pic>
      <p:pic>
        <p:nvPicPr>
          <p:cNvPr id="11266" name="Picture 2" descr="http://www.chitai-gorod.ru/upload/iblock/442/4426ca992dfbb8522cb5fa075d0fcacd.jp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79641"/>
          <a:stretch/>
        </p:blipFill>
        <p:spPr bwMode="auto">
          <a:xfrm>
            <a:off x="5076056" y="0"/>
            <a:ext cx="4283968" cy="10801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8581789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DreamWolf\Local Settings\Temp\Rar$DI23.504\w0ZCly4b4J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512" y="260648"/>
            <a:ext cx="8806898" cy="59784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/>
          <a:srcRect l="29294" t="8821" r="29126" b="9281"/>
          <a:stretch/>
        </p:blipFill>
        <p:spPr>
          <a:xfrm>
            <a:off x="7360500" y="3485209"/>
            <a:ext cx="999579" cy="165618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4" name="Прямоугольник 3"/>
          <p:cNvSpPr/>
          <p:nvPr/>
        </p:nvSpPr>
        <p:spPr>
          <a:xfrm>
            <a:off x="4582961" y="1196752"/>
            <a:ext cx="361068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Кубарем</a:t>
            </a:r>
          </a:p>
          <a:p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</a:rPr>
              <a:t>1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</a:rPr>
              <a:t>. Стремительно вниз, переворачиваясь при падении, движении. </a:t>
            </a:r>
          </a:p>
          <a:p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</a:rPr>
              <a:t>2. </a:t>
            </a:r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</a:rPr>
              <a:t>Очень 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</a:rPr>
              <a:t>быстро, стремглав, стремительно.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187624" y="1052736"/>
            <a:ext cx="27873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baseline="-25000" dirty="0">
                <a:solidFill>
                  <a:srgbClr val="7030A0"/>
                </a:solidFill>
                <a:latin typeface="Arial"/>
              </a:rPr>
              <a:t>Толковый словарь</a:t>
            </a:r>
            <a:endParaRPr lang="ru-RU" sz="3200" b="1" dirty="0">
              <a:solidFill>
                <a:srgbClr val="7030A0"/>
              </a:solidFill>
              <a:latin typeface="Arial"/>
            </a:endParaRPr>
          </a:p>
        </p:txBody>
      </p:sp>
      <p:pic>
        <p:nvPicPr>
          <p:cNvPr id="6" name="Picture 12" descr="http://funforkids.ru/pictures/luntik/luntik035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899592" y="2655450"/>
            <a:ext cx="1800200" cy="258242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7" name="Прямоугольник 6"/>
          <p:cNvSpPr/>
          <p:nvPr/>
        </p:nvSpPr>
        <p:spPr>
          <a:xfrm>
            <a:off x="4668902" y="2442786"/>
            <a:ext cx="2365303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</a:rPr>
              <a:t>Щ</a:t>
            </a:r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еголять</a:t>
            </a:r>
            <a:r>
              <a:rPr lang="ru-RU" dirty="0" smtClean="0"/>
              <a:t>  </a:t>
            </a:r>
          </a:p>
          <a:p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</a:rPr>
              <a:t>1. </a:t>
            </a:r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</a:rPr>
              <a:t>Хвастать. 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92192" y="3059087"/>
            <a:ext cx="26814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</a:rPr>
              <a:t>2. Нарядно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</a:rPr>
              <a:t>, пышно одеваться</a:t>
            </a:r>
          </a:p>
        </p:txBody>
      </p:sp>
    </p:spTree>
    <p:extLst>
      <p:ext uri="{BB962C8B-B14F-4D97-AF65-F5344CB8AC3E}">
        <p14:creationId xmlns="" xmlns:p14="http://schemas.microsoft.com/office/powerpoint/2010/main" val="402616157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05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368062" y="1340768"/>
            <a:ext cx="7772400" cy="1470025"/>
          </a:xfrm>
        </p:spPr>
        <p:txBody>
          <a:bodyPr/>
          <a:lstStyle/>
          <a:p>
            <a:r>
              <a:rPr lang="ru-RU" altLang="ru-RU" sz="5400" b="1" i="1" dirty="0" err="1" smtClean="0">
                <a:solidFill>
                  <a:srgbClr val="592DFB"/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Monotype Corsiva" pitchFamily="66" charset="0"/>
              </a:rPr>
              <a:t>Лунтик</a:t>
            </a:r>
            <a:r>
              <a:rPr lang="ru-RU" altLang="ru-RU" sz="5400" b="1" i="1" dirty="0" smtClean="0">
                <a:solidFill>
                  <a:srgbClr val="592DFB"/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Monotype Corsiva" pitchFamily="66" charset="0"/>
              </a:rPr>
              <a:t> и его друзья</a:t>
            </a:r>
            <a:endParaRPr lang="ru-RU" altLang="ru-RU" sz="5400" b="1" i="1" dirty="0">
              <a:solidFill>
                <a:srgbClr val="592DFB"/>
              </a:solidFill>
              <a:effectLst>
                <a:reflection blurRad="6350" stA="50000" endA="300" endPos="50000" dist="60007" dir="5400000" sy="-100000" algn="bl" rotWithShape="0"/>
              </a:effectLst>
              <a:latin typeface="Monotype Corsiva" pitchFamily="66" charset="0"/>
            </a:endParaRPr>
          </a:p>
        </p:txBody>
      </p:sp>
      <p:pic>
        <p:nvPicPr>
          <p:cNvPr id="2055" name="Extract from CD 6 - Track 5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Польк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="" xmlns:p14="http://schemas.microsoft.com/office/powerpoint/2010/main" r:link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43966" y="592933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1550285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7557"/>
                            </p:stCondLst>
                            <p:childTnLst>
                              <p:par>
                                <p:cTn id="8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7557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8" showWhenStopped="0">
                <p:cTn id="14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5"/>
                </p:tgtEl>
              </p:cMediaNode>
            </p:audio>
            <p:audio>
              <p:cMediaNode numSld="999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05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boombob.ru/img/picture/Jul/12/34d91f8bc00b48ca23625b55a9deb7bc/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2797"/>
          <a:stretch/>
        </p:blipFill>
        <p:spPr bwMode="auto">
          <a:xfrm>
            <a:off x="161282" y="0"/>
            <a:ext cx="8986315" cy="6858000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0528" y="1988840"/>
            <a:ext cx="1656184" cy="1656184"/>
          </a:xfrm>
          <a:prstGeom prst="rect">
            <a:avLst/>
          </a:prstGeom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96336" y="1950259"/>
            <a:ext cx="1658937" cy="165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889962895"/>
      </p:ext>
    </p:extLst>
  </p:cSld>
  <p:clrMapOvr>
    <a:masterClrMapping/>
  </p:clrMapOvr>
  <p:transition spd="slow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1.13785 0.0053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892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0 L -0.85851 -0.0050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934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kladraz.ru/upload/blogs/1023_3549f4f9f47acb66073c09f6be813a4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181279"/>
            <a:ext cx="9433048" cy="7104827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-8055"/>
            <a:ext cx="1744588" cy="174458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51878974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07407E-6 L -0.00087 0.8465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4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7 0.84652 L -0.00087 0.01713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43608" y="904335"/>
            <a:ext cx="69365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5400" b="1" dirty="0">
                <a:ln>
                  <a:solidFill>
                    <a:srgbClr val="FFFF00"/>
                  </a:solidFill>
                </a:ln>
                <a:solidFill>
                  <a:srgbClr val="99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Работа по учебнику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436097" y="3573016"/>
            <a:ext cx="2746265" cy="64633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ln>
                  <a:solidFill>
                    <a:srgbClr val="00B0F0"/>
                  </a:solidFill>
                </a:ln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Стр.59-60.</a:t>
            </a:r>
            <a:endParaRPr lang="ru-RU" sz="36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" name="Picture 2" descr="http://www.uszn40.ru/userfiles1/poleznie%20kanikyli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288759"/>
            <a:ext cx="4124400" cy="31376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66509456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/>
        </p:nvSpPr>
        <p:spPr bwMode="auto">
          <a:xfrm>
            <a:off x="2327324" y="801654"/>
            <a:ext cx="4050506" cy="650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1435" tIns="25718" rIns="51435" bIns="25718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Narrow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Narrow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Narrow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Narrow" pitchFamily="34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Narrow" pitchFamily="34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Narrow" pitchFamily="34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Narrow" pitchFamily="34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Narrow" pitchFamily="34" charset="0"/>
              </a:defRPr>
            </a:lvl9pPr>
          </a:lstStyle>
          <a:p>
            <a:pPr eaLnBrk="1" hangingPunct="1">
              <a:defRPr/>
            </a:pPr>
            <a:r>
              <a:rPr lang="ru-RU" sz="4400" b="1" i="1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Лента букв</a:t>
            </a:r>
          </a:p>
        </p:txBody>
      </p:sp>
      <p:pic>
        <p:nvPicPr>
          <p:cNvPr id="3" name="tabl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2285102"/>
            <a:ext cx="8279295" cy="1440584"/>
          </a:xfrm>
          <a:prstGeom prst="rect">
            <a:avLst/>
          </a:prstGeom>
        </p:spPr>
      </p:pic>
      <p:sp>
        <p:nvSpPr>
          <p:cNvPr id="4" name="Text Box 219"/>
          <p:cNvSpPr txBox="1">
            <a:spLocks noChangeArrowheads="1"/>
          </p:cNvSpPr>
          <p:nvPr/>
        </p:nvSpPr>
        <p:spPr bwMode="auto">
          <a:xfrm>
            <a:off x="446455" y="2233971"/>
            <a:ext cx="202406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ru-RU" sz="4050" dirty="0">
                <a:solidFill>
                  <a:srgbClr val="000000"/>
                </a:solidFill>
                <a:latin typeface="Times New Roman" panose="02020603050405020304" pitchFamily="18" charset="0"/>
              </a:rPr>
              <a:t>а</a:t>
            </a:r>
          </a:p>
        </p:txBody>
      </p:sp>
      <p:sp>
        <p:nvSpPr>
          <p:cNvPr id="5" name="Text Box 219"/>
          <p:cNvSpPr txBox="1">
            <a:spLocks noChangeArrowheads="1"/>
          </p:cNvSpPr>
          <p:nvPr/>
        </p:nvSpPr>
        <p:spPr bwMode="auto">
          <a:xfrm>
            <a:off x="829444" y="2233970"/>
            <a:ext cx="202406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ru-RU" sz="4050" dirty="0">
                <a:solidFill>
                  <a:srgbClr val="000000"/>
                </a:solidFill>
                <a:latin typeface="Times New Roman" panose="02020603050405020304" pitchFamily="18" charset="0"/>
              </a:rPr>
              <a:t>о</a:t>
            </a:r>
          </a:p>
        </p:txBody>
      </p:sp>
      <p:sp>
        <p:nvSpPr>
          <p:cNvPr id="7" name="Text Box 219"/>
          <p:cNvSpPr txBox="1">
            <a:spLocks noChangeArrowheads="1"/>
          </p:cNvSpPr>
          <p:nvPr/>
        </p:nvSpPr>
        <p:spPr bwMode="auto">
          <a:xfrm>
            <a:off x="1582532" y="2852936"/>
            <a:ext cx="202406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ru-RU" sz="4050" dirty="0">
                <a:solidFill>
                  <a:srgbClr val="000000"/>
                </a:solidFill>
                <a:latin typeface="Times New Roman" panose="02020603050405020304" pitchFamily="18" charset="0"/>
              </a:rPr>
              <a:t>и</a:t>
            </a:r>
          </a:p>
        </p:txBody>
      </p:sp>
      <p:sp>
        <p:nvSpPr>
          <p:cNvPr id="8" name="Text Box 219"/>
          <p:cNvSpPr txBox="1">
            <a:spLocks noChangeArrowheads="1"/>
          </p:cNvSpPr>
          <p:nvPr/>
        </p:nvSpPr>
        <p:spPr bwMode="auto">
          <a:xfrm>
            <a:off x="1560068" y="2224331"/>
            <a:ext cx="202406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ru-RU" sz="405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ы</a:t>
            </a:r>
            <a:endParaRPr lang="ru-RU" altLang="ru-RU" sz="405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Text Box 219"/>
          <p:cNvSpPr txBox="1">
            <a:spLocks noChangeArrowheads="1"/>
          </p:cNvSpPr>
          <p:nvPr/>
        </p:nvSpPr>
        <p:spPr bwMode="auto">
          <a:xfrm>
            <a:off x="1212433" y="2224332"/>
            <a:ext cx="202406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ru-RU" sz="405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у</a:t>
            </a:r>
            <a:endParaRPr lang="ru-RU" altLang="ru-RU" sz="405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6" name="Прямоугольный треугольник 165"/>
          <p:cNvSpPr/>
          <p:nvPr/>
        </p:nvSpPr>
        <p:spPr>
          <a:xfrm>
            <a:off x="2363997" y="2281954"/>
            <a:ext cx="354611" cy="714998"/>
          </a:xfrm>
          <a:prstGeom prst="rtTriangl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Text Box 219"/>
          <p:cNvSpPr txBox="1">
            <a:spLocks noChangeArrowheads="1"/>
          </p:cNvSpPr>
          <p:nvPr/>
        </p:nvSpPr>
        <p:spPr bwMode="auto">
          <a:xfrm>
            <a:off x="2348510" y="2233970"/>
            <a:ext cx="202406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ru-RU" sz="405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н</a:t>
            </a:r>
            <a:endParaRPr lang="ru-RU" altLang="ru-RU" sz="405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Прямоугольный треугольник 13"/>
          <p:cNvSpPr/>
          <p:nvPr/>
        </p:nvSpPr>
        <p:spPr>
          <a:xfrm>
            <a:off x="6301727" y="3005394"/>
            <a:ext cx="358505" cy="668504"/>
          </a:xfrm>
          <a:prstGeom prst="rtTriangl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Text Box 219"/>
          <p:cNvSpPr txBox="1">
            <a:spLocks noChangeArrowheads="1"/>
          </p:cNvSpPr>
          <p:nvPr/>
        </p:nvSpPr>
        <p:spPr bwMode="auto">
          <a:xfrm>
            <a:off x="6279263" y="2897547"/>
            <a:ext cx="202406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ru-RU" sz="405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с</a:t>
            </a:r>
            <a:endParaRPr lang="ru-RU" altLang="ru-RU" sz="405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" name="Прямоугольный треугольник 14"/>
          <p:cNvSpPr/>
          <p:nvPr/>
        </p:nvSpPr>
        <p:spPr>
          <a:xfrm>
            <a:off x="5128681" y="2996951"/>
            <a:ext cx="379423" cy="689977"/>
          </a:xfrm>
          <a:prstGeom prst="rtTriangl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Text Box 219"/>
          <p:cNvSpPr txBox="1">
            <a:spLocks noChangeArrowheads="1"/>
          </p:cNvSpPr>
          <p:nvPr/>
        </p:nvSpPr>
        <p:spPr bwMode="auto">
          <a:xfrm>
            <a:off x="5106377" y="2897546"/>
            <a:ext cx="202406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ru-RU" sz="405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к</a:t>
            </a:r>
            <a:endParaRPr lang="ru-RU" altLang="ru-RU" sz="405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" name="Прямоугольный треугольник 15"/>
          <p:cNvSpPr/>
          <p:nvPr/>
        </p:nvSpPr>
        <p:spPr>
          <a:xfrm>
            <a:off x="5514260" y="2983921"/>
            <a:ext cx="379423" cy="689977"/>
          </a:xfrm>
          <a:prstGeom prst="rtTriangl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7" name="Text Box 219"/>
          <p:cNvSpPr txBox="1">
            <a:spLocks noChangeArrowheads="1"/>
          </p:cNvSpPr>
          <p:nvPr/>
        </p:nvSpPr>
        <p:spPr bwMode="auto">
          <a:xfrm>
            <a:off x="5490414" y="2897546"/>
            <a:ext cx="202406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ru-RU" sz="405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т</a:t>
            </a:r>
            <a:endParaRPr lang="ru-RU" altLang="ru-RU" sz="405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" name="Прямоугольный треугольник 17"/>
          <p:cNvSpPr/>
          <p:nvPr/>
        </p:nvSpPr>
        <p:spPr>
          <a:xfrm>
            <a:off x="3151455" y="2310587"/>
            <a:ext cx="379423" cy="689977"/>
          </a:xfrm>
          <a:prstGeom prst="rtTriangl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9" name="Text Box 219"/>
          <p:cNvSpPr txBox="1">
            <a:spLocks noChangeArrowheads="1"/>
          </p:cNvSpPr>
          <p:nvPr/>
        </p:nvSpPr>
        <p:spPr bwMode="auto">
          <a:xfrm>
            <a:off x="3127609" y="2224212"/>
            <a:ext cx="202406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ru-RU" sz="405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л</a:t>
            </a:r>
            <a:endParaRPr lang="ru-RU" altLang="ru-RU" sz="405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652027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91680" y="764704"/>
            <a:ext cx="560922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4800" b="1" dirty="0">
                <a:ln>
                  <a:solidFill>
                    <a:srgbClr val="FFFF00"/>
                  </a:solidFill>
                </a:ln>
                <a:solidFill>
                  <a:srgbClr val="99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Работа в прописи</a:t>
            </a:r>
          </a:p>
        </p:txBody>
      </p:sp>
      <p:pic>
        <p:nvPicPr>
          <p:cNvPr id="15364" name="Picture 4" descr="http://www.gradebook.org/images/englishparagrap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265242"/>
            <a:ext cx="3030989" cy="2512330"/>
          </a:xfrm>
          <a:prstGeom prst="roundRect">
            <a:avLst>
              <a:gd name="adj" fmla="val 31758"/>
            </a:avLst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110509" y="2618911"/>
            <a:ext cx="29466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3600" b="1" dirty="0">
                <a:ln>
                  <a:solidFill>
                    <a:srgbClr val="00B0F0"/>
                  </a:solidFill>
                </a:ln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Стр. </a:t>
            </a:r>
            <a:r>
              <a:rPr lang="ru-RU" sz="3600" b="1" dirty="0" smtClean="0">
                <a:ln>
                  <a:solidFill>
                    <a:srgbClr val="00B0F0"/>
                  </a:solidFill>
                </a:ln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23-24.</a:t>
            </a:r>
            <a:endParaRPr lang="ru-RU" sz="3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121376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2141895" y="30241"/>
            <a:ext cx="4680520" cy="6817941"/>
            <a:chOff x="385222" y="13325"/>
            <a:chExt cx="3878960" cy="5830509"/>
          </a:xfrm>
        </p:grpSpPr>
        <p:pic>
          <p:nvPicPr>
            <p:cNvPr id="14" name="Рисунок 13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8588" t="8085" r="30462" b="5378"/>
            <a:stretch/>
          </p:blipFill>
          <p:spPr>
            <a:xfrm>
              <a:off x="385222" y="13325"/>
              <a:ext cx="3826737" cy="5040561"/>
            </a:xfrm>
            <a:prstGeom prst="rect">
              <a:avLst/>
            </a:prstGeom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8834" t="75488" r="29953" b="10826"/>
            <a:stretch/>
          </p:blipFill>
          <p:spPr>
            <a:xfrm>
              <a:off x="395536" y="5053886"/>
              <a:ext cx="3868646" cy="789948"/>
            </a:xfrm>
            <a:prstGeom prst="rect">
              <a:avLst/>
            </a:prstGeom>
          </p:spPr>
        </p:pic>
      </p:grpSp>
      <p:pic>
        <p:nvPicPr>
          <p:cNvPr id="11" name="Picture 2" descr="http://ivanova119.ucoz.ua/b_131375854836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727" y="5112439"/>
            <a:ext cx="1557020" cy="160611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2" descr="https://im1-tub-ru.yandex.net/i?id=db75c6e6b0d78db98eaf9c0d8e12f928&amp;n=33&amp;h=215&amp;w=14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88640"/>
            <a:ext cx="1474321" cy="223224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://imagizer.imageshack.com/img538/4769/phKAxO.pn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174" y="4437112"/>
            <a:ext cx="1788721" cy="205569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66929484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bk-detstvo.narod.ru/chukovskyi_heroes_big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555" y="634512"/>
            <a:ext cx="8928991" cy="62234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-22543" y="-99392"/>
            <a:ext cx="8928992" cy="13681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spc="50" dirty="0" smtClean="0">
                <a:ln w="11430"/>
                <a:blipFill dpi="0" rotWithShape="1">
                  <a:blip r:embed="rId4"/>
                  <a:srcRect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</a:rPr>
              <a:t>Сказки К.И. Чуковского</a:t>
            </a:r>
            <a:endParaRPr lang="ru-RU" sz="3600" b="1" spc="50" dirty="0">
              <a:ln w="11430"/>
              <a:blipFill dpi="0" rotWithShape="1">
                <a:blip r:embed="rId4"/>
                <a:srcRect/>
                <a:tile tx="0" ty="0" sx="100000" sy="100000" flip="none" algn="tl"/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0000" endA="300" endPos="50000" dist="29997" dir="5400000" sy="-100000" algn="bl" rotWithShape="0"/>
              </a:effectLst>
            </a:endParaRPr>
          </a:p>
        </p:txBody>
      </p:sp>
      <p:pic>
        <p:nvPicPr>
          <p:cNvPr id="4" name="Песня про сказку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7452320" y="6093296"/>
            <a:ext cx="520824" cy="52082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806283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8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2195736" y="13325"/>
            <a:ext cx="4824536" cy="6844675"/>
            <a:chOff x="4768912" y="23218"/>
            <a:chExt cx="3763528" cy="5638030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2"/>
            <a:srcRect l="28746" t="10994" r="29519" b="5961"/>
            <a:stretch/>
          </p:blipFill>
          <p:spPr>
            <a:xfrm>
              <a:off x="4768912" y="23218"/>
              <a:ext cx="3763528" cy="4680520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3"/>
            <a:srcRect l="29057" t="75141" r="29808" b="7689"/>
            <a:stretch/>
          </p:blipFill>
          <p:spPr>
            <a:xfrm>
              <a:off x="4798337" y="4703738"/>
              <a:ext cx="3698229" cy="957510"/>
            </a:xfrm>
            <a:prstGeom prst="rect">
              <a:avLst/>
            </a:prstGeom>
          </p:spPr>
        </p:pic>
      </p:grpSp>
      <p:pic>
        <p:nvPicPr>
          <p:cNvPr id="11" name="Picture 2" descr="http://ivanova119.ucoz.ua/b_131375854836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727" y="5112439"/>
            <a:ext cx="1557020" cy="160611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Picture 2" descr="https://im2-tub-ru.yandex.net/i?id=0368d084782476cdf8f324944a7a8986&amp;n=33&amp;h=215&amp;w=129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44938"/>
            <a:ext cx="1512167" cy="252028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://imagizer.imageshack.com/img538/4769/phKAxO.pn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174" y="4437112"/>
            <a:ext cx="1788721" cy="205569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21826835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ttp://nachalo4ka.ru/wp-content/uploads/2014/08/shkolnaya-doska-zelenay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342" y="404664"/>
            <a:ext cx="7776864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827180" y="695092"/>
            <a:ext cx="6810524" cy="4055618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013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907704" y="1177562"/>
            <a:ext cx="5816016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С творчеством какого поэта мы познакомились?</a:t>
            </a:r>
            <a:endParaRPr lang="ru-RU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938638" y="2653957"/>
            <a:ext cx="5141151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С какой буквой познакомились?</a:t>
            </a:r>
            <a:endParaRPr lang="ru-RU" sz="2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495890" y="3482302"/>
            <a:ext cx="4634602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Какие звуки она обозначает?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863716" y="1827737"/>
            <a:ext cx="6944530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Какие произведения Чуковского вы бы хотели прочитать?</a:t>
            </a:r>
            <a:endParaRPr lang="ru-RU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8251153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40199" y="1484784"/>
            <a:ext cx="5328196" cy="2689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ln>
                  <a:solidFill>
                    <a:srgbClr val="FFFF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Сегодня я узнал…</a:t>
            </a:r>
          </a:p>
          <a:p>
            <a:r>
              <a:rPr lang="ru-RU" sz="3600" b="1" dirty="0">
                <a:ln>
                  <a:solidFill>
                    <a:srgbClr val="FFFF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Сегодня я научился…</a:t>
            </a:r>
          </a:p>
          <a:p>
            <a:endParaRPr lang="ru-RU" sz="3600" b="1" dirty="0">
              <a:ln>
                <a:solidFill>
                  <a:srgbClr val="FFFF00"/>
                </a:solidFill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r>
              <a:rPr lang="ru-RU" sz="3600" b="1" dirty="0">
                <a:ln>
                  <a:solidFill>
                    <a:srgbClr val="FFFF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Моё настроение</a:t>
            </a:r>
          </a:p>
          <a:p>
            <a:r>
              <a:rPr lang="ru-RU" sz="2475" i="1" dirty="0">
                <a:solidFill>
                  <a:srgbClr val="92D050"/>
                </a:solidFill>
              </a:rPr>
              <a:t> </a:t>
            </a:r>
            <a:endParaRPr lang="ru-RU" sz="2475" dirty="0">
              <a:solidFill>
                <a:srgbClr val="92D05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15816" y="404664"/>
            <a:ext cx="342112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b="1" dirty="0">
                <a:ln>
                  <a:solidFill>
                    <a:srgbClr val="FFFF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Рефлексия</a:t>
            </a:r>
          </a:p>
        </p:txBody>
      </p:sp>
      <p:pic>
        <p:nvPicPr>
          <p:cNvPr id="12290" name="Picture 2" descr="https://i05.fotocdn.net/s13/75/public_pin_l/127/2369551946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CFDFF"/>
              </a:clrFrom>
              <a:clrTo>
                <a:srgbClr val="FCFD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5896"/>
          <a:stretch/>
        </p:blipFill>
        <p:spPr bwMode="auto">
          <a:xfrm>
            <a:off x="7020272" y="3737021"/>
            <a:ext cx="1944216" cy="137216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kubitetkolosok.ucoz.ru/x_e4713b6f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7812"/>
          <a:stretch/>
        </p:blipFill>
        <p:spPr bwMode="auto">
          <a:xfrm>
            <a:off x="3587857" y="3762912"/>
            <a:ext cx="2012524" cy="139148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://kubitetkolosok.ucoz.ru/x_eb8c45cf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8833"/>
          <a:stretch/>
        </p:blipFill>
        <p:spPr bwMode="auto">
          <a:xfrm>
            <a:off x="5274762" y="3784961"/>
            <a:ext cx="2002821" cy="136943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25179106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bk-detstvo.narod.ru/chukovskyi_heroes_big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7704856" cy="57658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58099" y="5685047"/>
            <a:ext cx="25003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ru-RU" alt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Наша учебная задача?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58099" y="5955547"/>
            <a:ext cx="52202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ru-RU" alt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Познакомиться с творчеством К. И. Чуковского.</a:t>
            </a:r>
            <a:endParaRPr lang="ru-RU" alt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Изучить звуки [л], [л'] </a:t>
            </a:r>
            <a:r>
              <a:rPr lang="ru-RU" alt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alt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буквы Л, л</a:t>
            </a:r>
            <a:endParaRPr lang="ru-RU" alt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158099" y="6519446"/>
            <a:ext cx="505830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ru-RU" altLang="ru-RU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Научиться писать строчную и заглавную буквы </a:t>
            </a:r>
            <a:r>
              <a:rPr lang="ru-RU" altLang="ru-RU" sz="1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Л, л</a:t>
            </a:r>
            <a:endParaRPr lang="ru-RU" altLang="ru-RU" sz="16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2598463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829558" y="516127"/>
            <a:ext cx="47884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ru-RU" alt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Угадайте, кто сегодня к нам пришел на урок</a:t>
            </a:r>
            <a:endParaRPr lang="ru-RU" alt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http://foneyes.ru/img/picture/Jan/04/5ca4cbe3e36cf43274898fc426973909/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704498"/>
            <a:ext cx="2239289" cy="291016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029475" y="1052736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>
                <a:solidFill>
                  <a:srgbClr val="000080"/>
                </a:solidFill>
                <a:latin typeface="Trebuchet MS" panose="020B0603020202020204" pitchFamily="34" charset="0"/>
              </a:rPr>
              <a:t>Он сиреневый такой,</a:t>
            </a:r>
            <a:br>
              <a:rPr lang="ru-RU" sz="2000" dirty="0">
                <a:solidFill>
                  <a:srgbClr val="000080"/>
                </a:solidFill>
                <a:latin typeface="Trebuchet MS" panose="020B0603020202020204" pitchFamily="34" charset="0"/>
              </a:rPr>
            </a:br>
            <a:r>
              <a:rPr lang="ru-RU" sz="2000" dirty="0">
                <a:solidFill>
                  <a:srgbClr val="000080"/>
                </a:solidFill>
                <a:latin typeface="Trebuchet MS" panose="020B0603020202020204" pitchFamily="34" charset="0"/>
              </a:rPr>
              <a:t>Машет весело рукой.</a:t>
            </a:r>
            <a:br>
              <a:rPr lang="ru-RU" sz="2000" dirty="0">
                <a:solidFill>
                  <a:srgbClr val="000080"/>
                </a:solidFill>
                <a:latin typeface="Trebuchet MS" panose="020B0603020202020204" pitchFamily="34" charset="0"/>
              </a:rPr>
            </a:br>
            <a:r>
              <a:rPr lang="ru-RU" sz="2000" dirty="0">
                <a:solidFill>
                  <a:srgbClr val="000080"/>
                </a:solidFill>
                <a:latin typeface="Trebuchet MS" panose="020B0603020202020204" pitchFamily="34" charset="0"/>
              </a:rPr>
              <a:t>Он свалился к нам с </a:t>
            </a:r>
            <a:r>
              <a:rPr lang="ru-RU" sz="2000" dirty="0" smtClean="0">
                <a:solidFill>
                  <a:srgbClr val="000080"/>
                </a:solidFill>
                <a:latin typeface="Trebuchet MS" panose="020B0603020202020204" pitchFamily="34" charset="0"/>
              </a:rPr>
              <a:t>Луны </a:t>
            </a:r>
            <a:r>
              <a:rPr lang="ru-RU" sz="2000" dirty="0">
                <a:solidFill>
                  <a:srgbClr val="000080"/>
                </a:solidFill>
                <a:latin typeface="Trebuchet MS" panose="020B0603020202020204" pitchFamily="34" charset="0"/>
              </a:rPr>
              <a:t>–</a:t>
            </a:r>
            <a:br>
              <a:rPr lang="ru-RU" sz="2000" dirty="0">
                <a:solidFill>
                  <a:srgbClr val="000080"/>
                </a:solidFill>
                <a:latin typeface="Trebuchet MS" panose="020B0603020202020204" pitchFamily="34" charset="0"/>
              </a:rPr>
            </a:br>
            <a:r>
              <a:rPr lang="ru-RU" sz="2000" dirty="0">
                <a:solidFill>
                  <a:srgbClr val="000080"/>
                </a:solidFill>
                <a:latin typeface="Trebuchet MS" panose="020B0603020202020204" pitchFamily="34" charset="0"/>
              </a:rPr>
              <a:t>Очень добрый, знаем мы.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11560" y="2534339"/>
            <a:ext cx="51336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ru-RU" alt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Выполните звуковую схему имени нашего гостя</a:t>
            </a:r>
            <a:endParaRPr lang="ru-RU" alt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178384" y="3442418"/>
            <a:ext cx="341312" cy="354012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2454002" y="3314827"/>
            <a:ext cx="724382" cy="491097"/>
            <a:chOff x="2131467" y="2308070"/>
            <a:chExt cx="724382" cy="491097"/>
          </a:xfrm>
        </p:grpSpPr>
        <p:grpSp>
          <p:nvGrpSpPr>
            <p:cNvPr id="10" name="Группа 9"/>
            <p:cNvGrpSpPr>
              <a:grpSpLocks/>
            </p:cNvGrpSpPr>
            <p:nvPr/>
          </p:nvGrpSpPr>
          <p:grpSpPr bwMode="auto">
            <a:xfrm>
              <a:off x="2135124" y="2432485"/>
              <a:ext cx="720725" cy="357187"/>
              <a:chOff x="202796" y="6338208"/>
              <a:chExt cx="1800200" cy="932034"/>
            </a:xfrm>
          </p:grpSpPr>
          <p:sp>
            <p:nvSpPr>
              <p:cNvPr id="12" name="Прямоугольный треугольник 11"/>
              <p:cNvSpPr/>
              <p:nvPr/>
            </p:nvSpPr>
            <p:spPr>
              <a:xfrm>
                <a:off x="202796" y="6354778"/>
                <a:ext cx="1800200" cy="915464"/>
              </a:xfrm>
              <a:prstGeom prst="rtTriangle">
                <a:avLst/>
              </a:prstGeom>
              <a:solidFill>
                <a:srgbClr val="0070C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ru-RU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Прямоугольный треугольник 12"/>
              <p:cNvSpPr/>
              <p:nvPr/>
            </p:nvSpPr>
            <p:spPr>
              <a:xfrm rot="10800000">
                <a:off x="202796" y="6338208"/>
                <a:ext cx="1800200" cy="915464"/>
              </a:xfrm>
              <a:prstGeom prst="rtTriangl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ru-RU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</p:grpSp>
        <p:cxnSp>
          <p:nvCxnSpPr>
            <p:cNvPr id="11" name="Прямая соединительная линия 10"/>
            <p:cNvCxnSpPr/>
            <p:nvPr/>
          </p:nvCxnSpPr>
          <p:spPr>
            <a:xfrm>
              <a:off x="2131467" y="2308070"/>
              <a:ext cx="7311" cy="491097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4" name="Прямая соединительная линия 13"/>
          <p:cNvCxnSpPr/>
          <p:nvPr/>
        </p:nvCxnSpPr>
        <p:spPr>
          <a:xfrm flipV="1">
            <a:off x="2888610" y="3214021"/>
            <a:ext cx="179388" cy="20161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Группа 17"/>
          <p:cNvGrpSpPr>
            <a:grpSpLocks/>
          </p:cNvGrpSpPr>
          <p:nvPr/>
        </p:nvGrpSpPr>
        <p:grpSpPr bwMode="auto">
          <a:xfrm>
            <a:off x="3535092" y="3439243"/>
            <a:ext cx="720725" cy="357187"/>
            <a:chOff x="202796" y="6338208"/>
            <a:chExt cx="1800200" cy="932034"/>
          </a:xfrm>
        </p:grpSpPr>
        <p:sp>
          <p:nvSpPr>
            <p:cNvPr id="20" name="Прямоугольный треугольник 19"/>
            <p:cNvSpPr/>
            <p:nvPr/>
          </p:nvSpPr>
          <p:spPr>
            <a:xfrm>
              <a:off x="202796" y="6354778"/>
              <a:ext cx="1800200" cy="915464"/>
            </a:xfrm>
            <a:prstGeom prst="rtTriangle">
              <a:avLst/>
            </a:prstGeom>
            <a:solidFill>
              <a:srgbClr val="92D05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1" name="Прямоугольный треугольник 20"/>
            <p:cNvSpPr/>
            <p:nvPr/>
          </p:nvSpPr>
          <p:spPr>
            <a:xfrm rot="10800000">
              <a:off x="202796" y="6338208"/>
              <a:ext cx="1800200" cy="915464"/>
            </a:xfrm>
            <a:prstGeom prst="rtTriangl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cxnSp>
        <p:nvCxnSpPr>
          <p:cNvPr id="15" name="Прямая соединительная линия 14"/>
          <p:cNvCxnSpPr/>
          <p:nvPr/>
        </p:nvCxnSpPr>
        <p:spPr>
          <a:xfrm>
            <a:off x="3532711" y="3314827"/>
            <a:ext cx="4762" cy="66516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4239240" y="3442418"/>
            <a:ext cx="341312" cy="354012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3" name="TextBox 15"/>
          <p:cNvSpPr txBox="1">
            <a:spLocks noChangeArrowheads="1"/>
          </p:cNvSpPr>
          <p:nvPr/>
        </p:nvSpPr>
        <p:spPr bwMode="auto">
          <a:xfrm>
            <a:off x="1667114" y="4797728"/>
            <a:ext cx="545072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ru-RU" alt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Назовите </a:t>
            </a:r>
            <a:r>
              <a:rPr lang="ru-RU" alt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звук</a:t>
            </a:r>
            <a:r>
              <a:rPr lang="ru-RU" alt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Дайте ему характеристику</a:t>
            </a:r>
          </a:p>
        </p:txBody>
      </p:sp>
      <p:sp>
        <p:nvSpPr>
          <p:cNvPr id="24" name="TextBox 21"/>
          <p:cNvSpPr txBox="1">
            <a:spLocks noChangeArrowheads="1"/>
          </p:cNvSpPr>
          <p:nvPr/>
        </p:nvSpPr>
        <p:spPr bwMode="auto">
          <a:xfrm>
            <a:off x="1569927" y="5331947"/>
            <a:ext cx="727083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ru-RU" altLang="ru-RU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Звук </a:t>
            </a:r>
            <a:r>
              <a:rPr lang="ru-RU" altLang="ru-RU" sz="32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[л] – согласный, твёрдый, звонкий</a:t>
            </a:r>
            <a:endParaRPr lang="ru-RU" altLang="ru-RU" sz="32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15"/>
          <p:cNvSpPr txBox="1">
            <a:spLocks noChangeArrowheads="1"/>
          </p:cNvSpPr>
          <p:nvPr/>
        </p:nvSpPr>
        <p:spPr bwMode="auto">
          <a:xfrm>
            <a:off x="1648506" y="4280032"/>
            <a:ext cx="27200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ru-RU" alt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схема с уголком?</a:t>
            </a:r>
            <a:endParaRPr lang="ru-RU" alt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Овал 25"/>
          <p:cNvSpPr/>
          <p:nvPr/>
        </p:nvSpPr>
        <p:spPr>
          <a:xfrm>
            <a:off x="4167232" y="3835733"/>
            <a:ext cx="72008" cy="9225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3280454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22" grpId="0" animBg="1"/>
      <p:bldP spid="23" grpId="0"/>
      <p:bldP spid="24" grpId="0"/>
      <p:bldP spid="25" grpId="0"/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foneyes.ru/img/picture/Jan/04/5ca4cbe3e36cf43274898fc426973909/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7864" y="4365104"/>
            <a:ext cx="1805139" cy="234594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915816" y="404664"/>
            <a:ext cx="31548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ru-RU" altLang="ru-RU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Лунтик</a:t>
            </a:r>
            <a:r>
              <a:rPr lang="ru-RU" alt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приготовил загадки</a:t>
            </a:r>
            <a:endParaRPr lang="ru-RU" alt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01271" y="1052736"/>
            <a:ext cx="302265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0080"/>
                </a:solidFill>
                <a:latin typeface="Trebuchet MS" panose="020B0603020202020204" pitchFamily="34" charset="0"/>
              </a:rPr>
              <a:t>Рыжая плутовка,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>
                <a:solidFill>
                  <a:srgbClr val="000080"/>
                </a:solidFill>
                <a:latin typeface="Trebuchet MS" panose="020B0603020202020204" pitchFamily="34" charset="0"/>
              </a:rPr>
              <a:t>Всех обманет ловко,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>
                <a:solidFill>
                  <a:srgbClr val="000080"/>
                </a:solidFill>
                <a:latin typeface="Trebuchet MS" panose="020B0603020202020204" pitchFamily="34" charset="0"/>
              </a:rPr>
              <a:t>Кур сворует и в леса.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>
                <a:solidFill>
                  <a:srgbClr val="000080"/>
                </a:solidFill>
                <a:latin typeface="Trebuchet MS" panose="020B0603020202020204" pitchFamily="34" charset="0"/>
              </a:rPr>
              <a:t>И зовут ее ....</a:t>
            </a:r>
            <a:endParaRPr lang="ru-RU" sz="2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004048" y="1052736"/>
            <a:ext cx="367240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0080"/>
                </a:solidFill>
                <a:latin typeface="Trebuchet MS" panose="020B0603020202020204" pitchFamily="34" charset="0"/>
              </a:rPr>
              <a:t>Очень грозный и отважный,</a:t>
            </a:r>
            <a:br>
              <a:rPr lang="ru-RU" sz="2000" dirty="0">
                <a:solidFill>
                  <a:srgbClr val="000080"/>
                </a:solidFill>
                <a:latin typeface="Trebuchet MS" panose="020B0603020202020204" pitchFamily="34" charset="0"/>
              </a:rPr>
            </a:br>
            <a:r>
              <a:rPr lang="ru-RU" sz="2000" dirty="0">
                <a:solidFill>
                  <a:srgbClr val="000080"/>
                </a:solidFill>
                <a:latin typeface="Trebuchet MS" panose="020B0603020202020204" pitchFamily="34" charset="0"/>
              </a:rPr>
              <a:t>Гривой он мохнатой машет:</a:t>
            </a:r>
            <a:br>
              <a:rPr lang="ru-RU" sz="2000" dirty="0">
                <a:solidFill>
                  <a:srgbClr val="000080"/>
                </a:solidFill>
                <a:latin typeface="Trebuchet MS" panose="020B0603020202020204" pitchFamily="34" charset="0"/>
              </a:rPr>
            </a:br>
            <a:r>
              <a:rPr lang="ru-RU" sz="2000" dirty="0">
                <a:solidFill>
                  <a:srgbClr val="000080"/>
                </a:solidFill>
                <a:latin typeface="Trebuchet MS" panose="020B0603020202020204" pitchFamily="34" charset="0"/>
              </a:rPr>
              <a:t>И рычит, как на распев –</a:t>
            </a:r>
            <a:br>
              <a:rPr lang="ru-RU" sz="2000" dirty="0">
                <a:solidFill>
                  <a:srgbClr val="000080"/>
                </a:solidFill>
                <a:latin typeface="Trebuchet MS" panose="020B0603020202020204" pitchFamily="34" charset="0"/>
              </a:rPr>
            </a:br>
            <a:r>
              <a:rPr lang="ru-RU" sz="2000" dirty="0">
                <a:solidFill>
                  <a:srgbClr val="000080"/>
                </a:solidFill>
                <a:latin typeface="Trebuchet MS" panose="020B0603020202020204" pitchFamily="34" charset="0"/>
              </a:rPr>
              <a:t>Это храбрый, </a:t>
            </a:r>
            <a:r>
              <a:rPr lang="ru-RU" sz="2000" dirty="0" smtClean="0">
                <a:solidFill>
                  <a:srgbClr val="000080"/>
                </a:solidFill>
                <a:latin typeface="Trebuchet MS" panose="020B0603020202020204" pitchFamily="34" charset="0"/>
              </a:rPr>
              <a:t>сильный …</a:t>
            </a:r>
            <a:endParaRPr lang="ru-RU" sz="2000" dirty="0">
              <a:solidFill>
                <a:srgbClr val="000080"/>
              </a:solidFill>
              <a:latin typeface="Trebuchet MS" panose="020B0603020202020204" pitchFamily="34" charset="0"/>
            </a:endParaRPr>
          </a:p>
        </p:txBody>
      </p:sp>
      <p:pic>
        <p:nvPicPr>
          <p:cNvPr id="5122" name="Picture 2" descr="http://nachalo4ka.ru/wp-content/uploads/2014/08/Lis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4365" y="317612"/>
            <a:ext cx="3150869" cy="347594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detskiy-journal.ru/wp-content/uploads/2014/02/kartinki-zveri-klip-art-0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16736" y="466917"/>
            <a:ext cx="2132530" cy="306715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982597" y="2944131"/>
            <a:ext cx="30212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ru-RU" alt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Выполните звуковые схемы</a:t>
            </a:r>
            <a:endParaRPr lang="ru-RU" alt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Группа 11"/>
          <p:cNvGrpSpPr>
            <a:grpSpLocks/>
          </p:cNvGrpSpPr>
          <p:nvPr/>
        </p:nvGrpSpPr>
        <p:grpSpPr bwMode="auto">
          <a:xfrm>
            <a:off x="2380163" y="3979990"/>
            <a:ext cx="720725" cy="357187"/>
            <a:chOff x="202796" y="6338208"/>
            <a:chExt cx="1800200" cy="932034"/>
          </a:xfrm>
        </p:grpSpPr>
        <p:sp>
          <p:nvSpPr>
            <p:cNvPr id="14" name="Прямоугольный треугольник 13"/>
            <p:cNvSpPr/>
            <p:nvPr/>
          </p:nvSpPr>
          <p:spPr>
            <a:xfrm>
              <a:off x="202796" y="6354778"/>
              <a:ext cx="1800200" cy="915464"/>
            </a:xfrm>
            <a:prstGeom prst="rtTriangle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5" name="Прямоугольный треугольник 14"/>
            <p:cNvSpPr/>
            <p:nvPr/>
          </p:nvSpPr>
          <p:spPr>
            <a:xfrm rot="10800000">
              <a:off x="202796" y="6338208"/>
              <a:ext cx="1800200" cy="915464"/>
            </a:xfrm>
            <a:prstGeom prst="rtTriangl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cxnSp>
        <p:nvCxnSpPr>
          <p:cNvPr id="16" name="Прямая соединительная линия 15"/>
          <p:cNvCxnSpPr/>
          <p:nvPr/>
        </p:nvCxnSpPr>
        <p:spPr>
          <a:xfrm flipV="1">
            <a:off x="2803146" y="3757614"/>
            <a:ext cx="179388" cy="20161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Группа 16"/>
          <p:cNvGrpSpPr>
            <a:grpSpLocks/>
          </p:cNvGrpSpPr>
          <p:nvPr/>
        </p:nvGrpSpPr>
        <p:grpSpPr bwMode="auto">
          <a:xfrm>
            <a:off x="1659438" y="3979990"/>
            <a:ext cx="720725" cy="357187"/>
            <a:chOff x="202796" y="6338208"/>
            <a:chExt cx="1800200" cy="932034"/>
          </a:xfrm>
        </p:grpSpPr>
        <p:sp>
          <p:nvSpPr>
            <p:cNvPr id="18" name="Прямоугольный треугольник 17"/>
            <p:cNvSpPr/>
            <p:nvPr/>
          </p:nvSpPr>
          <p:spPr>
            <a:xfrm>
              <a:off x="202796" y="6354778"/>
              <a:ext cx="1800200" cy="915464"/>
            </a:xfrm>
            <a:prstGeom prst="rtTriangle">
              <a:avLst/>
            </a:prstGeom>
            <a:solidFill>
              <a:srgbClr val="92D05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9" name="Прямоугольный треугольник 18"/>
            <p:cNvSpPr/>
            <p:nvPr/>
          </p:nvSpPr>
          <p:spPr>
            <a:xfrm rot="10800000">
              <a:off x="202796" y="6338208"/>
              <a:ext cx="1800200" cy="915464"/>
            </a:xfrm>
            <a:prstGeom prst="rtTriangl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cxnSp>
        <p:nvCxnSpPr>
          <p:cNvPr id="20" name="Прямая соединительная линия 19"/>
          <p:cNvCxnSpPr/>
          <p:nvPr/>
        </p:nvCxnSpPr>
        <p:spPr>
          <a:xfrm>
            <a:off x="2377782" y="3810830"/>
            <a:ext cx="4762" cy="66516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Группа 20"/>
          <p:cNvGrpSpPr>
            <a:grpSpLocks/>
          </p:cNvGrpSpPr>
          <p:nvPr/>
        </p:nvGrpSpPr>
        <p:grpSpPr bwMode="auto">
          <a:xfrm>
            <a:off x="6300192" y="3979990"/>
            <a:ext cx="720725" cy="357187"/>
            <a:chOff x="202796" y="6338208"/>
            <a:chExt cx="1800200" cy="932034"/>
          </a:xfrm>
        </p:grpSpPr>
        <p:sp>
          <p:nvSpPr>
            <p:cNvPr id="22" name="Прямоугольный треугольник 21"/>
            <p:cNvSpPr/>
            <p:nvPr/>
          </p:nvSpPr>
          <p:spPr>
            <a:xfrm>
              <a:off x="202796" y="6354778"/>
              <a:ext cx="1800200" cy="915464"/>
            </a:xfrm>
            <a:prstGeom prst="rtTriangle">
              <a:avLst/>
            </a:prstGeom>
            <a:solidFill>
              <a:srgbClr val="92D05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3" name="Прямоугольный треугольник 22"/>
            <p:cNvSpPr/>
            <p:nvPr/>
          </p:nvSpPr>
          <p:spPr>
            <a:xfrm rot="10800000">
              <a:off x="202796" y="6338208"/>
              <a:ext cx="1800200" cy="915464"/>
            </a:xfrm>
            <a:prstGeom prst="rtTriangl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24" name="Прямоугольник 23"/>
          <p:cNvSpPr/>
          <p:nvPr/>
        </p:nvSpPr>
        <p:spPr>
          <a:xfrm>
            <a:off x="7020917" y="3986340"/>
            <a:ext cx="341312" cy="344487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5" name="TextBox 15"/>
          <p:cNvSpPr txBox="1">
            <a:spLocks noChangeArrowheads="1"/>
          </p:cNvSpPr>
          <p:nvPr/>
        </p:nvSpPr>
        <p:spPr bwMode="auto">
          <a:xfrm>
            <a:off x="1632278" y="4546310"/>
            <a:ext cx="545072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ru-RU" alt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Назовите </a:t>
            </a:r>
            <a:r>
              <a:rPr lang="ru-RU" alt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звук</a:t>
            </a:r>
            <a:r>
              <a:rPr lang="ru-RU" alt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Дайте ему характеристику</a:t>
            </a:r>
          </a:p>
        </p:txBody>
      </p:sp>
      <p:sp>
        <p:nvSpPr>
          <p:cNvPr id="26" name="TextBox 21"/>
          <p:cNvSpPr txBox="1">
            <a:spLocks noChangeArrowheads="1"/>
          </p:cNvSpPr>
          <p:nvPr/>
        </p:nvSpPr>
        <p:spPr bwMode="auto">
          <a:xfrm>
            <a:off x="1547664" y="5210929"/>
            <a:ext cx="623202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ru-RU" altLang="ru-RU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Звук </a:t>
            </a:r>
            <a:r>
              <a:rPr lang="ru-RU" altLang="ru-RU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[л'] – согласный, мягкий, звонкий</a:t>
            </a:r>
            <a:endParaRPr lang="ru-RU" altLang="ru-RU" sz="28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2229347" y="4368383"/>
            <a:ext cx="72008" cy="9225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1805860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10" grpId="0"/>
      <p:bldP spid="24" grpId="0" animBg="1"/>
      <p:bldP spid="25" grpId="0"/>
      <p:bldP spid="26" grpId="0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691680" y="548680"/>
            <a:ext cx="5094287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ru-RU" altLang="ru-RU" sz="4400" b="1" dirty="0" smtClean="0">
                <a:solidFill>
                  <a:srgbClr val="333399"/>
                </a:solidFill>
                <a:latin typeface="+mj-lt"/>
              </a:rPr>
              <a:t>«Поймай звук»</a:t>
            </a:r>
            <a:endParaRPr lang="ru-RU" altLang="ru-RU" sz="4400" b="1" dirty="0">
              <a:solidFill>
                <a:srgbClr val="333399"/>
              </a:solidFill>
              <a:latin typeface="+mj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379" t="50624" r="17107" b="6069"/>
          <a:stretch/>
        </p:blipFill>
        <p:spPr>
          <a:xfrm>
            <a:off x="583488" y="1318121"/>
            <a:ext cx="8441753" cy="333501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7286016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 descr="C:\Documents and Settings\Кирилл\Рабочий стол\МАМА\детские презентации\Почемучка\1a032c37cd1d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85720" y="571480"/>
            <a:ext cx="4606775" cy="2928958"/>
          </a:xfrm>
          <a:prstGeom prst="rect">
            <a:avLst/>
          </a:prstGeom>
          <a:noFill/>
        </p:spPr>
      </p:pic>
      <p:pic>
        <p:nvPicPr>
          <p:cNvPr id="12" name="Picture 8" descr="F:\картинки\клипарт\Клипарт Люди4\CSLID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5786" y="1428736"/>
            <a:ext cx="3664841" cy="5242965"/>
          </a:xfrm>
          <a:prstGeom prst="rect">
            <a:avLst/>
          </a:prstGeom>
          <a:noFill/>
        </p:spPr>
      </p:pic>
      <p:sp>
        <p:nvSpPr>
          <p:cNvPr id="14" name="Заголовок 8"/>
          <p:cNvSpPr txBox="1">
            <a:spLocks/>
          </p:cNvSpPr>
          <p:nvPr/>
        </p:nvSpPr>
        <p:spPr>
          <a:xfrm>
            <a:off x="5500694" y="285728"/>
            <a:ext cx="3286148" cy="214314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0" b="1" noProof="0" dirty="0" smtClean="0">
                <a:solidFill>
                  <a:srgbClr val="0070C0"/>
                </a:solidFill>
                <a:ea typeface="+mj-ea"/>
                <a:cs typeface="+mj-cs"/>
              </a:rPr>
              <a:t>Лл</a:t>
            </a:r>
            <a:endParaRPr kumimoji="0" lang="ru-RU" sz="18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15" name="Подзаголовок 10"/>
          <p:cNvSpPr txBox="1">
            <a:spLocks/>
          </p:cNvSpPr>
          <p:nvPr/>
        </p:nvSpPr>
        <p:spPr>
          <a:xfrm>
            <a:off x="3929026" y="2857496"/>
            <a:ext cx="5214974" cy="250033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800" b="1" dirty="0" smtClean="0">
                <a:solidFill>
                  <a:srgbClr val="0070C0"/>
                </a:solidFill>
              </a:rPr>
              <a:t>«</a:t>
            </a:r>
            <a:r>
              <a:rPr lang="ru-RU" sz="2800" b="1" dirty="0" smtClean="0">
                <a:solidFill>
                  <a:srgbClr val="002060"/>
                </a:solidFill>
              </a:rPr>
              <a:t>Л</a:t>
            </a:r>
            <a:r>
              <a:rPr lang="ru-RU" sz="2800" b="1" dirty="0" smtClean="0">
                <a:solidFill>
                  <a:srgbClr val="0070C0"/>
                </a:solidFill>
              </a:rPr>
              <a:t>» на лестницу похожа,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800" b="1" dirty="0" smtClean="0">
                <a:solidFill>
                  <a:srgbClr val="0070C0"/>
                </a:solidFill>
              </a:rPr>
              <a:t>Вверх подняться «</a:t>
            </a:r>
            <a:r>
              <a:rPr lang="ru-RU" sz="2800" b="1" dirty="0" smtClean="0">
                <a:solidFill>
                  <a:srgbClr val="002060"/>
                </a:solidFill>
              </a:rPr>
              <a:t>Л</a:t>
            </a:r>
            <a:r>
              <a:rPr lang="ru-RU" sz="2800" b="1" dirty="0" smtClean="0">
                <a:solidFill>
                  <a:srgbClr val="0070C0"/>
                </a:solidFill>
              </a:rPr>
              <a:t>» поможет,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800" b="1" dirty="0" smtClean="0">
                <a:solidFill>
                  <a:srgbClr val="0070C0"/>
                </a:solidFill>
              </a:rPr>
              <a:t>Но и вниз спуститься всем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800" b="1" dirty="0" smtClean="0">
                <a:solidFill>
                  <a:srgbClr val="0070C0"/>
                </a:solidFill>
              </a:rPr>
              <a:t>Тоже можно без проблем.</a:t>
            </a:r>
          </a:p>
        </p:txBody>
      </p:sp>
      <p:pic>
        <p:nvPicPr>
          <p:cNvPr id="17" name="Picture 2" descr="D:\картинки\блестяшки- цветочки\d0a1d0bed0bbd0bdd0b5d187d0bdd0b0d18f20d180d0b0d0b4d0bed181d182d18c.gif"/>
          <p:cNvPicPr>
            <a:picLocks noChangeAspect="1" noChangeArrowheads="1" noCrop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85720" y="357166"/>
            <a:ext cx="1424013" cy="1428760"/>
          </a:xfrm>
          <a:prstGeom prst="rect">
            <a:avLst/>
          </a:prstGeom>
          <a:noFill/>
        </p:spPr>
      </p:pic>
      <p:cxnSp>
        <p:nvCxnSpPr>
          <p:cNvPr id="18" name="Прямая соединительная линия 17"/>
          <p:cNvCxnSpPr/>
          <p:nvPr/>
        </p:nvCxnSpPr>
        <p:spPr>
          <a:xfrm rot="5400000">
            <a:off x="428596" y="4500570"/>
            <a:ext cx="1857388" cy="428628"/>
          </a:xfrm>
          <a:prstGeom prst="line">
            <a:avLst/>
          </a:prstGeom>
          <a:ln w="88900" cmpd="sng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rot="16200000" flipH="1">
            <a:off x="857224" y="4429132"/>
            <a:ext cx="1928826" cy="500066"/>
          </a:xfrm>
          <a:prstGeom prst="line">
            <a:avLst/>
          </a:prstGeom>
          <a:ln w="88900" cmpd="sng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~PP3137.WA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9133622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687" t="10858" r="16961" b="9520"/>
          <a:stretch/>
        </p:blipFill>
        <p:spPr>
          <a:xfrm>
            <a:off x="251520" y="116632"/>
            <a:ext cx="8568952" cy="642671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454450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2979" t="5424" r="17308" b="5065"/>
          <a:stretch/>
        </p:blipFill>
        <p:spPr>
          <a:xfrm>
            <a:off x="539552" y="260648"/>
            <a:ext cx="8064896" cy="647183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8920589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1_Тема Office">
  <a:themeElements>
    <a:clrScheme name="Другая 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7A0000"/>
      </a:hlink>
      <a:folHlink>
        <a:srgbClr val="FAC08F"/>
      </a:folHlink>
    </a:clrScheme>
    <a:fontScheme name="Другая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Эркер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Оформление по умолчанию">
  <a:themeElements>
    <a:clrScheme name="Оформление по умолчанию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</TotalTime>
  <Words>299</Words>
  <Application>Microsoft Office PowerPoint</Application>
  <PresentationFormat>Экран (4:3)</PresentationFormat>
  <Paragraphs>69</Paragraphs>
  <Slides>22</Slides>
  <Notes>0</Notes>
  <HiddenSlides>0</HiddenSlides>
  <MMClips>4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22</vt:i4>
      </vt:variant>
    </vt:vector>
  </HeadingPairs>
  <TitlesOfParts>
    <vt:vector size="25" baseType="lpstr">
      <vt:lpstr>1_Тема Office</vt:lpstr>
      <vt:lpstr>Эркер</vt:lpstr>
      <vt:lpstr>Оформление по умолчанию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Лунтик и его друзья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Company>MultiDVD Team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zavuchMK</cp:lastModifiedBy>
  <cp:revision>49</cp:revision>
  <dcterms:created xsi:type="dcterms:W3CDTF">2010-06-16T11:59:20Z</dcterms:created>
  <dcterms:modified xsi:type="dcterms:W3CDTF">2024-03-22T13:23:41Z</dcterms:modified>
</cp:coreProperties>
</file>