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57" r:id="rId4"/>
    <p:sldId id="261" r:id="rId5"/>
    <p:sldId id="258" r:id="rId6"/>
    <p:sldId id="264" r:id="rId7"/>
    <p:sldId id="265" r:id="rId8"/>
    <p:sldId id="268" r:id="rId9"/>
    <p:sldId id="259" r:id="rId10"/>
    <p:sldId id="267" r:id="rId11"/>
    <p:sldId id="26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34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0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1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65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7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1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23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8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0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591DD2-5DBA-46B1-BD60-81B581F72C61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BB6F35-862B-4876-8F3C-100EB7C07AA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20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sGbHSzTpeH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8533678/english/verbs-infinitive-or-gerund-flip-tiles" TargetMode="External"/><Relationship Id="rId2" Type="http://schemas.openxmlformats.org/officeDocument/2006/relationships/hyperlink" Target="https://www.youtube.com/watch?v=pjzwzyxUOp8&amp;ab_channel=L.Mal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k.com/wall-20535929_59993?ysclid=lbtt1jak8y390820107" TargetMode="External"/><Relationship Id="rId5" Type="http://schemas.openxmlformats.org/officeDocument/2006/relationships/hyperlink" Target="https://www.youtube.com/watch?v=sGbHSzTpeHc" TargetMode="External"/><Relationship Id="rId4" Type="http://schemas.openxmlformats.org/officeDocument/2006/relationships/hyperlink" Target="https://wordwall.net/ru/resource/19302270/gerunds-or-infinitiv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pjzwzyxUOp8&amp;ab_channel=L.Mald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ACA02-39E7-4442-BBA2-0CB6DE496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0998"/>
            <a:ext cx="9144000" cy="3498209"/>
          </a:xfrm>
        </p:spPr>
        <p:txBody>
          <a:bodyPr>
            <a:noAutofit/>
          </a:bodyPr>
          <a:lstStyle/>
          <a:p>
            <a:r>
              <a:rPr lang="ru-RU" sz="5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«Английский язык» в 10-ом классе на тему «</a:t>
            </a:r>
            <a:r>
              <a:rPr lang="en-US" sz="5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Gerund/Infinitive/Bare Infinitive</a:t>
            </a:r>
            <a:r>
              <a:rPr lang="ru-RU" sz="5000" b="0" i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E3E61E-3CAE-43CD-8AA9-5D03158DD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5512" y="4734552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/>
              <a:t>Злобич</a:t>
            </a:r>
            <a:r>
              <a:rPr lang="ru-RU" dirty="0"/>
              <a:t> Татьяна Александровна</a:t>
            </a:r>
          </a:p>
          <a:p>
            <a:pPr algn="r"/>
            <a:r>
              <a:rPr lang="ru-RU" dirty="0"/>
              <a:t>Учитель английского языка</a:t>
            </a:r>
          </a:p>
          <a:p>
            <a:pPr algn="r"/>
            <a:r>
              <a:rPr lang="ru-RU" dirty="0"/>
              <a:t>ГБОУ лицей № 82 Петроградского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69940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694CE-1F65-CED7-8CDB-3CEDF24CE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assignment 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93306-2819-EA98-8E8D-57B8E0BFF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69296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the video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the gaps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your worksheets. Be ready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explain your choice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(give the rule):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Gerund &amp; Infinitive song – YouTube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2ECCD7-9261-844C-CC41-3EAD37E3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13" y="1818470"/>
            <a:ext cx="3682572" cy="4449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DA2EC3-B5E9-78F3-8ACA-122E4CD29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63" y="3657891"/>
            <a:ext cx="2578916" cy="25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1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D8F7E-4D2E-459D-DDBB-4F209AC5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2415" y="177028"/>
            <a:ext cx="6367244" cy="1329961"/>
          </a:xfrm>
        </p:spPr>
        <p:txBody>
          <a:bodyPr/>
          <a:lstStyle/>
          <a:p>
            <a:pPr algn="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your work!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2D2B5-8C7D-FCF1-4BEA-84B7E5888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4" y="1560352"/>
            <a:ext cx="5506336" cy="4616611"/>
          </a:xfrm>
        </p:spPr>
        <p:txBody>
          <a:bodyPr>
            <a:normAutofit fontScale="92500" lnSpcReduction="20000"/>
          </a:bodyPr>
          <a:lstStyle/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this lesson I…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lesson I can talk about …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 I need to study/practice more about …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need help with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FFCC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Choose how you feel: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95F7F56-5D1B-05D9-5CBC-48A572954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94171"/>
              </p:ext>
            </p:extLst>
          </p:nvPr>
        </p:nvGraphicFramePr>
        <p:xfrm>
          <a:off x="713064" y="2280019"/>
          <a:ext cx="10316595" cy="103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048">
                  <a:extLst>
                    <a:ext uri="{9D8B030D-6E8A-4147-A177-3AD203B41FA5}">
                      <a16:colId xmlns:a16="http://schemas.microsoft.com/office/drawing/2014/main" val="1177853869"/>
                    </a:ext>
                  </a:extLst>
                </a:gridCol>
                <a:gridCol w="3456011">
                  <a:extLst>
                    <a:ext uri="{9D8B030D-6E8A-4147-A177-3AD203B41FA5}">
                      <a16:colId xmlns:a16="http://schemas.microsoft.com/office/drawing/2014/main" val="4226579238"/>
                    </a:ext>
                  </a:extLst>
                </a:gridCol>
                <a:gridCol w="2944536">
                  <a:extLst>
                    <a:ext uri="{9D8B030D-6E8A-4147-A177-3AD203B41FA5}">
                      <a16:colId xmlns:a16="http://schemas.microsoft.com/office/drawing/2014/main" val="638292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Knew everything,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haven’t learnt anything new.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Learnt something new.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was new for you?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Haven’t learnt anything as was lazy during the lesson.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244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039369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860913-DB2C-8117-B39C-EE2228E24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62" y="3355858"/>
            <a:ext cx="5034897" cy="28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8F6EE-3234-EC06-3780-39B962E4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материалов: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5E610-BB44-EC73-F8FA-AEC02545D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«Английский в фокусе 10 класс»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Spotlight 10) / 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О.В., Дули Д., Михеева И. В. и др.</a:t>
            </a:r>
            <a:r>
              <a:rPr lang="en-US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М.: Просвещение, </a:t>
            </a:r>
            <a:r>
              <a:rPr lang="en-US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2012. – 245 c.</a:t>
            </a:r>
          </a:p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Gateway B2 / David Spencer. – </a:t>
            </a:r>
            <a:r>
              <a:rPr lang="en-US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Macmillan, 2017. – 158 c.</a:t>
            </a:r>
            <a:endParaRPr lang="ru-RU" sz="28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Gerund of Infinitive // URL: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https://www.youtube.com/watch?v=pjzwzyxUOp8&amp;ab_channel=L.Malda</a:t>
            </a:r>
            <a:endParaRPr lang="en-US" sz="280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Verbs + Infinitive or Gerund Flip tiles // URL: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Verbs + Infinitive or Gerund Flip tiles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Перевернуть плитки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wordwall.net)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Gerunds or Infinitives? // URL: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Gerunds or Infinitives?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Пропущенное слово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wordwall.net)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Gerund &amp; Infinitive song // URL: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Gerund &amp; Infinitive song – YouTube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Gerunds or Infinitives? Songs // URL: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http://www.vk.com/wall-20535929_59993?ysclid=lbtt1jak8y390820107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96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17404-469A-4162-57E2-BD66BBC3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107"/>
            <a:ext cx="10515600" cy="1170415"/>
          </a:xfrm>
        </p:spPr>
        <p:txBody>
          <a:bodyPr>
            <a:normAutofit/>
          </a:bodyPr>
          <a:lstStyle/>
          <a:p>
            <a:pPr marL="47625" marR="47625">
              <a:spcAft>
                <a:spcPts val="0"/>
              </a:spcAft>
            </a:pP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Gerund of infinitive?  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D417C6-D0F3-B0AB-73C0-76158C4D4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796"/>
            <a:ext cx="10515600" cy="465016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“gerund” and “infinitive”?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we use gerund and infinitive?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we need to know the rules on gerund and infinitive? How can we use them in real-life situations?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CA1CEE-8933-9AB3-B140-5FB22CC9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02" y="263364"/>
            <a:ext cx="2429756" cy="205989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D48ADF-DF20-53B3-31F1-3055BFF0C2E2}"/>
              </a:ext>
            </a:extLst>
          </p:cNvPr>
          <p:cNvSpPr/>
          <p:nvPr/>
        </p:nvSpPr>
        <p:spPr>
          <a:xfrm>
            <a:off x="626777" y="1830013"/>
            <a:ext cx="312070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you mind watching TV?</a:t>
            </a:r>
            <a:endParaRPr lang="ru-RU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41DA99-735E-07B2-9BA6-B10DE0196ED4}"/>
              </a:ext>
            </a:extLst>
          </p:cNvPr>
          <p:cNvSpPr/>
          <p:nvPr/>
        </p:nvSpPr>
        <p:spPr>
          <a:xfrm>
            <a:off x="838200" y="3161697"/>
            <a:ext cx="497467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I’m keen on reading.</a:t>
            </a:r>
            <a:endParaRPr lang="ru-RU" sz="3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B4E217-A4A2-4708-A6F0-2CF2322E2F5B}"/>
              </a:ext>
            </a:extLst>
          </p:cNvPr>
          <p:cNvSpPr txBox="1"/>
          <p:nvPr/>
        </p:nvSpPr>
        <p:spPr>
          <a:xfrm>
            <a:off x="4141819" y="1756739"/>
            <a:ext cx="4974672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800" b="1" dirty="0">
                <a:ln/>
                <a:solidFill>
                  <a:schemeClr val="accent4"/>
                </a:solidFill>
              </a:rPr>
              <a:t>I must finish this essay tonight.</a:t>
            </a:r>
            <a:endParaRPr lang="ru-RU" sz="3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CD0A7-731C-0A4E-89D9-9EF887563F5D}"/>
              </a:ext>
            </a:extLst>
          </p:cNvPr>
          <p:cNvSpPr txBox="1"/>
          <p:nvPr/>
        </p:nvSpPr>
        <p:spPr>
          <a:xfrm>
            <a:off x="6379130" y="2436135"/>
            <a:ext cx="4297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Please let me go!</a:t>
            </a:r>
            <a:endParaRPr lang="ru-RU" sz="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6061D-C273-7325-2629-851DB77A2159}"/>
              </a:ext>
            </a:extLst>
          </p:cNvPr>
          <p:cNvSpPr txBox="1"/>
          <p:nvPr/>
        </p:nvSpPr>
        <p:spPr>
          <a:xfrm>
            <a:off x="6016304" y="3161697"/>
            <a:ext cx="5134063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800" b="1" dirty="0">
                <a:ln/>
                <a:solidFill>
                  <a:schemeClr val="accent3"/>
                </a:solidFill>
              </a:rPr>
              <a:t>Would you like to go for a walk now?</a:t>
            </a:r>
            <a:endParaRPr lang="ru-RU" sz="3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8BC48-89BC-4721-8550-89559C32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424"/>
            <a:ext cx="10515600" cy="12499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Presentation: Flipped Classroom </a:t>
            </a:r>
            <a:br>
              <a:rPr lang="en-US" sz="4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(revision for grade 9)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E264E-421C-482E-B641-4E5A26328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405"/>
            <a:ext cx="10515600" cy="4809557"/>
          </a:xfrm>
        </p:spPr>
        <p:txBody>
          <a:bodyPr/>
          <a:lstStyle/>
          <a:p>
            <a:endParaRPr lang="ru-R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home assignment for this lesson you had to </a:t>
            </a:r>
          </a:p>
          <a:p>
            <a:pPr>
              <a:buFontTx/>
              <a:buChar char="-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the video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home</a:t>
            </a:r>
          </a:p>
          <a:p>
            <a:pPr>
              <a:buFontTx/>
              <a:buChar char="-"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notes in your copybooks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rules about using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gerund/infinitive/bare infinitive.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https://www.youtube.com/watch?v=pjzwzyxUOp8&amp;ab_channel=L.Malda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04F3E2B-FAA8-480E-984C-6C8625B2B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00828"/>
              </p:ext>
            </p:extLst>
          </p:nvPr>
        </p:nvGraphicFramePr>
        <p:xfrm>
          <a:off x="1948110" y="4533354"/>
          <a:ext cx="8764632" cy="1457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544">
                  <a:extLst>
                    <a:ext uri="{9D8B030D-6E8A-4147-A177-3AD203B41FA5}">
                      <a16:colId xmlns:a16="http://schemas.microsoft.com/office/drawing/2014/main" val="3309059718"/>
                    </a:ext>
                  </a:extLst>
                </a:gridCol>
                <a:gridCol w="2921544">
                  <a:extLst>
                    <a:ext uri="{9D8B030D-6E8A-4147-A177-3AD203B41FA5}">
                      <a16:colId xmlns:a16="http://schemas.microsoft.com/office/drawing/2014/main" val="1325549428"/>
                    </a:ext>
                  </a:extLst>
                </a:gridCol>
                <a:gridCol w="2921544">
                  <a:extLst>
                    <a:ext uri="{9D8B030D-6E8A-4147-A177-3AD203B41FA5}">
                      <a16:colId xmlns:a16="http://schemas.microsoft.com/office/drawing/2014/main" val="3763828945"/>
                    </a:ext>
                  </a:extLst>
                </a:gridCol>
              </a:tblGrid>
              <a:tr h="48575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GERUND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INFINITIVE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BARE INFINITIVE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498198"/>
                  </a:ext>
                </a:extLst>
              </a:tr>
              <a:tr h="4857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b="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US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(e.g., read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to+verb</a:t>
                      </a:r>
                      <a:r>
                        <a:rPr lang="en-US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(e.g.,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read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strike="sng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verb</a:t>
                      </a:r>
                      <a:r>
                        <a:rPr lang="en-US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(e.g., 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888480"/>
                  </a:ext>
                </a:extLst>
              </a:tr>
              <a:tr h="4857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16483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F81E0C-0142-1234-0C64-D196D973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73" y="1596007"/>
            <a:ext cx="3021696" cy="17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4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38D5D-8516-188E-C445-1FFBDF42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882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Presentation: Guided Discovery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445BF-1461-1A48-CDF2-8A24C9BE7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6167586" cy="444397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into 3 groups: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“Gerund”,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“Infinitive”,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“Bare Infinitive”</a:t>
            </a:r>
          </a:p>
          <a:p>
            <a:pPr>
              <a:buFontTx/>
              <a:buChar char="-"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group gets the sentences illustrating the rules.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need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choose the sentences according to the name of your group and match them to the rules you have in your copybooks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we check it together.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5-7 minutes to complete the task.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F3FF78-EBD9-B17C-7AD0-541A3024A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4502" y="785287"/>
            <a:ext cx="2526955" cy="46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1A02D-45A3-4E75-A9C7-BAD83795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0" y="551368"/>
            <a:ext cx="1122158" cy="5259771"/>
          </a:xfrm>
        </p:spPr>
        <p:txBody>
          <a:bodyPr vert="vert270">
            <a:normAutofit/>
          </a:bodyPr>
          <a:lstStyle/>
          <a:p>
            <a:pPr algn="r"/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check!</a:t>
            </a:r>
            <a:endParaRPr lang="ru-RU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8E3CFB4-777A-A796-2775-E47F5567B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042771"/>
              </p:ext>
            </p:extLst>
          </p:nvPr>
        </p:nvGraphicFramePr>
        <p:xfrm>
          <a:off x="1517708" y="551368"/>
          <a:ext cx="10515597" cy="496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38659121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024960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52287180"/>
                    </a:ext>
                  </a:extLst>
                </a:gridCol>
              </a:tblGrid>
              <a:tr h="2523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GERUND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INFINITIVE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BARE INFINITIVE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936777"/>
                  </a:ext>
                </a:extLst>
              </a:tr>
              <a:tr h="252301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="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US" sz="1400" b="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(e.g., read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to+verb</a:t>
                      </a:r>
                      <a:r>
                        <a:rPr lang="en-US" sz="14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(e.g.,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read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strike="sng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4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verb</a:t>
                      </a:r>
                      <a:r>
                        <a:rPr lang="en-US" sz="1400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(e.g.,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14301"/>
                  </a:ext>
                </a:extLst>
              </a:tr>
              <a:tr h="35253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As the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subject/object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a sentence: </a:t>
                      </a:r>
                      <a:r>
                        <a:rPr lang="en-US" sz="1400" i="1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 is good for you.</a:t>
                      </a:r>
                      <a:endParaRPr lang="ru-RU" sz="1400" i="1" u="sng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To express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purpose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went to the supermarket to buy some cheese.</a:t>
                      </a:r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After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modal verbs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can swim. I must go.</a:t>
                      </a:r>
                    </a:p>
                    <a:p>
                      <a:r>
                        <a:rPr lang="en-US" sz="1400" i="1" u="sng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Pay attention to ‘have to’, ‘need to’</a:t>
                      </a:r>
                      <a:endParaRPr lang="ru-RU" sz="1400" i="1" u="sng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02006"/>
                  </a:ext>
                </a:extLst>
              </a:tr>
              <a:tr h="49768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After the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 ‘go’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(with physical activities):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go swimming every weekend.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After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adjectives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am happy to see you. It was kind of you to help.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After the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verbs of specific preference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(would like, want, can’t wait):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would like to drink.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011477"/>
                  </a:ext>
                </a:extLst>
              </a:tr>
              <a:tr h="497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After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prepositions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 having a shower he always watches TV.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After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too/enough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 is too young to watch this film. She is old enough to watch this film. </a:t>
                      </a:r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After the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verbs ‘let’, ‘make’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His parents let him come home late. She always makes me laugh.</a:t>
                      </a:r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10635"/>
                  </a:ext>
                </a:extLst>
              </a:tr>
              <a:tr h="497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After verbs of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liking/disliking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(love, like, hate, etc.):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love singing.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After </a:t>
                      </a: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be+first/second/next/last</a:t>
                      </a:r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 was the first person to call me.</a:t>
                      </a:r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After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‘had better’, ‘would rather’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You had better put your jacket on. I would rather watch TV.</a:t>
                      </a:r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130073"/>
                  </a:ext>
                </a:extLst>
              </a:tr>
              <a:tr h="1368645">
                <a:tc>
                  <a:txBody>
                    <a:bodyPr/>
                    <a:lstStyle/>
                    <a:p>
                      <a:endParaRPr lang="ru-RU" sz="14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With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it+be+adjective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/noun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so+adjective+as</a:t>
                      </a:r>
                      <a:r>
                        <a:rPr lang="en-US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for+noun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/pronoun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 was kind of you to help. Would you be so kind to help me? It was very unusual for John to speak so rudely.</a:t>
                      </a:r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00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84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3901A-09C1-1ABD-B993-9E88325F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59" y="96677"/>
            <a:ext cx="7433345" cy="132556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certain verbs and phrases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C73DDF92-C6E2-F88A-1FB7-046AD7CDE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59" y="1792594"/>
            <a:ext cx="4708927" cy="4826319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get a list of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verbs and phases’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rules from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Student’s book on pp.GR3-4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(Grammar Reference) try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put the following examples into an  appropriate column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3-4 minutes to complete the task. Work in pars with a classmate you sit next to. Then we check it together.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let’s practice these verbs and phrases! Again you work in pars with a classmate you sit next to. Help each other! When you are ready show me your results!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Then we check it together.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376F5DCE-8994-DB90-456C-3EA3500BD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76348"/>
              </p:ext>
            </p:extLst>
          </p:nvPr>
        </p:nvGraphicFramePr>
        <p:xfrm>
          <a:off x="5662569" y="1295198"/>
          <a:ext cx="636916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4584">
                  <a:extLst>
                    <a:ext uri="{9D8B030D-6E8A-4147-A177-3AD203B41FA5}">
                      <a16:colId xmlns:a16="http://schemas.microsoft.com/office/drawing/2014/main" val="4194796523"/>
                    </a:ext>
                  </a:extLst>
                </a:gridCol>
                <a:gridCol w="3184584">
                  <a:extLst>
                    <a:ext uri="{9D8B030D-6E8A-4147-A177-3AD203B41FA5}">
                      <a16:colId xmlns:a16="http://schemas.microsoft.com/office/drawing/2014/main" val="3253781251"/>
                    </a:ext>
                  </a:extLst>
                </a:gridCol>
              </a:tblGrid>
              <a:tr h="504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INFINITIVE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GERUND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990344"/>
                  </a:ext>
                </a:extLst>
              </a:tr>
              <a:tr h="237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the verbs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agree, appear, ask, decide, expect, explain, find out, hope, learn, plan, promise, refuse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I agree to come. He decided to participate in this competition. I expect him to be here soon.</a:t>
                      </a:r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the verbs 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admit, appreciate, avoid, consider, continue, deny, fancy, imagine, lose, mind, miss, practice, prevent, quit, save, spend, suggest, waste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 avoids eating junk food.</a:t>
                      </a:r>
                    </a:p>
                    <a:p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Let’s continue doing this task.</a:t>
                      </a:r>
                    </a:p>
                    <a:p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don’t mind going for a walk.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spends time playing computer games every day.</a:t>
                      </a:r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650492"/>
                  </a:ext>
                </a:extLst>
              </a:tr>
              <a:tr h="1750272">
                <a:tc>
                  <a:txBody>
                    <a:bodyPr/>
                    <a:lstStyle/>
                    <a:p>
                      <a:endParaRPr lang="en-US" sz="1400" i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the expressions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 busy, it’s no/what’s the use, it’s no good, it’s (not) worth, can’t help, can’t stand, have trouble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can’t help dancing when I hear this song. There is no use in arguing with him.</a:t>
                      </a:r>
                    </a:p>
                    <a:p>
                      <a:r>
                        <a:rPr lang="en-US" sz="1400" i="1" u="sng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can’t stand watching TV.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238170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706B0166-05B6-1858-F0B0-C020CC45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5" y="5190578"/>
            <a:ext cx="1570745" cy="157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794583-D775-65A4-2921-3F300CFAE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3" y="3612785"/>
            <a:ext cx="3685976" cy="25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DC060-2A37-4FC0-E3A1-FD0A7F6A7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81" y="106783"/>
            <a:ext cx="10058400" cy="1450757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practice!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4C1E0-9D40-FE55-0FBA-1E79BF2DB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notes in your copybook do the following exercise to practice the rules you have just learn. Work on your own.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are ready share your results!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313F24-5561-8EF4-1874-EC323CE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18" y="3429000"/>
            <a:ext cx="2126784" cy="21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8D9ADC-FA2D-CEBB-F004-E097DB057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77" y="2720102"/>
            <a:ext cx="5217951" cy="35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4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E67A-FD86-AB0C-7817-B500DAD7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Let’s practice!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B660D-1B5D-2DC0-AF18-582400E8F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213" y="1845734"/>
            <a:ext cx="7355466" cy="402336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and choose the correct alternative. Explain your choice.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each paragraph about?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use either of these techniques? Why/Why not?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97BA7-7D02-3A82-D2F3-8E7729372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65" y="117445"/>
            <a:ext cx="2699124" cy="60806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C47F47-F979-4723-6A7B-455BE8658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34" y="3857414"/>
            <a:ext cx="3256397" cy="21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1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E509E-79D0-4F1B-AD54-3538EE82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6504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someone who…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890A6-F99D-4263-9B3B-9028960A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228" y="1853967"/>
            <a:ext cx="3713782" cy="4790113"/>
          </a:xfrm>
        </p:spPr>
        <p:txBody>
          <a:bodyPr/>
          <a:lstStyle/>
          <a:p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around the class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your classmates the following questions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the chart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your classmates and you. Then be ready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talk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the information you have and 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B66A47-E269-22E8-3F96-E0030E3F2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24" y="484210"/>
            <a:ext cx="4009754" cy="55912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9A867C-DB67-4386-4BF0-F1C352A12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2" y="1501630"/>
            <a:ext cx="3713782" cy="19640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A4673D-6654-D259-5217-277FD9E59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9" y="3703535"/>
            <a:ext cx="3756477" cy="25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1861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405</TotalTime>
  <Words>1286</Words>
  <Application>Microsoft Office PowerPoint</Application>
  <PresentationFormat>Широкоэкранный</PresentationFormat>
  <Paragraphs>113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Ретро</vt:lpstr>
      <vt:lpstr>Презентация к уроку по учебному предмету «Английский язык» в 10-ом классе на тему «Gerund/Infinitive/Bare Infinitive»</vt:lpstr>
      <vt:lpstr>Gerund of infinitive?  </vt:lpstr>
      <vt:lpstr>Presentation: Flipped Classroom  (revision for grade 9) </vt:lpstr>
      <vt:lpstr>Presentation: Guided Discovery</vt:lpstr>
      <vt:lpstr>Let’s check!</vt:lpstr>
      <vt:lpstr>After certain verbs and phrases</vt:lpstr>
      <vt:lpstr>Let’s practice!</vt:lpstr>
      <vt:lpstr>                       Let’s practice!</vt:lpstr>
      <vt:lpstr>Find someone who…</vt:lpstr>
      <vt:lpstr>Home assignment </vt:lpstr>
      <vt:lpstr>Evaluate your work!</vt:lpstr>
      <vt:lpstr>Список использованных материалов: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Дмитрий Емельянов</cp:lastModifiedBy>
  <cp:revision>67</cp:revision>
  <dcterms:created xsi:type="dcterms:W3CDTF">2022-12-14T08:59:22Z</dcterms:created>
  <dcterms:modified xsi:type="dcterms:W3CDTF">2022-12-18T21:25:36Z</dcterms:modified>
</cp:coreProperties>
</file>