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56" r:id="rId2"/>
    <p:sldId id="259" r:id="rId3"/>
    <p:sldId id="258" r:id="rId4"/>
    <p:sldId id="260" r:id="rId5"/>
    <p:sldId id="262" r:id="rId6"/>
    <p:sldId id="261" r:id="rId7"/>
    <p:sldId id="263" r:id="rId8"/>
    <p:sldId id="264" r:id="rId9"/>
    <p:sldId id="265" r:id="rId10"/>
    <p:sldId id="266" r:id="rId11"/>
    <p:sldId id="267" r:id="rId12"/>
    <p:sldId id="269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8" autoAdjust="0"/>
  </p:normalViewPr>
  <p:slideViewPr>
    <p:cSldViewPr>
      <p:cViewPr>
        <p:scale>
          <a:sx n="90" d="100"/>
          <a:sy n="90" d="100"/>
        </p:scale>
        <p:origin x="-594" y="-3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548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83" d="100"/>
          <a:sy n="83" d="100"/>
        </p:scale>
        <p:origin x="-1992" y="-7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A47FDED-7246-45C6-940A-452743CB7E2D}" type="datetimeFigureOut">
              <a:rPr lang="ru-RU" smtClean="0"/>
              <a:t>18.02.2018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067DB54-45DB-42BF-8E4C-57EB08A3BD9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025616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67DB54-45DB-42BF-8E4C-57EB08A3BD9E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6561278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67DB54-45DB-42BF-8E4C-57EB08A3BD9E}" type="slidenum">
              <a:rPr lang="ru-RU" smtClean="0"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656127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6" name="Прямоугольник 5"/>
          <p:cNvSpPr/>
          <p:nvPr userDrawn="1"/>
        </p:nvSpPr>
        <p:spPr>
          <a:xfrm>
            <a:off x="342000" y="369000"/>
            <a:ext cx="8460000" cy="6120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6" name="Picture 2" descr="http://images.clipartbro.com/230/large-lake-clipart-230721.png"/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4000" y="3133575"/>
            <a:ext cx="8496000" cy="33504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4C71EC6-210F-42DE-9C53-41977AD35B3D}" type="datetimeFigureOut">
              <a:rPr lang="ru-RU" smtClean="0"/>
              <a:t>18.02.2018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 userDrawn="1"/>
        </p:nvSpPr>
        <p:spPr>
          <a:xfrm>
            <a:off x="342000" y="369000"/>
            <a:ext cx="8460000" cy="6120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" name="Picture 4" descr="http://cdn.xl.thumbs.canstockphoto.com/canstock8696699.jpg"/>
          <p:cNvPicPr>
            <a:picLocks noChangeAspect="1" noChangeArrowheads="1"/>
          </p:cNvPicPr>
          <p:nvPr userDrawn="1"/>
        </p:nvPicPr>
        <p:blipFill rotWithShape="1">
          <a:blip r:embed="rId2" cstate="email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7087500" y="369000"/>
            <a:ext cx="1714500" cy="15778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8" name="Прямоугольник 7"/>
          <p:cNvSpPr/>
          <p:nvPr userDrawn="1"/>
        </p:nvSpPr>
        <p:spPr>
          <a:xfrm>
            <a:off x="342000" y="369000"/>
            <a:ext cx="8460000" cy="6120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9" name="Picture 4" descr="http://cdn.xl.thumbs.canstockphoto.com/canstock8696699.jpg"/>
          <p:cNvPicPr>
            <a:picLocks noChangeAspect="1" noChangeArrowheads="1"/>
          </p:cNvPicPr>
          <p:nvPr userDrawn="1"/>
        </p:nvPicPr>
        <p:blipFill rotWithShape="1">
          <a:blip r:embed="rId2" cstate="email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7087500" y="369000"/>
            <a:ext cx="1714500" cy="15778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http://1.bp.blogspot.com/-tTv2AVq982A/U7rlHVOcDSI/AAAAAAAAAsQ/_LWIQrvdmeU/s1600/smart_city_green.png"/>
          <p:cNvPicPr>
            <a:picLocks noChangeAspect="1" noChangeArrowheads="1"/>
          </p:cNvPicPr>
          <p:nvPr userDrawn="1"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1763" y="4869160"/>
            <a:ext cx="2232248" cy="17695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10" name="Прямоугольник 9"/>
          <p:cNvSpPr/>
          <p:nvPr userDrawn="1"/>
        </p:nvSpPr>
        <p:spPr>
          <a:xfrm>
            <a:off x="342000" y="369000"/>
            <a:ext cx="8460000" cy="6120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1" name="Picture 2" descr="https://cdn.vectorstock.com/i/thumbs/39,21/curled-corners-vector-133921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441687" y="5038587"/>
            <a:ext cx="1376663" cy="1450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6" name="Прямоугольник 5"/>
          <p:cNvSpPr/>
          <p:nvPr userDrawn="1"/>
        </p:nvSpPr>
        <p:spPr>
          <a:xfrm>
            <a:off x="342000" y="369000"/>
            <a:ext cx="8460000" cy="6120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" name="Picture 2" descr="https://cdn.vectorstock.com/i/thumbs/39,21/curled-corners-vector-133921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441687" y="5038587"/>
            <a:ext cx="1376663" cy="1450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http://img3.proshkolu.ru/content/media/pic/std/3000000/2736000/2735550-cd9392461b8c3ebc.png"/>
          <p:cNvPicPr>
            <a:picLocks noChangeAspect="1" noChangeArrowheads="1"/>
          </p:cNvPicPr>
          <p:nvPr userDrawn="1"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42000" y="369000"/>
            <a:ext cx="2286000" cy="1371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4C71EC6-210F-42DE-9C53-41977AD35B3D}" type="datetimeFigureOut">
              <a:rPr lang="ru-RU" smtClean="0"/>
              <a:t>18.02.2018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4C71EC6-210F-42DE-9C53-41977AD35B3D}" type="datetimeFigureOut">
              <a:rPr lang="ru-RU" smtClean="0"/>
              <a:t>18.02.2018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4C71EC6-210F-42DE-9C53-41977AD35B3D}" type="datetimeFigureOut">
              <a:rPr lang="ru-RU" smtClean="0"/>
              <a:t>18.02.2018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4C71EC6-210F-42DE-9C53-41977AD35B3D}" type="datetimeFigureOut">
              <a:rPr lang="ru-RU" smtClean="0"/>
              <a:t>18.02.2018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2" cstate="email">
            <a:alphaModFix amt="50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 userDrawn="1"/>
        </p:nvSpPr>
        <p:spPr>
          <a:xfrm>
            <a:off x="162000" y="189000"/>
            <a:ext cx="8820000" cy="6480000"/>
          </a:xfrm>
          <a:prstGeom prst="rect">
            <a:avLst/>
          </a:prstGeom>
          <a:noFill/>
          <a:ln w="76200">
            <a:solidFill>
              <a:srgbClr val="92D05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 userDrawn="1"/>
        </p:nvSpPr>
        <p:spPr>
          <a:xfrm>
            <a:off x="235614" y="264840"/>
            <a:ext cx="8672772" cy="6328320"/>
          </a:xfrm>
          <a:prstGeom prst="rect">
            <a:avLst/>
          </a:prstGeom>
          <a:noFill/>
          <a:ln w="76200">
            <a:solidFill>
              <a:srgbClr val="FFFF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 userDrawn="1"/>
        </p:nvSpPr>
        <p:spPr>
          <a:xfrm>
            <a:off x="306000" y="333000"/>
            <a:ext cx="8532000" cy="6192000"/>
          </a:xfrm>
          <a:prstGeom prst="rect">
            <a:avLst/>
          </a:prstGeom>
          <a:noFill/>
          <a:ln w="76200">
            <a:solidFill>
              <a:srgbClr val="92D05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3.jpg"/><Relationship Id="rId4" Type="http://schemas.openxmlformats.org/officeDocument/2006/relationships/image" Target="../media/image32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eg"/><Relationship Id="rId5" Type="http://schemas.openxmlformats.org/officeDocument/2006/relationships/image" Target="../media/image15.jpg"/><Relationship Id="rId4" Type="http://schemas.openxmlformats.org/officeDocument/2006/relationships/image" Target="../media/image14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jpeg"/><Relationship Id="rId3" Type="http://schemas.microsoft.com/office/2007/relationships/hdphoto" Target="../media/hdphoto1.wdp"/><Relationship Id="rId7" Type="http://schemas.openxmlformats.org/officeDocument/2006/relationships/image" Target="../media/image22.jp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jpeg"/><Relationship Id="rId5" Type="http://schemas.microsoft.com/office/2007/relationships/hdphoto" Target="../media/hdphoto2.wdp"/><Relationship Id="rId4" Type="http://schemas.openxmlformats.org/officeDocument/2006/relationships/image" Target="../media/image2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одзаголовок 2"/>
          <p:cNvSpPr txBox="1">
            <a:spLocks/>
          </p:cNvSpPr>
          <p:nvPr/>
        </p:nvSpPr>
        <p:spPr>
          <a:xfrm>
            <a:off x="972002" y="3135574"/>
            <a:ext cx="7200800" cy="98566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fontAlgn="base"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ru-RU" sz="1600" i="1" dirty="0" smtClean="0">
                <a:solidFill>
                  <a:schemeClr val="accent3">
                    <a:lumMod val="50000"/>
                  </a:schemeClr>
                </a:solidFill>
                <a:cs typeface="Arial" charset="0"/>
              </a:rPr>
              <a:t>Автор : Аникеева Любовь Дмитриевна,</a:t>
            </a:r>
          </a:p>
          <a:p>
            <a:pPr marL="0" indent="0" algn="ctr" fontAlgn="base"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ru-RU" sz="1600" i="1" dirty="0" smtClean="0">
                <a:solidFill>
                  <a:schemeClr val="accent3">
                    <a:lumMod val="50000"/>
                  </a:schemeClr>
                </a:solidFill>
                <a:cs typeface="Arial" charset="0"/>
              </a:rPr>
              <a:t> </a:t>
            </a:r>
          </a:p>
          <a:p>
            <a:pPr marL="0" indent="0" algn="ctr" fontAlgn="base"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ru-RU" sz="1600" i="1" dirty="0" smtClean="0">
                <a:solidFill>
                  <a:schemeClr val="accent3">
                    <a:lumMod val="50000"/>
                  </a:schemeClr>
                </a:solidFill>
                <a:cs typeface="Arial" charset="0"/>
              </a:rPr>
              <a:t>учитель начальных классов МАОУ «Давыдовский лицей» </a:t>
            </a:r>
          </a:p>
          <a:p>
            <a:pPr marL="0" indent="0" algn="ctr" fontAlgn="base"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ru-RU" sz="1600" i="1" dirty="0" smtClean="0">
                <a:solidFill>
                  <a:schemeClr val="accent3">
                    <a:lumMod val="50000"/>
                  </a:schemeClr>
                </a:solidFill>
                <a:cs typeface="Arial" charset="0"/>
              </a:rPr>
              <a:t>2018</a:t>
            </a:r>
            <a:endParaRPr lang="ru-RU" sz="1600" i="1" dirty="0">
              <a:solidFill>
                <a:schemeClr val="accent3">
                  <a:lumMod val="50000"/>
                </a:schemeClr>
              </a:solidFill>
              <a:cs typeface="Arial" charset="0"/>
            </a:endParaRPr>
          </a:p>
        </p:txBody>
      </p:sp>
      <p:sp>
        <p:nvSpPr>
          <p:cNvPr id="5" name="Заголовок 5"/>
          <p:cNvSpPr txBox="1">
            <a:spLocks/>
          </p:cNvSpPr>
          <p:nvPr/>
        </p:nvSpPr>
        <p:spPr>
          <a:xfrm>
            <a:off x="979675" y="437764"/>
            <a:ext cx="7200800" cy="2585323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ctr">
            <a:sp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base">
              <a:spcAft>
                <a:spcPct val="0"/>
              </a:spcAft>
              <a:defRPr/>
            </a:pPr>
            <a:r>
              <a:rPr lang="ru-RU" sz="5400" b="1" i="1" dirty="0" smtClean="0">
                <a:ln w="19050">
                  <a:solidFill>
                    <a:prstClr val="white"/>
                  </a:solidFill>
                  <a:prstDash val="solid"/>
                </a:ln>
                <a:solidFill>
                  <a:schemeClr val="accent3">
                    <a:lumMod val="50000"/>
                  </a:schemeClr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+mn-lt"/>
                <a:cs typeface="Arial" charset="0"/>
              </a:rPr>
              <a:t>Путешествие по Золотому кольцу России </a:t>
            </a:r>
            <a:endParaRPr lang="ru-RU" sz="5400" b="1" i="1" dirty="0">
              <a:ln w="19050">
                <a:solidFill>
                  <a:prstClr val="white"/>
                </a:solidFill>
                <a:prstDash val="solid"/>
              </a:ln>
              <a:solidFill>
                <a:schemeClr val="accent3">
                  <a:lumMod val="50000"/>
                </a:schemeClr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+mn-lt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17251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dirty="0" smtClean="0"/>
              <a:t>Владимир</a:t>
            </a:r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346967" y="1124743"/>
            <a:ext cx="3970784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ru-RU" dirty="0" smtClean="0"/>
              <a:t>Основал Владимир Мономах в 1108 году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dirty="0" smtClean="0"/>
              <a:t>Успенский собор (1158 год) – долгое время главный собор на Руси и прообраз Успенского собора Московского Кремля 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dirty="0" smtClean="0"/>
              <a:t>Вышивка – главный народный промысел  Владимирской земли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dirty="0" smtClean="0"/>
              <a:t>Золотые ворота (1164 год) – парадные ворота города</a:t>
            </a: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5237" y="1916832"/>
            <a:ext cx="2540442" cy="288032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5144" y="3926383"/>
            <a:ext cx="3676847" cy="244970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9173" y="1147000"/>
            <a:ext cx="1936064" cy="2612029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9374" y="4797152"/>
            <a:ext cx="1512168" cy="15351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8055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dirty="0" smtClean="0"/>
              <a:t>Углич</a:t>
            </a:r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813503" y="1417638"/>
            <a:ext cx="561662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ru-RU" dirty="0" smtClean="0"/>
              <a:t>включили в Золотое кольцо в 2018 году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dirty="0" smtClean="0"/>
              <a:t>древнейший город на Волге (937 год</a:t>
            </a:r>
            <a:r>
              <a:rPr lang="ru-RU" dirty="0" smtClean="0"/>
              <a:t>)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dirty="0" smtClean="0"/>
              <a:t>одна из первых гидроэлектростанций в стране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332" y="2492896"/>
            <a:ext cx="8159467" cy="33123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82416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5"/>
          <p:cNvSpPr txBox="1">
            <a:spLocks/>
          </p:cNvSpPr>
          <p:nvPr/>
        </p:nvSpPr>
        <p:spPr>
          <a:xfrm>
            <a:off x="988841" y="836712"/>
            <a:ext cx="7200800" cy="2862322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ctr">
            <a:sp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base">
              <a:spcAft>
                <a:spcPct val="0"/>
              </a:spcAft>
              <a:defRPr/>
            </a:pPr>
            <a:r>
              <a:rPr lang="ru-RU" sz="3600" b="1" i="1" dirty="0">
                <a:ln w="19050">
                  <a:solidFill>
                    <a:prstClr val="white"/>
                  </a:solidFill>
                  <a:prstDash val="solid"/>
                </a:ln>
                <a:solidFill>
                  <a:schemeClr val="accent3">
                    <a:lumMod val="50000"/>
                  </a:schemeClr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+mn-lt"/>
                <a:cs typeface="Arial" charset="0"/>
              </a:rPr>
              <a:t>Мы побывали во многих живописных </a:t>
            </a:r>
            <a:r>
              <a:rPr lang="ru-RU" sz="3600" b="1" i="1" dirty="0" smtClean="0">
                <a:ln w="19050">
                  <a:solidFill>
                    <a:prstClr val="white"/>
                  </a:solidFill>
                  <a:prstDash val="solid"/>
                </a:ln>
                <a:solidFill>
                  <a:schemeClr val="accent3">
                    <a:lumMod val="50000"/>
                  </a:schemeClr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+mn-lt"/>
                <a:cs typeface="Arial" charset="0"/>
              </a:rPr>
              <a:t>местах нашей удивительной Родины!</a:t>
            </a:r>
          </a:p>
          <a:p>
            <a:pPr fontAlgn="base">
              <a:spcAft>
                <a:spcPct val="0"/>
              </a:spcAft>
              <a:defRPr/>
            </a:pPr>
            <a:r>
              <a:rPr lang="ru-RU" sz="3600" b="1" i="1" dirty="0" smtClean="0">
                <a:ln w="19050">
                  <a:solidFill>
                    <a:prstClr val="white"/>
                  </a:solidFill>
                  <a:prstDash val="solid"/>
                </a:ln>
                <a:solidFill>
                  <a:schemeClr val="accent3">
                    <a:lumMod val="50000"/>
                  </a:schemeClr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+mn-lt"/>
                <a:cs typeface="Arial" charset="0"/>
              </a:rPr>
              <a:t>Путешествуйте с удовольствием!</a:t>
            </a:r>
            <a:endParaRPr lang="ru-RU" sz="3600" b="1" i="1" dirty="0">
              <a:ln w="19050">
                <a:solidFill>
                  <a:prstClr val="white"/>
                </a:solidFill>
                <a:prstDash val="solid"/>
              </a:ln>
              <a:solidFill>
                <a:schemeClr val="accent3">
                  <a:lumMod val="50000"/>
                </a:schemeClr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+mn-lt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917084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51720" y="274638"/>
            <a:ext cx="6635080" cy="1143000"/>
          </a:xfrm>
        </p:spPr>
        <p:txBody>
          <a:bodyPr/>
          <a:lstStyle/>
          <a:p>
            <a:r>
              <a:rPr lang="ru-RU" sz="2400" dirty="0"/>
              <a:t>Маршрут "Золотое кольцо России" проходит по древним русским городам, хранящим уникальные, особой ценности памятники русской культуры и </a:t>
            </a:r>
            <a:r>
              <a:rPr lang="ru-RU" sz="2400" dirty="0" smtClean="0"/>
              <a:t>истории</a:t>
            </a:r>
            <a:endParaRPr lang="ru-RU" sz="2400" dirty="0">
              <a:effectLst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1844824"/>
            <a:ext cx="4504637" cy="4392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94200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Сергиев Посад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251520" y="1196752"/>
            <a:ext cx="3384376" cy="4164801"/>
          </a:xfrm>
        </p:spPr>
        <p:txBody>
          <a:bodyPr/>
          <a:lstStyle/>
          <a:p>
            <a:pPr marL="0" indent="0" algn="ctr">
              <a:buNone/>
            </a:pPr>
            <a:r>
              <a:rPr lang="ru-RU" dirty="0" smtClean="0"/>
              <a:t>Назван в честь святого Сергия Радонежского, основателя Троице-Сергиевой лавры</a:t>
            </a:r>
          </a:p>
        </p:txBody>
      </p:sp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7944" y="1538862"/>
            <a:ext cx="4323182" cy="2880320"/>
          </a:xfr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3878" y="3501008"/>
            <a:ext cx="1396034" cy="2339191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3779912" y="4419182"/>
            <a:ext cx="4752528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/>
              <a:t>Лавра – крупнейший мужской православный монастырь. </a:t>
            </a:r>
            <a:endParaRPr lang="ru-RU" sz="2800" dirty="0" smtClean="0"/>
          </a:p>
          <a:p>
            <a:pPr algn="ctr"/>
            <a:r>
              <a:rPr lang="ru-RU" sz="2800" dirty="0" smtClean="0"/>
              <a:t>На </a:t>
            </a:r>
            <a:r>
              <a:rPr lang="ru-RU" sz="2800" dirty="0"/>
              <a:t>территории России 2 лавры. </a:t>
            </a:r>
          </a:p>
        </p:txBody>
      </p:sp>
    </p:spTree>
    <p:extLst>
      <p:ext uri="{BB962C8B-B14F-4D97-AF65-F5344CB8AC3E}">
        <p14:creationId xmlns:p14="http://schemas.microsoft.com/office/powerpoint/2010/main" val="29709007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Переславль-Залесский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67544" y="1772816"/>
            <a:ext cx="4040188" cy="639762"/>
          </a:xfrm>
        </p:spPr>
        <p:txBody>
          <a:bodyPr/>
          <a:lstStyle/>
          <a:p>
            <a:pPr algn="ctr"/>
            <a:r>
              <a:rPr lang="ru-RU" b="0" dirty="0"/>
              <a:t>Основатель-Юрий Долгорукий </a:t>
            </a:r>
            <a:endParaRPr lang="ru-RU" b="0" dirty="0" smtClean="0"/>
          </a:p>
          <a:p>
            <a:pPr algn="ctr"/>
            <a:r>
              <a:rPr lang="ru-RU" b="0" dirty="0" smtClean="0"/>
              <a:t>(</a:t>
            </a:r>
            <a:r>
              <a:rPr lang="ru-RU" b="0" dirty="0"/>
              <a:t>1152 </a:t>
            </a:r>
            <a:r>
              <a:rPr lang="ru-RU" b="0" dirty="0" smtClean="0"/>
              <a:t>год)</a:t>
            </a:r>
            <a:endParaRPr lang="ru-RU" b="0" dirty="0"/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2492896"/>
            <a:ext cx="3960440" cy="2971072"/>
          </a:xfrm>
        </p:spPr>
      </p:pic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4008" y="1772816"/>
            <a:ext cx="4041775" cy="639762"/>
          </a:xfrm>
        </p:spPr>
        <p:txBody>
          <a:bodyPr/>
          <a:lstStyle/>
          <a:p>
            <a:pPr algn="ctr"/>
            <a:r>
              <a:rPr lang="ru-RU" b="0" dirty="0" smtClean="0"/>
              <a:t>Петр </a:t>
            </a:r>
            <a:r>
              <a:rPr lang="en-US" b="0" dirty="0" smtClean="0"/>
              <a:t>I</a:t>
            </a:r>
            <a:r>
              <a:rPr lang="ru-RU" b="0" dirty="0" smtClean="0"/>
              <a:t> начал строительство русского военного флота (1688 год)</a:t>
            </a:r>
            <a:endParaRPr lang="ru-RU" b="0" dirty="0"/>
          </a:p>
        </p:txBody>
      </p:sp>
      <p:pic>
        <p:nvPicPr>
          <p:cNvPr id="8" name="Объект 7"/>
          <p:cNvPicPr>
            <a:picLocks noGrp="1" noChangeAspect="1"/>
          </p:cNvPicPr>
          <p:nvPr>
            <p:ph sz="quarter" idx="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7984" y="2492896"/>
            <a:ext cx="4313843" cy="2952328"/>
          </a:xfrm>
        </p:spPr>
      </p:pic>
    </p:spTree>
    <p:extLst>
      <p:ext uri="{BB962C8B-B14F-4D97-AF65-F5344CB8AC3E}">
        <p14:creationId xmlns:p14="http://schemas.microsoft.com/office/powerpoint/2010/main" val="2091730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dirty="0" smtClean="0"/>
              <a:t>Ярославль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536104" y="1268760"/>
            <a:ext cx="676875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ru-RU" dirty="0" smtClean="0"/>
              <a:t>Основатель Ярослав Мудрый (1010 год)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dirty="0" smtClean="0"/>
              <a:t>Родина русского театра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dirty="0" smtClean="0"/>
              <a:t>Детская железная дорога 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dirty="0" smtClean="0"/>
              <a:t>Множество церквей и монастырей</a:t>
            </a:r>
            <a:endParaRPr lang="ru-RU" dirty="0"/>
          </a:p>
          <a:p>
            <a:pPr marL="285750" indent="-285750">
              <a:buFont typeface="Arial" pitchFamily="34" charset="0"/>
              <a:buChar char="•"/>
            </a:pPr>
            <a:endParaRPr lang="ru-RU" dirty="0" smtClean="0"/>
          </a:p>
          <a:p>
            <a:pPr marL="285750" indent="-285750">
              <a:buFont typeface="Arial" pitchFamily="34" charset="0"/>
              <a:buChar char="•"/>
            </a:pPr>
            <a:endParaRPr lang="ru-RU" dirty="0"/>
          </a:p>
          <a:p>
            <a:pPr marL="285750" indent="-285750">
              <a:buFont typeface="Arial" pitchFamily="34" charset="0"/>
              <a:buChar char="•"/>
            </a:pPr>
            <a:endParaRPr lang="ru-RU" dirty="0" smtClean="0"/>
          </a:p>
          <a:p>
            <a:pPr marL="285750" indent="-285750">
              <a:buFont typeface="Arial" pitchFamily="34" charset="0"/>
              <a:buChar char="•"/>
            </a:pPr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2883593"/>
            <a:ext cx="2876872" cy="1857321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8042" y="4013314"/>
            <a:ext cx="2934665" cy="1944216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2707" y="4057811"/>
            <a:ext cx="1729995" cy="2418231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9904" y="4745791"/>
            <a:ext cx="2680048" cy="1730251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1158" y="1678145"/>
            <a:ext cx="3519066" cy="2357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0771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dirty="0" smtClean="0"/>
              <a:t>Ростов</a:t>
            </a:r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397109" y="1048306"/>
            <a:ext cx="77366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Самый древний город Золотого кольца с сохранившимся Кремлем (862 год)</a:t>
            </a:r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4785015" y="1700808"/>
            <a:ext cx="4032447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Ростовская финифть </a:t>
            </a:r>
            <a:r>
              <a:rPr lang="ru-RU" dirty="0"/>
              <a:t>– русский народный художественный промысел; существует с XVIII века в городе </a:t>
            </a:r>
            <a:r>
              <a:rPr lang="ru-RU" dirty="0" smtClean="0"/>
              <a:t>Ростов</a:t>
            </a:r>
          </a:p>
          <a:p>
            <a:r>
              <a:rPr lang="ru-RU" dirty="0"/>
              <a:t>Финифть это древнерусское название эмали, а произошло оно от греческого </a:t>
            </a:r>
            <a:r>
              <a:rPr lang="ru-RU" dirty="0" err="1"/>
              <a:t>финифтис</a:t>
            </a:r>
            <a:r>
              <a:rPr lang="ru-RU" dirty="0"/>
              <a:t>, что означает блестящий</a:t>
            </a: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5596" y="3717032"/>
            <a:ext cx="4031045" cy="2664296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186" y="1556792"/>
            <a:ext cx="4128459" cy="3096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8554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dirty="0" smtClean="0"/>
              <a:t>Кострома</a:t>
            </a:r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1907704" y="979733"/>
            <a:ext cx="648072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ru-RU" dirty="0" smtClean="0"/>
              <a:t>В </a:t>
            </a:r>
            <a:r>
              <a:rPr lang="ru-RU" dirty="0" err="1" smtClean="0"/>
              <a:t>Ипатьевском</a:t>
            </a:r>
            <a:r>
              <a:rPr lang="ru-RU" dirty="0" smtClean="0"/>
              <a:t> монастыре в </a:t>
            </a:r>
            <a:r>
              <a:rPr lang="ru-RU" dirty="0"/>
              <a:t>1613 году происходило избрание Михаила Романова на </a:t>
            </a:r>
            <a:r>
              <a:rPr lang="ru-RU" dirty="0" smtClean="0"/>
              <a:t>престол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dirty="0" smtClean="0"/>
              <a:t>Пожарная каланча – один из символов Костромы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dirty="0" smtClean="0"/>
              <a:t>Развитый ювелирный промысел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dirty="0"/>
              <a:t>Торговые ряды – старинный купеческий центр Костромы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89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21381" y="2981834"/>
            <a:ext cx="4312674" cy="348306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6622" b="93939" l="1875" r="9859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19" y="283294"/>
            <a:ext cx="1501009" cy="2089686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4719" y="4421506"/>
            <a:ext cx="2818749" cy="2043388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3468" y="4421505"/>
            <a:ext cx="3077103" cy="2043389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5749" y="2457061"/>
            <a:ext cx="2975276" cy="1987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4029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dirty="0" smtClean="0"/>
              <a:t>Иваново</a:t>
            </a:r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395536" y="1052736"/>
            <a:ext cx="3672408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ru-RU" dirty="0" smtClean="0"/>
              <a:t>Текстильная столица России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dirty="0" smtClean="0"/>
              <a:t>Дом-корабль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dirty="0" err="1"/>
              <a:t>Щудровская</a:t>
            </a:r>
            <a:r>
              <a:rPr lang="ru-RU" dirty="0"/>
              <a:t> палатка — старейшее из сохранившихся до наших дней кирпичных зданий в Иванове, один из символов </a:t>
            </a:r>
            <a:r>
              <a:rPr lang="ru-RU" dirty="0" smtClean="0"/>
              <a:t>города</a:t>
            </a:r>
            <a:endParaRPr lang="ru-RU" dirty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1268760"/>
            <a:ext cx="3579730" cy="2105206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865" y="4550688"/>
            <a:ext cx="2555444" cy="1794489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4308" y="4179518"/>
            <a:ext cx="3474116" cy="2323994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3768" y="3383608"/>
            <a:ext cx="2423937" cy="16159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99801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dirty="0" smtClean="0"/>
              <a:t>Суздаль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457200" y="1124744"/>
            <a:ext cx="397078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ru-RU" dirty="0" smtClean="0"/>
              <a:t>В древней Руси он назывался </a:t>
            </a:r>
            <a:r>
              <a:rPr lang="ru-RU" dirty="0" err="1" smtClean="0"/>
              <a:t>Суждаль</a:t>
            </a:r>
            <a:r>
              <a:rPr lang="ru-RU" dirty="0" smtClean="0"/>
              <a:t> (по самой распространенной версии «созидать») 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dirty="0" smtClean="0"/>
              <a:t>Город-музей, город-заповедник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dirty="0" smtClean="0"/>
              <a:t>В городе 5 монастырей, 33 церкви, 17 часовен</a:t>
            </a:r>
          </a:p>
          <a:p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8653" y="2266882"/>
            <a:ext cx="4258816" cy="2832113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531" y="3686031"/>
            <a:ext cx="4152122" cy="27045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2122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Другая 399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4F6128"/>
      </a:hlink>
      <a:folHlink>
        <a:srgbClr val="4F6128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273</TotalTime>
  <Words>310</Words>
  <Application>Microsoft Office PowerPoint</Application>
  <PresentationFormat>Экран (4:3)</PresentationFormat>
  <Paragraphs>51</Paragraphs>
  <Slides>12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Презентация PowerPoint</vt:lpstr>
      <vt:lpstr>Маршрут "Золотое кольцо России" проходит по древним русским городам, хранящим уникальные, особой ценности памятники русской культуры и истории</vt:lpstr>
      <vt:lpstr>Сергиев Посад</vt:lpstr>
      <vt:lpstr>Переславль-Залесский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Экологический-2</dc:title>
  <dc:creator>Фокина Лидия Петровна</dc:creator>
  <cp:keywords>Шаблон презентации</cp:keywords>
  <cp:lastModifiedBy>User</cp:lastModifiedBy>
  <cp:revision>35</cp:revision>
  <dcterms:created xsi:type="dcterms:W3CDTF">2017-02-23T13:11:39Z</dcterms:created>
  <dcterms:modified xsi:type="dcterms:W3CDTF">2018-02-18T10:06:09Z</dcterms:modified>
</cp:coreProperties>
</file>