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FF0066"/>
    <a:srgbClr val="FF99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5D0CC764-21EE-452A-B58A-64D7A61535C8}" type="datetimeFigureOut">
              <a:rPr lang="ru-RU" smtClean="0"/>
              <a:pPr/>
              <a:t>28.07.2020</a:t>
            </a:fld>
            <a:endParaRPr lang="ru-RU"/>
          </a:p>
        </p:txBody>
      </p:sp>
      <p:sp>
        <p:nvSpPr>
          <p:cNvPr id="16" name="Номер слайда 15"/>
          <p:cNvSpPr>
            <a:spLocks noGrp="1"/>
          </p:cNvSpPr>
          <p:nvPr>
            <p:ph type="sldNum" sz="quarter" idx="11"/>
          </p:nvPr>
        </p:nvSpPr>
        <p:spPr/>
        <p:txBody>
          <a:bodyPr/>
          <a:lstStyle/>
          <a:p>
            <a:fld id="{F7C41C11-4ABD-4C09-933A-0BB07322922B}"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D0CC764-21EE-452A-B58A-64D7A61535C8}" type="datetimeFigureOut">
              <a:rPr lang="ru-RU" smtClean="0"/>
              <a:pPr/>
              <a:t>28.07.2020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7C41C11-4ABD-4C09-933A-0BB07322922B}" type="slidenum">
              <a:rPr lang="ru-RU" smtClean="0"/>
              <a:pPr/>
              <a:t>‹#›</a:t>
            </a:fld>
            <a:endParaRPr lang="ru-RU"/>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D0CC764-21EE-452A-B58A-64D7A61535C8}" type="datetimeFigureOut">
              <a:rPr lang="ru-RU" smtClean="0"/>
              <a:pPr/>
              <a:t>28.07.2020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7C41C11-4ABD-4C09-933A-0BB07322922B}" type="slidenum">
              <a:rPr lang="ru-RU" smtClean="0"/>
              <a:pPr/>
              <a:t>‹#›</a:t>
            </a:fld>
            <a:endParaRPr lang="ru-RU"/>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Два объекта">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8" name="Заголовок 7"/>
          <p:cNvSpPr>
            <a:spLocks noGrp="1"/>
          </p:cNvSpPr>
          <p:nvPr>
            <p:ph type="title"/>
          </p:nvPr>
        </p:nvSpPr>
        <p:spPr/>
        <p:txBody>
          <a:bodyPr/>
          <a:lstStyle/>
          <a:p>
            <a:r>
              <a:rPr lang="ru-RU" smtClean="0"/>
              <a:t>Образец заголовка</a:t>
            </a:r>
            <a:endParaRPr lang="ru-RU"/>
          </a:p>
        </p:txBody>
      </p:sp>
      <p:sp>
        <p:nvSpPr>
          <p:cNvPr id="9" name="Дата 8"/>
          <p:cNvSpPr>
            <a:spLocks noGrp="1"/>
          </p:cNvSpPr>
          <p:nvPr>
            <p:ph type="dt" sz="half" idx="10"/>
          </p:nvPr>
        </p:nvSpPr>
        <p:spPr/>
        <p:txBody>
          <a:bodyPr/>
          <a:lstStyle/>
          <a:p>
            <a:fld id="{5D0CC764-21EE-452A-B58A-64D7A61535C8}" type="datetimeFigureOut">
              <a:rPr lang="ru-RU" smtClean="0"/>
              <a:pPr/>
              <a:t>28.07.2020</a:t>
            </a:fld>
            <a:endParaRPr lang="ru-RU"/>
          </a:p>
        </p:txBody>
      </p:sp>
      <p:sp>
        <p:nvSpPr>
          <p:cNvPr id="10" name="Номер слайда 9"/>
          <p:cNvSpPr>
            <a:spLocks noGrp="1"/>
          </p:cNvSpPr>
          <p:nvPr>
            <p:ph type="sldNum" sz="quarter" idx="11"/>
          </p:nvPr>
        </p:nvSpPr>
        <p:spPr/>
        <p:txBody>
          <a:bodyPr/>
          <a:lstStyle/>
          <a:p>
            <a:fld id="{F7C41C11-4ABD-4C09-933A-0BB07322922B}" type="slidenum">
              <a:rPr lang="ru-RU" smtClean="0"/>
              <a:pPr/>
              <a:t>‹#›</a:t>
            </a:fld>
            <a:endParaRPr lang="ru-RU"/>
          </a:p>
        </p:txBody>
      </p:sp>
      <p:sp>
        <p:nvSpPr>
          <p:cNvPr id="11" name="Нижний колонтитул 10"/>
          <p:cNvSpPr>
            <a:spLocks noGrp="1"/>
          </p:cNvSpPr>
          <p:nvPr>
            <p:ph type="ftr" sz="quarter" idx="12"/>
          </p:nvPr>
        </p:nvSpPr>
        <p:spPr/>
        <p:txBody>
          <a:bodyPr/>
          <a:lstStyle/>
          <a:p>
            <a:endParaRPr lang="ru-RU"/>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5D0CC764-21EE-452A-B58A-64D7A61535C8}" type="datetimeFigureOut">
              <a:rPr lang="ru-RU" smtClean="0"/>
              <a:pPr/>
              <a:t>28.07.2020</a:t>
            </a:fld>
            <a:endParaRPr lang="ru-RU"/>
          </a:p>
        </p:txBody>
      </p:sp>
      <p:sp>
        <p:nvSpPr>
          <p:cNvPr id="15" name="Номер слайда 14"/>
          <p:cNvSpPr>
            <a:spLocks noGrp="1"/>
          </p:cNvSpPr>
          <p:nvPr>
            <p:ph type="sldNum" sz="quarter" idx="15"/>
          </p:nvPr>
        </p:nvSpPr>
        <p:spPr/>
        <p:txBody>
          <a:bodyPr/>
          <a:lstStyle>
            <a:lvl1pPr algn="ctr">
              <a:defRPr/>
            </a:lvl1pPr>
          </a:lstStyle>
          <a:p>
            <a:fld id="{F7C41C11-4ABD-4C09-933A-0BB07322922B}"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5D0CC764-21EE-452A-B58A-64D7A61535C8}" type="datetimeFigureOut">
              <a:rPr lang="ru-RU" smtClean="0"/>
              <a:pPr/>
              <a:t>28.07.2020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7C41C11-4ABD-4C09-933A-0BB07322922B}"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5D0CC764-21EE-452A-B58A-64D7A61535C8}" type="datetimeFigureOut">
              <a:rPr lang="ru-RU" smtClean="0"/>
              <a:pPr/>
              <a:t>28.07.2020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7C41C11-4ABD-4C09-933A-0BB07322922B}"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F7C41C11-4ABD-4C09-933A-0BB07322922B}"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5D0CC764-21EE-452A-B58A-64D7A61535C8}" type="datetimeFigureOut">
              <a:rPr lang="ru-RU" smtClean="0"/>
              <a:pPr/>
              <a:t>28.07.2020</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D0CC764-21EE-452A-B58A-64D7A61535C8}" type="datetimeFigureOut">
              <a:rPr lang="ru-RU" smtClean="0"/>
              <a:pPr/>
              <a:t>28.07.2020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7C41C11-4ABD-4C09-933A-0BB07322922B}"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D0CC764-21EE-452A-B58A-64D7A61535C8}" type="datetimeFigureOut">
              <a:rPr lang="ru-RU" smtClean="0"/>
              <a:pPr/>
              <a:t>28.07.2020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7C41C11-4ABD-4C09-933A-0BB07322922B}" type="slidenum">
              <a:rPr lang="ru-RU" smtClean="0"/>
              <a:pPr/>
              <a:t>‹#›</a:t>
            </a:fld>
            <a:endParaRPr lang="ru-RU"/>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5D0CC764-21EE-452A-B58A-64D7A61535C8}" type="datetimeFigureOut">
              <a:rPr lang="ru-RU" smtClean="0"/>
              <a:pPr/>
              <a:t>28.07.2020</a:t>
            </a:fld>
            <a:endParaRPr lang="ru-RU"/>
          </a:p>
        </p:txBody>
      </p:sp>
      <p:sp>
        <p:nvSpPr>
          <p:cNvPr id="9" name="Номер слайда 8"/>
          <p:cNvSpPr>
            <a:spLocks noGrp="1"/>
          </p:cNvSpPr>
          <p:nvPr>
            <p:ph type="sldNum" sz="quarter" idx="15"/>
          </p:nvPr>
        </p:nvSpPr>
        <p:spPr/>
        <p:txBody>
          <a:bodyPr/>
          <a:lstStyle/>
          <a:p>
            <a:fld id="{F7C41C11-4ABD-4C09-933A-0BB07322922B}"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5D0CC764-21EE-452A-B58A-64D7A61535C8}" type="datetimeFigureOut">
              <a:rPr lang="ru-RU" smtClean="0"/>
              <a:pPr/>
              <a:t>28.07.2020</a:t>
            </a:fld>
            <a:endParaRPr lang="ru-RU"/>
          </a:p>
        </p:txBody>
      </p:sp>
      <p:sp>
        <p:nvSpPr>
          <p:cNvPr id="9" name="Номер слайда 8"/>
          <p:cNvSpPr>
            <a:spLocks noGrp="1"/>
          </p:cNvSpPr>
          <p:nvPr>
            <p:ph type="sldNum" sz="quarter" idx="11"/>
          </p:nvPr>
        </p:nvSpPr>
        <p:spPr/>
        <p:txBody>
          <a:bodyPr/>
          <a:lstStyle/>
          <a:p>
            <a:fld id="{F7C41C11-4ABD-4C09-933A-0BB07322922B}"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D0CC764-21EE-452A-B58A-64D7A61535C8}" type="datetimeFigureOut">
              <a:rPr lang="ru-RU" smtClean="0"/>
              <a:pPr/>
              <a:t>28.07.2020</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F7C41C11-4ABD-4C09-933A-0BB07322922B}"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52" r:id="rId12"/>
  </p:sldLayoutIdLst>
  <p:transition spd="med"/>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395536" y="836712"/>
            <a:ext cx="8496944" cy="4524315"/>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ru-RU" sz="3200" b="1" cap="none" spc="0" dirty="0" smtClean="0">
                <a:ln>
                  <a:prstDash val="solid"/>
                </a:ln>
                <a:solidFill>
                  <a:srgbClr val="006600"/>
                </a:solidFill>
                <a:effectLst>
                  <a:outerShdw blurRad="88000" dist="50800" dir="5040000" algn="tl">
                    <a:schemeClr val="accent4">
                      <a:tint val="80000"/>
                      <a:satMod val="250000"/>
                      <a:alpha val="45000"/>
                    </a:schemeClr>
                  </a:outerShdw>
                </a:effectLst>
              </a:rPr>
              <a:t>Презентация к уроку литературного чтения во 2 классе «Знакомство с Иваном Андреевичем Крыловым </a:t>
            </a:r>
          </a:p>
          <a:p>
            <a:pPr algn="ctr"/>
            <a:r>
              <a:rPr lang="ru-RU" sz="3200" b="1" cap="none" spc="0" dirty="0" smtClean="0">
                <a:ln>
                  <a:prstDash val="solid"/>
                </a:ln>
                <a:solidFill>
                  <a:srgbClr val="006600"/>
                </a:solidFill>
                <a:effectLst>
                  <a:outerShdw blurRad="88000" dist="50800" dir="5040000" algn="tl">
                    <a:schemeClr val="accent4">
                      <a:tint val="80000"/>
                      <a:satMod val="250000"/>
                      <a:alpha val="45000"/>
                    </a:schemeClr>
                  </a:outerShdw>
                </a:effectLst>
              </a:rPr>
              <a:t>и его баснями»</a:t>
            </a:r>
          </a:p>
          <a:p>
            <a:pPr algn="ctr"/>
            <a:endParaRPr lang="ru-RU" sz="3200" b="1" cap="none" spc="0" dirty="0" smtClean="0">
              <a:ln>
                <a:prstDash val="solid"/>
              </a:ln>
              <a:solidFill>
                <a:srgbClr val="006600"/>
              </a:solidFill>
              <a:effectLst>
                <a:outerShdw blurRad="88000" dist="50800" dir="5040000" algn="tl">
                  <a:schemeClr val="accent4">
                    <a:tint val="80000"/>
                    <a:satMod val="250000"/>
                    <a:alpha val="45000"/>
                  </a:schemeClr>
                </a:outerShdw>
              </a:effectLst>
            </a:endParaRPr>
          </a:p>
          <a:p>
            <a:pPr algn="r"/>
            <a:r>
              <a:rPr lang="ru-RU" sz="3200" b="1" dirty="0" smtClean="0">
                <a:ln>
                  <a:prstDash val="solid"/>
                </a:ln>
                <a:solidFill>
                  <a:srgbClr val="006600"/>
                </a:solidFill>
                <a:effectLst>
                  <a:outerShdw blurRad="88000" dist="50800" dir="5040000" algn="tl">
                    <a:schemeClr val="accent4">
                      <a:tint val="80000"/>
                      <a:satMod val="250000"/>
                      <a:alpha val="45000"/>
                    </a:schemeClr>
                  </a:outerShdw>
                </a:effectLst>
              </a:rPr>
              <a:t>Автор: </a:t>
            </a:r>
            <a:r>
              <a:rPr lang="ru-RU" sz="3200" b="1" dirty="0" err="1" smtClean="0">
                <a:ln>
                  <a:prstDash val="solid"/>
                </a:ln>
                <a:solidFill>
                  <a:srgbClr val="006600"/>
                </a:solidFill>
                <a:effectLst>
                  <a:outerShdw blurRad="88000" dist="50800" dir="5040000" algn="tl">
                    <a:schemeClr val="accent4">
                      <a:tint val="80000"/>
                      <a:satMod val="250000"/>
                      <a:alpha val="45000"/>
                    </a:schemeClr>
                  </a:outerShdw>
                </a:effectLst>
              </a:rPr>
              <a:t>Байлукова</a:t>
            </a:r>
            <a:r>
              <a:rPr lang="ru-RU" sz="3200" b="1" dirty="0" smtClean="0">
                <a:ln>
                  <a:prstDash val="solid"/>
                </a:ln>
                <a:solidFill>
                  <a:srgbClr val="006600"/>
                </a:solidFill>
                <a:effectLst>
                  <a:outerShdw blurRad="88000" dist="50800" dir="5040000" algn="tl">
                    <a:schemeClr val="accent4">
                      <a:tint val="80000"/>
                      <a:satMod val="250000"/>
                      <a:alpha val="45000"/>
                    </a:schemeClr>
                  </a:outerShdw>
                </a:effectLst>
              </a:rPr>
              <a:t> Надежда Сергеевна, </a:t>
            </a:r>
          </a:p>
          <a:p>
            <a:pPr algn="r"/>
            <a:r>
              <a:rPr lang="ru-RU" sz="3200" b="1" dirty="0" smtClean="0">
                <a:ln>
                  <a:prstDash val="solid"/>
                </a:ln>
                <a:solidFill>
                  <a:srgbClr val="006600"/>
                </a:solidFill>
                <a:effectLst>
                  <a:outerShdw blurRad="88000" dist="50800" dir="5040000" algn="tl">
                    <a:schemeClr val="accent4">
                      <a:tint val="80000"/>
                      <a:satMod val="250000"/>
                      <a:alpha val="45000"/>
                    </a:schemeClr>
                  </a:outerShdw>
                </a:effectLst>
              </a:rPr>
              <a:t>учитель начальных классов </a:t>
            </a:r>
          </a:p>
          <a:p>
            <a:pPr algn="r"/>
            <a:r>
              <a:rPr lang="ru-RU" sz="3200" b="1" dirty="0" smtClean="0">
                <a:ln>
                  <a:prstDash val="solid"/>
                </a:ln>
                <a:solidFill>
                  <a:srgbClr val="006600"/>
                </a:solidFill>
                <a:effectLst>
                  <a:outerShdw blurRad="88000" dist="50800" dir="5040000" algn="tl">
                    <a:schemeClr val="accent4">
                      <a:tint val="80000"/>
                      <a:satMod val="250000"/>
                      <a:alpha val="45000"/>
                    </a:schemeClr>
                  </a:outerShdw>
                </a:effectLst>
              </a:rPr>
              <a:t>ГБОУ школы № 579 Приморского района </a:t>
            </a:r>
          </a:p>
          <a:p>
            <a:pPr algn="r"/>
            <a:r>
              <a:rPr lang="ru-RU" sz="3200" b="1" dirty="0" smtClean="0">
                <a:ln>
                  <a:prstDash val="solid"/>
                </a:ln>
                <a:solidFill>
                  <a:srgbClr val="006600"/>
                </a:solidFill>
                <a:effectLst>
                  <a:outerShdw blurRad="88000" dist="50800" dir="5040000" algn="tl">
                    <a:schemeClr val="accent4">
                      <a:tint val="80000"/>
                      <a:satMod val="250000"/>
                      <a:alpha val="45000"/>
                    </a:schemeClr>
                  </a:outerShdw>
                </a:effectLst>
              </a:rPr>
              <a:t>города Санкт-Петербурга</a:t>
            </a:r>
            <a:endParaRPr lang="ru-RU" sz="3200" b="1" cap="none" spc="0" dirty="0">
              <a:ln>
                <a:prstDash val="solid"/>
              </a:ln>
              <a:solidFill>
                <a:srgbClr val="006600"/>
              </a:solidFill>
              <a:effectLst>
                <a:outerShdw blurRad="88000" dist="50800" dir="5040000" algn="tl">
                  <a:schemeClr val="accent4">
                    <a:tint val="80000"/>
                    <a:satMod val="250000"/>
                    <a:alpha val="45000"/>
                  </a:schemeClr>
                </a:outerShdw>
              </a:effectLst>
            </a:endParaRPr>
          </a:p>
        </p:txBody>
      </p:sp>
    </p:spTree>
  </p:cSld>
  <p:clrMapOvr>
    <a:masterClrMapping/>
  </p:clrMapOvr>
  <p:transition spd="med" advClick="0" advTm="1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additive="base">
                                        <p:cTn id="1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anim calcmode="lin" valueType="num">
                                      <p:cBhvr additive="base">
                                        <p:cTn id="25"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5" end="5"/>
                                            </p:txEl>
                                          </p:spTgt>
                                        </p:tgtEl>
                                        <p:attrNameLst>
                                          <p:attrName>style.visibility</p:attrName>
                                        </p:attrNameLst>
                                      </p:cBhvr>
                                      <p:to>
                                        <p:strVal val="visible"/>
                                      </p:to>
                                    </p:set>
                                    <p:anim calcmode="lin" valueType="num">
                                      <p:cBhvr additive="base">
                                        <p:cTn id="31"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 calcmode="lin" valueType="num">
                                      <p:cBhvr additive="base">
                                        <p:cTn id="37"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38b0d9a58a.gif"/>
          <p:cNvPicPr>
            <a:picLocks noGrp="1" noChangeAspect="1"/>
          </p:cNvPicPr>
          <p:nvPr>
            <p:ph sz="half" idx="1"/>
          </p:nvPr>
        </p:nvPicPr>
        <p:blipFill>
          <a:blip r:embed="rId2" cstate="print"/>
          <a:stretch>
            <a:fillRect/>
          </a:stretch>
        </p:blipFill>
        <p:spPr>
          <a:xfrm>
            <a:off x="611560" y="980728"/>
            <a:ext cx="3444068" cy="4572000"/>
          </a:xfrm>
        </p:spPr>
      </p:pic>
      <p:sp>
        <p:nvSpPr>
          <p:cNvPr id="3" name="Содержимое 2"/>
          <p:cNvSpPr>
            <a:spLocks noGrp="1"/>
          </p:cNvSpPr>
          <p:nvPr>
            <p:ph sz="half" idx="2"/>
          </p:nvPr>
        </p:nvSpPr>
        <p:spPr>
          <a:xfrm>
            <a:off x="4572000" y="764704"/>
            <a:ext cx="4059936" cy="4572000"/>
          </a:xfrm>
        </p:spPr>
        <p:txBody>
          <a:bodyPr>
            <a:normAutofit fontScale="25000" lnSpcReduction="20000"/>
          </a:bodyPr>
          <a:lstStyle/>
          <a:p>
            <a:pPr>
              <a:buNone/>
            </a:pPr>
            <a:r>
              <a:rPr lang="ru-RU" sz="4000" dirty="0" smtClean="0">
                <a:solidFill>
                  <a:srgbClr val="006600"/>
                </a:solidFill>
                <a:latin typeface="Arial Black" pitchFamily="34" charset="0"/>
              </a:rPr>
              <a:t>      </a:t>
            </a:r>
            <a:r>
              <a:rPr lang="ru-RU" sz="6400" dirty="0" smtClean="0">
                <a:solidFill>
                  <a:srgbClr val="006600"/>
                </a:solidFill>
                <a:latin typeface="Arial Black" pitchFamily="34" charset="0"/>
              </a:rPr>
              <a:t>По словам В.Г. Белинского, Крылов «велик и бессмертен», ни под чьим влиянием никогда не находился, а шел своей дорогой, называет его «в высочайшей степени» народным поэтом, который «был народен потому, что не мог быть» другим, он «народен бессознательно». Его басни будут читаться до тех пор, «пока русское слово не перестанет быть живою речью живого народа». И каждая его басня — «повесть, комедия, юмористический очерк, злая сатира, словом, что хотите, только не просто басня», а язык его — «неисчерпаемый источник русизмов». </a:t>
            </a:r>
          </a:p>
          <a:p>
            <a:endParaRPr lang="ru-RU" sz="5600" dirty="0"/>
          </a:p>
        </p:txBody>
      </p:sp>
    </p:spTree>
  </p:cSld>
  <p:clrMapOvr>
    <a:masterClrMapping/>
  </p:clrMapOvr>
  <p:transition spd="med" advClick="0" advTm="1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5"/>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5"/>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sz="half" idx="1"/>
          </p:nvPr>
        </p:nvSpPr>
        <p:spPr>
          <a:xfrm>
            <a:off x="539552" y="980728"/>
            <a:ext cx="4059936" cy="4572000"/>
          </a:xfrm>
        </p:spPr>
        <p:txBody>
          <a:bodyPr>
            <a:noAutofit/>
          </a:bodyPr>
          <a:lstStyle/>
          <a:p>
            <a:pPr>
              <a:buNone/>
            </a:pPr>
            <a:r>
              <a:rPr lang="ru-RU" sz="2400" dirty="0" smtClean="0">
                <a:solidFill>
                  <a:srgbClr val="006600"/>
                </a:solidFill>
                <a:latin typeface="Arial Black" pitchFamily="34" charset="0"/>
              </a:rPr>
              <a:t>   «Отличительная черта в наших нравах есть какое-то веселье лукавого ума, насмешливость и живописный способ выражаться», — писал Пушкин и заключил, что именно эти черты русского народа Крылов отразил в своих баснях.</a:t>
            </a:r>
            <a:endParaRPr lang="ru-RU" sz="2400" dirty="0">
              <a:solidFill>
                <a:srgbClr val="006600"/>
              </a:solidFill>
              <a:latin typeface="Arial Black" pitchFamily="34" charset="0"/>
            </a:endParaRPr>
          </a:p>
        </p:txBody>
      </p:sp>
      <p:pic>
        <p:nvPicPr>
          <p:cNvPr id="5" name="Содержимое 4" descr="ec11acc5af.gif"/>
          <p:cNvPicPr>
            <a:picLocks noGrp="1" noChangeAspect="1"/>
          </p:cNvPicPr>
          <p:nvPr>
            <p:ph sz="half" idx="2"/>
          </p:nvPr>
        </p:nvPicPr>
        <p:blipFill>
          <a:blip r:embed="rId2" cstate="print"/>
          <a:stretch>
            <a:fillRect/>
          </a:stretch>
        </p:blipFill>
        <p:spPr>
          <a:xfrm>
            <a:off x="5220072" y="1196752"/>
            <a:ext cx="3392950" cy="4572000"/>
          </a:xfrm>
        </p:spPr>
      </p:pic>
    </p:spTree>
  </p:cSld>
  <p:clrMapOvr>
    <a:masterClrMapping/>
  </p:clrMapOvr>
  <p:transition spd="med" advClick="0" advTm="1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Effect transition="in" filter="fade">
                                      <p:cBhvr>
                                        <p:cTn id="13" dur="1000"/>
                                        <p:tgtEl>
                                          <p:spTgt spid="2">
                                            <p:txEl>
                                              <p:pRg st="0" end="0"/>
                                            </p:txEl>
                                          </p:spTgt>
                                        </p:tgtEl>
                                      </p:cBhvr>
                                    </p:animEffect>
                                    <p:anim calcmode="lin" valueType="num">
                                      <p:cBhvr>
                                        <p:cTn id="14"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krylov.jpg"/>
          <p:cNvPicPr>
            <a:picLocks noChangeAspect="1"/>
          </p:cNvPicPr>
          <p:nvPr/>
        </p:nvPicPr>
        <p:blipFill>
          <a:blip r:embed="rId2" cstate="print"/>
          <a:stretch>
            <a:fillRect/>
          </a:stretch>
        </p:blipFill>
        <p:spPr>
          <a:xfrm>
            <a:off x="251520" y="260648"/>
            <a:ext cx="3230573" cy="3861048"/>
          </a:xfrm>
          <a:prstGeom prst="rect">
            <a:avLst/>
          </a:prstGeom>
        </p:spPr>
      </p:pic>
      <p:sp>
        <p:nvSpPr>
          <p:cNvPr id="3" name="TextBox 2"/>
          <p:cNvSpPr txBox="1"/>
          <p:nvPr/>
        </p:nvSpPr>
        <p:spPr>
          <a:xfrm>
            <a:off x="3059832" y="4941168"/>
            <a:ext cx="4392488" cy="769441"/>
          </a:xfrm>
          <a:prstGeom prst="rect">
            <a:avLst/>
          </a:prstGeom>
          <a:noFill/>
        </p:spPr>
        <p:txBody>
          <a:bodyPr wrap="square" rtlCol="0">
            <a:spAutoFit/>
          </a:bodyPr>
          <a:lstStyle/>
          <a:p>
            <a:r>
              <a:rPr lang="ru-RU" sz="4400" b="1" i="1" dirty="0" smtClean="0">
                <a:solidFill>
                  <a:srgbClr val="006600"/>
                </a:solidFill>
              </a:rPr>
              <a:t>1769-1844</a:t>
            </a:r>
            <a:endParaRPr lang="ru-RU" sz="4400" b="1" i="1" dirty="0">
              <a:solidFill>
                <a:srgbClr val="006600"/>
              </a:solidFill>
            </a:endParaRPr>
          </a:p>
        </p:txBody>
      </p:sp>
      <p:sp>
        <p:nvSpPr>
          <p:cNvPr id="5" name="TextBox 4"/>
          <p:cNvSpPr txBox="1"/>
          <p:nvPr/>
        </p:nvSpPr>
        <p:spPr>
          <a:xfrm>
            <a:off x="3923928" y="332656"/>
            <a:ext cx="4824536" cy="3477875"/>
          </a:xfrm>
          <a:prstGeom prst="rect">
            <a:avLst/>
          </a:prstGeom>
          <a:noFill/>
        </p:spPr>
        <p:txBody>
          <a:bodyPr wrap="square" rtlCol="0">
            <a:spAutoFit/>
          </a:bodyPr>
          <a:lstStyle/>
          <a:p>
            <a:r>
              <a:rPr lang="ru-RU" sz="4400" dirty="0" smtClean="0">
                <a:solidFill>
                  <a:srgbClr val="006600"/>
                </a:solidFill>
              </a:rPr>
              <a:t>Люблю, где случай есть пороки пощипать</a:t>
            </a:r>
          </a:p>
          <a:p>
            <a:r>
              <a:rPr lang="ru-RU" sz="4400" dirty="0">
                <a:solidFill>
                  <a:srgbClr val="006600"/>
                </a:solidFill>
              </a:rPr>
              <a:t> </a:t>
            </a:r>
            <a:r>
              <a:rPr lang="ru-RU" sz="4400" dirty="0" smtClean="0">
                <a:solidFill>
                  <a:srgbClr val="006600"/>
                </a:solidFill>
              </a:rPr>
              <a:t>                                                      И.А. Крылов</a:t>
            </a:r>
            <a:endParaRPr lang="ru-RU" sz="4400" dirty="0">
              <a:solidFill>
                <a:srgbClr val="006600"/>
              </a:solidFill>
            </a:endParaRPr>
          </a:p>
        </p:txBody>
      </p:sp>
    </p:spTree>
  </p:cSld>
  <p:clrMapOvr>
    <a:masterClrMapping/>
  </p:clrMapOvr>
  <p:transition spd="med" advClick="0" advTm="1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Effect transition="in" filter="fade">
                                      <p:cBhvr>
                                        <p:cTn id="18" dur="2000"/>
                                        <p:tgtEl>
                                          <p:spTgt spid="5">
                                            <p:txEl>
                                              <p:pRg st="0" end="0"/>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5"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sz="half" idx="1"/>
          </p:nvPr>
        </p:nvSpPr>
        <p:spPr/>
        <p:txBody>
          <a:bodyPr/>
          <a:lstStyle/>
          <a:p>
            <a:pPr>
              <a:buNone/>
            </a:pPr>
            <a:r>
              <a:rPr lang="ru-RU" dirty="0" smtClean="0"/>
              <a:t>   </a:t>
            </a:r>
            <a:r>
              <a:rPr lang="ru-RU" sz="3600" dirty="0" smtClean="0">
                <a:solidFill>
                  <a:srgbClr val="006600"/>
                </a:solidFill>
                <a:latin typeface="Arial Black" pitchFamily="34" charset="0"/>
              </a:rPr>
              <a:t>Иван Андреевич </a:t>
            </a:r>
            <a:r>
              <a:rPr lang="ru-RU" sz="3600" dirty="0" smtClean="0">
                <a:solidFill>
                  <a:srgbClr val="006600"/>
                </a:solidFill>
                <a:latin typeface="Arial Black" pitchFamily="34" charset="0"/>
              </a:rPr>
              <a:t>Крылов родился </a:t>
            </a:r>
          </a:p>
          <a:p>
            <a:pPr>
              <a:buNone/>
            </a:pPr>
            <a:r>
              <a:rPr lang="ru-RU" sz="3600" dirty="0" smtClean="0">
                <a:solidFill>
                  <a:srgbClr val="006600"/>
                </a:solidFill>
                <a:latin typeface="Arial Black" pitchFamily="34" charset="0"/>
              </a:rPr>
              <a:t>в </a:t>
            </a:r>
            <a:r>
              <a:rPr lang="ru-RU" sz="3600" dirty="0" smtClean="0">
                <a:solidFill>
                  <a:srgbClr val="006600"/>
                </a:solidFill>
                <a:latin typeface="Arial Black" pitchFamily="34" charset="0"/>
              </a:rPr>
              <a:t>Москве </a:t>
            </a:r>
            <a:endParaRPr lang="ru-RU" sz="3600" dirty="0" smtClean="0">
              <a:solidFill>
                <a:srgbClr val="006600"/>
              </a:solidFill>
              <a:latin typeface="Arial Black" pitchFamily="34" charset="0"/>
            </a:endParaRPr>
          </a:p>
          <a:p>
            <a:pPr>
              <a:buNone/>
            </a:pPr>
            <a:r>
              <a:rPr lang="ru-RU" sz="3600" dirty="0" smtClean="0">
                <a:solidFill>
                  <a:srgbClr val="006600"/>
                </a:solidFill>
                <a:latin typeface="Arial Black" pitchFamily="34" charset="0"/>
              </a:rPr>
              <a:t>в </a:t>
            </a:r>
            <a:r>
              <a:rPr lang="ru-RU" sz="3600" dirty="0" smtClean="0">
                <a:solidFill>
                  <a:srgbClr val="006600"/>
                </a:solidFill>
                <a:latin typeface="Arial Black" pitchFamily="34" charset="0"/>
              </a:rPr>
              <a:t>1769 году.</a:t>
            </a:r>
            <a:endParaRPr lang="ru-RU" sz="3600" dirty="0">
              <a:solidFill>
                <a:srgbClr val="006600"/>
              </a:solidFill>
              <a:latin typeface="Arial Black" pitchFamily="34" charset="0"/>
            </a:endParaRPr>
          </a:p>
        </p:txBody>
      </p:sp>
      <p:pic>
        <p:nvPicPr>
          <p:cNvPr id="7" name="Содержимое 6" descr="cm1.gif"/>
          <p:cNvPicPr>
            <a:picLocks noGrp="1" noChangeAspect="1"/>
          </p:cNvPicPr>
          <p:nvPr>
            <p:ph sz="half" idx="2"/>
          </p:nvPr>
        </p:nvPicPr>
        <p:blipFill>
          <a:blip r:embed="rId2" cstate="print"/>
          <a:stretch>
            <a:fillRect/>
          </a:stretch>
        </p:blipFill>
        <p:spPr>
          <a:xfrm>
            <a:off x="5220072" y="620688"/>
            <a:ext cx="3396595" cy="4525963"/>
          </a:xfrm>
        </p:spPr>
      </p:pic>
    </p:spTree>
  </p:cSld>
  <p:clrMapOvr>
    <a:masterClrMapping/>
  </p:clrMapOvr>
  <p:transition spd="med" advClick="0" advTm="1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sz="half" idx="1"/>
          </p:nvPr>
        </p:nvSpPr>
        <p:spPr/>
        <p:txBody>
          <a:bodyPr/>
          <a:lstStyle/>
          <a:p>
            <a:pPr>
              <a:buNone/>
            </a:pPr>
            <a:r>
              <a:rPr lang="ru-RU" dirty="0" smtClean="0"/>
              <a:t>   </a:t>
            </a:r>
            <a:r>
              <a:rPr lang="ru-RU" sz="2800" dirty="0" smtClean="0">
                <a:solidFill>
                  <a:srgbClr val="006600"/>
                </a:solidFill>
                <a:latin typeface="Arial Black" pitchFamily="34" charset="0"/>
              </a:rPr>
              <a:t>Отец будущего писателя, Андрей Прохорович Крылов, оставил своему сыну в наследство только солдатский сундучок с книгами.</a:t>
            </a:r>
            <a:endParaRPr lang="ru-RU" sz="2800" dirty="0">
              <a:solidFill>
                <a:srgbClr val="006600"/>
              </a:solidFill>
              <a:latin typeface="Arial Black" pitchFamily="34" charset="0"/>
            </a:endParaRPr>
          </a:p>
        </p:txBody>
      </p:sp>
      <p:pic>
        <p:nvPicPr>
          <p:cNvPr id="5" name="Содержимое 4" descr="af9af6fab4f0.jpg"/>
          <p:cNvPicPr>
            <a:picLocks noGrp="1" noChangeAspect="1"/>
          </p:cNvPicPr>
          <p:nvPr>
            <p:ph sz="half" idx="2"/>
          </p:nvPr>
        </p:nvPicPr>
        <p:blipFill>
          <a:blip r:embed="rId2" cstate="print"/>
          <a:stretch>
            <a:fillRect/>
          </a:stretch>
        </p:blipFill>
        <p:spPr>
          <a:xfrm>
            <a:off x="4772819" y="2052637"/>
            <a:ext cx="3810000" cy="3514725"/>
          </a:xfrm>
        </p:spPr>
      </p:pic>
    </p:spTree>
  </p:cSld>
  <p:clrMapOvr>
    <a:masterClrMapping/>
  </p:clrMapOvr>
  <p:transition spd="med" advClick="0" advTm="1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3" descr="http://s012.radikal.ru/i319/1101/9b/0b747f825537.jpg"/>
          <p:cNvPicPr>
            <a:picLocks noGrp="1"/>
          </p:cNvPicPr>
          <p:nvPr>
            <p:ph sz="half" idx="1"/>
          </p:nvPr>
        </p:nvPicPr>
        <p:blipFill>
          <a:blip r:embed="rId2" cstate="print"/>
          <a:srcRect/>
          <a:stretch>
            <a:fillRect/>
          </a:stretch>
        </p:blipFill>
        <p:spPr>
          <a:xfrm>
            <a:off x="395536" y="764704"/>
            <a:ext cx="4038600" cy="4413868"/>
          </a:xfrm>
        </p:spPr>
      </p:pic>
      <p:sp>
        <p:nvSpPr>
          <p:cNvPr id="3" name="Содержимое 2"/>
          <p:cNvSpPr>
            <a:spLocks noGrp="1"/>
          </p:cNvSpPr>
          <p:nvPr>
            <p:ph sz="half" idx="2"/>
          </p:nvPr>
        </p:nvSpPr>
        <p:spPr/>
        <p:txBody>
          <a:bodyPr/>
          <a:lstStyle/>
          <a:p>
            <a:pPr>
              <a:buNone/>
            </a:pPr>
            <a:r>
              <a:rPr lang="ru-RU" dirty="0" smtClean="0"/>
              <a:t>   </a:t>
            </a:r>
            <a:r>
              <a:rPr lang="ru-RU" sz="3600" dirty="0" smtClean="0">
                <a:solidFill>
                  <a:srgbClr val="006600"/>
                </a:solidFill>
                <a:latin typeface="Arial Black" pitchFamily="34" charset="0"/>
              </a:rPr>
              <a:t>После смерти отца Крыловы жили в глубокой нищете.</a:t>
            </a:r>
            <a:endParaRPr lang="ru-RU" sz="3600" dirty="0">
              <a:solidFill>
                <a:srgbClr val="006600"/>
              </a:solidFill>
              <a:latin typeface="Arial Black" pitchFamily="34" charset="0"/>
            </a:endParaRPr>
          </a:p>
        </p:txBody>
      </p:sp>
    </p:spTree>
  </p:cSld>
  <p:clrMapOvr>
    <a:masterClrMapping/>
  </p:clrMapOvr>
  <p:transition spd="med" advClick="0" advTm="1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cms6.gif"/>
          <p:cNvPicPr>
            <a:picLocks noGrp="1" noChangeAspect="1"/>
          </p:cNvPicPr>
          <p:nvPr>
            <p:ph sz="half" idx="1"/>
          </p:nvPr>
        </p:nvPicPr>
        <p:blipFill>
          <a:blip r:embed="rId2" cstate="print"/>
          <a:stretch>
            <a:fillRect/>
          </a:stretch>
        </p:blipFill>
        <p:spPr>
          <a:xfrm>
            <a:off x="971600" y="908720"/>
            <a:ext cx="2857500" cy="4286250"/>
          </a:xfrm>
        </p:spPr>
      </p:pic>
      <p:sp>
        <p:nvSpPr>
          <p:cNvPr id="3" name="Содержимое 2"/>
          <p:cNvSpPr>
            <a:spLocks noGrp="1"/>
          </p:cNvSpPr>
          <p:nvPr>
            <p:ph sz="half" idx="2"/>
          </p:nvPr>
        </p:nvSpPr>
        <p:spPr>
          <a:xfrm>
            <a:off x="4355976" y="980728"/>
            <a:ext cx="4536504" cy="4572000"/>
          </a:xfrm>
        </p:spPr>
        <p:txBody>
          <a:bodyPr>
            <a:normAutofit fontScale="92500" lnSpcReduction="10000"/>
          </a:bodyPr>
          <a:lstStyle/>
          <a:p>
            <a:pPr>
              <a:buNone/>
            </a:pPr>
            <a:r>
              <a:rPr lang="ru-RU" dirty="0" smtClean="0"/>
              <a:t>   </a:t>
            </a:r>
            <a:r>
              <a:rPr lang="ru-RU" dirty="0" smtClean="0">
                <a:solidFill>
                  <a:srgbClr val="006600"/>
                </a:solidFill>
                <a:latin typeface="Arial Black" pitchFamily="34" charset="0"/>
              </a:rPr>
              <a:t>Будущий писатель не учился в школе, но в нём жила жажда знаний, а способностями он обладал исключительными. Он самоучкой овладел языками, математикой и стал высокообразованным для своего времени человеком.</a:t>
            </a:r>
          </a:p>
          <a:p>
            <a:endParaRPr lang="ru-RU" dirty="0"/>
          </a:p>
        </p:txBody>
      </p:sp>
    </p:spTree>
  </p:cSld>
  <p:clrMapOvr>
    <a:masterClrMapping/>
  </p:clrMapOvr>
  <p:transition spd="med" advClick="0" advTm="1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sz="half" idx="1"/>
          </p:nvPr>
        </p:nvSpPr>
        <p:spPr/>
        <p:txBody>
          <a:bodyPr>
            <a:normAutofit fontScale="92500"/>
          </a:bodyPr>
          <a:lstStyle/>
          <a:p>
            <a:pPr>
              <a:buNone/>
            </a:pPr>
            <a:r>
              <a:rPr lang="ru-RU" dirty="0" smtClean="0"/>
              <a:t>   </a:t>
            </a:r>
            <a:r>
              <a:rPr lang="ru-RU" dirty="0" smtClean="0">
                <a:solidFill>
                  <a:srgbClr val="006600"/>
                </a:solidFill>
                <a:latin typeface="Arial Black" pitchFamily="34" charset="0"/>
              </a:rPr>
              <a:t>Жизнь не баловала Крылова, и каждый шаг к успеху давался ему не даром.  Крылов писал комедии для театра, выпускал журнал «Зритель». Но именно басня сделала его известным.</a:t>
            </a:r>
          </a:p>
          <a:p>
            <a:endParaRPr lang="ru-RU" dirty="0"/>
          </a:p>
        </p:txBody>
      </p:sp>
      <p:pic>
        <p:nvPicPr>
          <p:cNvPr id="5" name="Содержимое 4" descr="9785699368167.jpg"/>
          <p:cNvPicPr>
            <a:picLocks noGrp="1" noChangeAspect="1"/>
          </p:cNvPicPr>
          <p:nvPr>
            <p:ph sz="half" idx="2"/>
          </p:nvPr>
        </p:nvPicPr>
        <p:blipFill>
          <a:blip r:embed="rId2" cstate="print"/>
          <a:stretch>
            <a:fillRect/>
          </a:stretch>
        </p:blipFill>
        <p:spPr>
          <a:xfrm>
            <a:off x="5436096" y="836712"/>
            <a:ext cx="2927017" cy="4572000"/>
          </a:xfrm>
        </p:spPr>
      </p:pic>
    </p:spTree>
  </p:cSld>
  <p:clrMapOvr>
    <a:masterClrMapping/>
  </p:clrMapOvr>
  <p:transition spd="med" advClick="0" advTm="1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sz="half" idx="1"/>
          </p:nvPr>
        </p:nvSpPr>
        <p:spPr>
          <a:xfrm>
            <a:off x="467544" y="332656"/>
            <a:ext cx="8208912" cy="5976664"/>
          </a:xfrm>
        </p:spPr>
        <p:txBody>
          <a:bodyPr>
            <a:normAutofit/>
          </a:bodyPr>
          <a:lstStyle/>
          <a:p>
            <a:pPr>
              <a:buNone/>
            </a:pPr>
            <a:r>
              <a:rPr lang="ru-RU" dirty="0" smtClean="0"/>
              <a:t>  </a:t>
            </a:r>
            <a:r>
              <a:rPr lang="ru-RU" sz="2800" dirty="0" smtClean="0">
                <a:solidFill>
                  <a:srgbClr val="006600"/>
                </a:solidFill>
                <a:latin typeface="Arial Black" pitchFamily="34" charset="0"/>
              </a:rPr>
              <a:t>Крылов написал 205 басен. Он любил родину и считал своим долгом вести борьбу с недостатками общества. Интересы, навыки, привычки, выражения басенных персонажей близки и понятны самому широкому читателю.  Из народного языка, из пословиц, поговорок черпал писатель многие свои сюжеты. </a:t>
            </a:r>
          </a:p>
          <a:p>
            <a:endParaRPr lang="ru-RU" dirty="0"/>
          </a:p>
        </p:txBody>
      </p:sp>
      <p:pic>
        <p:nvPicPr>
          <p:cNvPr id="5" name="Содержимое 4" descr="11.jpg"/>
          <p:cNvPicPr>
            <a:picLocks noGrp="1" noChangeAspect="1"/>
          </p:cNvPicPr>
          <p:nvPr>
            <p:ph sz="half" idx="2"/>
          </p:nvPr>
        </p:nvPicPr>
        <p:blipFill>
          <a:blip r:embed="rId2" cstate="print"/>
          <a:stretch>
            <a:fillRect/>
          </a:stretch>
        </p:blipFill>
        <p:spPr>
          <a:xfrm>
            <a:off x="5652120" y="4509120"/>
            <a:ext cx="2857500" cy="1685925"/>
          </a:xfrm>
        </p:spPr>
      </p:pic>
    </p:spTree>
  </p:cSld>
  <p:clrMapOvr>
    <a:masterClrMapping/>
  </p:clrMapOvr>
  <p:transition spd="med" advClick="0" advTm="1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edg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sz="half" idx="1"/>
          </p:nvPr>
        </p:nvSpPr>
        <p:spPr>
          <a:xfrm>
            <a:off x="539552" y="692696"/>
            <a:ext cx="4608512" cy="5400600"/>
          </a:xfrm>
        </p:spPr>
        <p:txBody>
          <a:bodyPr>
            <a:normAutofit fontScale="92500" lnSpcReduction="20000"/>
          </a:bodyPr>
          <a:lstStyle/>
          <a:p>
            <a:pPr>
              <a:buNone/>
            </a:pPr>
            <a:r>
              <a:rPr lang="ru-RU" dirty="0" smtClean="0"/>
              <a:t>    </a:t>
            </a:r>
            <a:r>
              <a:rPr lang="ru-RU" dirty="0" smtClean="0">
                <a:solidFill>
                  <a:srgbClr val="006600"/>
                </a:solidFill>
                <a:latin typeface="Arial Black" pitchFamily="34" charset="0"/>
              </a:rPr>
              <a:t>С восторгом воспринимал их Н. В. Гоголь. Называя Крылова «народным поэтом», Гоголь продолжал: «Это наша крепкая русская голова, тот самый ум, который сродни уму наших пословиц... которым крепок русский человек». Его басни, по словам Гоголя, «достояние народное и составляет книгу мудрости самого народа... Всюду у него Русь и пахнет Русью».</a:t>
            </a:r>
            <a:endParaRPr lang="ru-RU" dirty="0">
              <a:solidFill>
                <a:srgbClr val="006600"/>
              </a:solidFill>
              <a:latin typeface="Arial Black" pitchFamily="34" charset="0"/>
            </a:endParaRPr>
          </a:p>
        </p:txBody>
      </p:sp>
      <p:pic>
        <p:nvPicPr>
          <p:cNvPr id="5" name="Содержимое 4" descr="9e700e65d8.gif"/>
          <p:cNvPicPr>
            <a:picLocks noGrp="1" noChangeAspect="1"/>
          </p:cNvPicPr>
          <p:nvPr>
            <p:ph sz="half" idx="2"/>
          </p:nvPr>
        </p:nvPicPr>
        <p:blipFill>
          <a:blip r:embed="rId2" cstate="print"/>
          <a:stretch>
            <a:fillRect/>
          </a:stretch>
        </p:blipFill>
        <p:spPr>
          <a:xfrm>
            <a:off x="5436096" y="692696"/>
            <a:ext cx="3405587" cy="4572000"/>
          </a:xfrm>
        </p:spPr>
      </p:pic>
    </p:spTree>
  </p:cSld>
  <p:clrMapOvr>
    <a:masterClrMapping/>
  </p:clrMapOvr>
  <p:transition spd="med" advClick="0" advTm="1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58" presetClass="entr" presetSubtype="0" accel="100000" fill="hold"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 calcmode="lin" valueType="num">
                                      <p:cBhvr>
                                        <p:cTn id="15" dur="500" fill="hold"/>
                                        <p:tgtEl>
                                          <p:spTgt spid="2">
                                            <p:txEl>
                                              <p:pRg st="0" end="0"/>
                                            </p:txEl>
                                          </p:spTgt>
                                        </p:tgtEl>
                                        <p:attrNameLst>
                                          <p:attrName>ppt_w</p:attrName>
                                        </p:attrNameLst>
                                      </p:cBhvr>
                                      <p:tavLst>
                                        <p:tav tm="0">
                                          <p:val>
                                            <p:strVal val="#ppt_w*2.5"/>
                                          </p:val>
                                        </p:tav>
                                        <p:tav tm="100000">
                                          <p:val>
                                            <p:strVal val="#ppt_w"/>
                                          </p:val>
                                        </p:tav>
                                      </p:tavLst>
                                    </p:anim>
                                    <p:anim calcmode="lin" valueType="num">
                                      <p:cBhvr>
                                        <p:cTn id="16" dur="500" fill="hold"/>
                                        <p:tgtEl>
                                          <p:spTgt spid="2">
                                            <p:txEl>
                                              <p:pRg st="0" end="0"/>
                                            </p:txEl>
                                          </p:spTgt>
                                        </p:tgtEl>
                                        <p:attrNameLst>
                                          <p:attrName>ppt_h</p:attrName>
                                        </p:attrNameLst>
                                      </p:cBhvr>
                                      <p:tavLst>
                                        <p:tav tm="0">
                                          <p:val>
                                            <p:strVal val="#ppt_h*0.01"/>
                                          </p:val>
                                        </p:tav>
                                        <p:tav tm="100000">
                                          <p:val>
                                            <p:strVal val="#ppt_h"/>
                                          </p:val>
                                        </p:tav>
                                      </p:tavLst>
                                    </p:anim>
                                    <p:anim calcmode="lin" valueType="num">
                                      <p:cBhvr>
                                        <p:cTn id="1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8" dur="500" fill="hold"/>
                                        <p:tgtEl>
                                          <p:spTgt spid="2">
                                            <p:txEl>
                                              <p:pRg st="0" end="0"/>
                                            </p:txEl>
                                          </p:spTgt>
                                        </p:tgtEl>
                                        <p:attrNameLst>
                                          <p:attrName>ppt_y</p:attrName>
                                        </p:attrNameLst>
                                      </p:cBhvr>
                                      <p:tavLst>
                                        <p:tav tm="0">
                                          <p:val>
                                            <p:strVal val="#ppt_h+1"/>
                                          </p:val>
                                        </p:tav>
                                        <p:tav tm="100000">
                                          <p:val>
                                            <p:strVal val="#ppt_y"/>
                                          </p:val>
                                        </p:tav>
                                      </p:tavLst>
                                    </p:anim>
                                    <p:animEffect transition="in" filter="fade">
                                      <p:cBhvr>
                                        <p:cTn id="19"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Другая 2">
      <a:dk1>
        <a:srgbClr val="D8D8D8"/>
      </a:dk1>
      <a:lt1>
        <a:srgbClr val="FFFFFF"/>
      </a:lt1>
      <a:dk2>
        <a:srgbClr val="FFFFFF"/>
      </a:dk2>
      <a:lt2>
        <a:srgbClr val="FFFFFF"/>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43</TotalTime>
  <Words>419</Words>
  <Application>Microsoft Office PowerPoint</Application>
  <PresentationFormat>Экран (4:3)</PresentationFormat>
  <Paragraphs>21</Paragraphs>
  <Slides>11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Arial Black</vt:lpstr>
      <vt:lpstr>Constantia</vt:lpstr>
      <vt:lpstr>Wingdings 2</vt:lpstr>
      <vt:lpstr>Бумажная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Надя</dc:creator>
  <cp:lastModifiedBy>Nadya</cp:lastModifiedBy>
  <cp:revision>39</cp:revision>
  <dcterms:created xsi:type="dcterms:W3CDTF">2011-10-13T16:24:43Z</dcterms:created>
  <dcterms:modified xsi:type="dcterms:W3CDTF">2020-07-28T12:01:00Z</dcterms:modified>
</cp:coreProperties>
</file>