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86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56BC-3240-4777-B948-B24F4195E103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947-4861-441B-903F-2B3AF666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56BC-3240-4777-B948-B24F4195E103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947-4861-441B-903F-2B3AF666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1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56BC-3240-4777-B948-B24F4195E103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947-4861-441B-903F-2B3AF666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8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56BC-3240-4777-B948-B24F4195E103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947-4861-441B-903F-2B3AF666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4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56BC-3240-4777-B948-B24F4195E103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947-4861-441B-903F-2B3AF666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9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56BC-3240-4777-B948-B24F4195E103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947-4861-441B-903F-2B3AF666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7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56BC-3240-4777-B948-B24F4195E103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947-4861-441B-903F-2B3AF666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2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56BC-3240-4777-B948-B24F4195E103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947-4861-441B-903F-2B3AF666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5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56BC-3240-4777-B948-B24F4195E103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947-4861-441B-903F-2B3AF666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63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56BC-3240-4777-B948-B24F4195E103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947-4861-441B-903F-2B3AF666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70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56BC-3240-4777-B948-B24F4195E103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E947-4861-441B-903F-2B3AF666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0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956BC-3240-4777-B948-B24F4195E103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4E947-4861-441B-903F-2B3AF666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15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2548" y="0"/>
            <a:ext cx="10459452" cy="301265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err="1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Беседин</a:t>
            </a:r>
            <a:r>
              <a:rPr lang="ru-RU" sz="3200" b="1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К.В.</a:t>
            </a:r>
            <a:br>
              <a:rPr lang="ru-RU" sz="3200" b="1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учитель истории ГБОУ школа № 561</a:t>
            </a:r>
            <a:br>
              <a:rPr lang="ru-RU" sz="3200" b="1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г. Санкт – Петербург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68" y="3484473"/>
            <a:ext cx="10699407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26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6765" y="0"/>
            <a:ext cx="5578470" cy="90197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Московское восстание – 1547г.</a:t>
            </a:r>
            <a:endParaRPr lang="ru-RU" sz="32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903" y="1084218"/>
            <a:ext cx="9392194" cy="5588397"/>
          </a:xfrm>
          <a:prstGeom prst="rect">
            <a:avLst/>
          </a:prstGeom>
          <a:effectLst>
            <a:glow rad="139700">
              <a:schemeClr val="accent2">
                <a:lumMod val="60000"/>
                <a:lumOff val="40000"/>
                <a:alpha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47540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05394" y="287383"/>
            <a:ext cx="9962606" cy="610035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sz="3200" b="1" u="sng" dirty="0" smtClean="0"/>
              <a:t>Избранная рада и реформы:</a:t>
            </a:r>
          </a:p>
          <a:p>
            <a:pPr algn="l"/>
            <a:endParaRPr lang="ru-RU" b="1" u="sng" dirty="0"/>
          </a:p>
          <a:p>
            <a:pPr algn="l"/>
            <a:r>
              <a:rPr lang="ru-RU" sz="3200" dirty="0" smtClean="0"/>
              <a:t>•Земский Собор – собрание представителей всех русских земель </a:t>
            </a:r>
          </a:p>
          <a:p>
            <a:pPr algn="l"/>
            <a:r>
              <a:rPr lang="ru-RU" sz="3200" dirty="0" smtClean="0"/>
              <a:t> •1550г – Судебник ( Юрьев день, приказы, челобитные);</a:t>
            </a:r>
          </a:p>
          <a:p>
            <a:pPr algn="l"/>
            <a:r>
              <a:rPr lang="ru-RU" sz="3200" dirty="0" smtClean="0"/>
              <a:t> •1551г – Стоглавый собор ( единообразие церковных обрядов, местные святые, правила поведения для духовенства).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803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10963" y="1069779"/>
            <a:ext cx="8954932" cy="366264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 </a:t>
            </a:r>
            <a:r>
              <a:rPr lang="ru-RU" sz="3200" b="1" u="sng" dirty="0" smtClean="0"/>
              <a:t>Военная реформа:</a:t>
            </a:r>
          </a:p>
          <a:p>
            <a:pPr algn="l"/>
            <a:endParaRPr lang="ru-RU" sz="3200" dirty="0" smtClean="0"/>
          </a:p>
          <a:p>
            <a:pPr algn="l"/>
            <a:r>
              <a:rPr lang="ru-RU" sz="3200" dirty="0" smtClean="0"/>
              <a:t> •ограничение местничества;</a:t>
            </a:r>
          </a:p>
          <a:p>
            <a:pPr algn="l"/>
            <a:r>
              <a:rPr lang="ru-RU" sz="3200" dirty="0" smtClean="0"/>
              <a:t> •стрелецкие полки;</a:t>
            </a:r>
          </a:p>
          <a:p>
            <a:pPr algn="l"/>
            <a:r>
              <a:rPr lang="ru-RU" sz="3200" dirty="0" smtClean="0"/>
              <a:t> •1556г – уложение о службе.</a:t>
            </a:r>
          </a:p>
          <a:p>
            <a:pPr algn="l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5976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91" y="195942"/>
            <a:ext cx="5865223" cy="3543653"/>
          </a:xfrm>
          <a:prstGeom prst="rect">
            <a:avLst/>
          </a:prstGeom>
          <a:effectLst>
            <a:glow rad="139700">
              <a:schemeClr val="accent2">
                <a:lumMod val="60000"/>
                <a:lumOff val="40000"/>
                <a:alpha val="8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982" y="2294790"/>
            <a:ext cx="5679419" cy="3899738"/>
          </a:xfrm>
          <a:prstGeom prst="rect">
            <a:avLst/>
          </a:prstGeom>
          <a:effectLst>
            <a:glow rad="139700">
              <a:schemeClr val="accent2">
                <a:lumMod val="75000"/>
                <a:alpha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82418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2453" y="0"/>
            <a:ext cx="4808621" cy="66157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Местное самоуправление: </a:t>
            </a:r>
            <a:endParaRPr lang="ru-RU" sz="32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552" y="842210"/>
            <a:ext cx="9625264" cy="5887453"/>
          </a:xfrm>
          <a:prstGeom prst="rect">
            <a:avLst/>
          </a:prstGeom>
          <a:effectLst>
            <a:glow rad="139700">
              <a:schemeClr val="accent2">
                <a:lumMod val="75000"/>
                <a:alpha val="4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58082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326" y="641684"/>
            <a:ext cx="10515600" cy="399448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V. Подведение итогов урока.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VI. Домашнее  задание § 6 стр. 42 - 49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Прочитать, пересказать и ответить письменно на вопросы № 1 - 3  на с - 49 </a:t>
            </a:r>
            <a:br>
              <a:rPr lang="ru-RU" sz="3200" dirty="0" smtClean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166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317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Цель урока: Дать представление о первых годах начала  правления Ивана Грозного, как царя и о факторах, повлиявших на становление его, как на самостоятельного правителя Руси.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Задачи урока: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Проанализировать  причины и значение принятия Иваном IV титула – царя.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Провести сравнительную характеристику событий  1505  и 1547 гг., указав их схожесть и различие. 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Подготовка  составления исторического портрета царя – Ивана IV.</a:t>
            </a:r>
            <a:br>
              <a:rPr lang="ru-RU" sz="3200" dirty="0" smtClean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147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737" y="433136"/>
            <a:ext cx="10515600" cy="540619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latin typeface="+mn-lt"/>
              </a:rPr>
              <a:t>« Запоминаем новые слова»: </a:t>
            </a:r>
            <a:r>
              <a:rPr lang="ru-RU" sz="3600" u="sng" dirty="0" smtClean="0">
                <a:latin typeface="+mn-lt"/>
              </a:rPr>
              <a:t/>
            </a:r>
            <a:br>
              <a:rPr lang="ru-RU" sz="3600" u="sng" dirty="0" smtClean="0">
                <a:latin typeface="+mn-lt"/>
              </a:rPr>
            </a:br>
            <a:r>
              <a:rPr lang="ru-RU" sz="3600" u="sng" dirty="0" smtClean="0">
                <a:latin typeface="+mn-lt"/>
              </a:rPr>
              <a:t/>
            </a:r>
            <a:br>
              <a:rPr lang="ru-RU" sz="3600" u="sng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•Земский собор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• Избранная рада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• Местничество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• Сословно – представительная монархия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• Стрельцы 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• Челобитная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0213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98748" y="1033569"/>
            <a:ext cx="10097589" cy="422824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ru-RU" sz="3200" dirty="0" smtClean="0"/>
              <a:t>I. Орг. Момент.</a:t>
            </a:r>
          </a:p>
          <a:p>
            <a:pPr algn="l"/>
            <a:r>
              <a:rPr lang="ru-RU" sz="3200" dirty="0" smtClean="0"/>
              <a:t>II. Повторение пройденного материала.</a:t>
            </a:r>
          </a:p>
          <a:p>
            <a:pPr algn="l"/>
            <a:r>
              <a:rPr lang="ru-RU" sz="3200" dirty="0" smtClean="0"/>
              <a:t>     (Фронтальный опрос).</a:t>
            </a:r>
          </a:p>
          <a:p>
            <a:pPr algn="l"/>
            <a:r>
              <a:rPr lang="ru-RU" sz="3200" dirty="0" smtClean="0"/>
              <a:t>III. Сообщение темы и постановка целей урока</a:t>
            </a:r>
          </a:p>
          <a:p>
            <a:pPr algn="l"/>
            <a:r>
              <a:rPr lang="ru-RU" sz="3200" dirty="0" smtClean="0"/>
              <a:t>      § 6 стр. 42 - 49</a:t>
            </a:r>
          </a:p>
          <a:p>
            <a:pPr algn="l"/>
            <a:r>
              <a:rPr lang="ru-RU" sz="3200" dirty="0" smtClean="0"/>
              <a:t>IV. Изучение нового материала.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00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0595" y="888273"/>
            <a:ext cx="10363200" cy="459812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3200" b="1" u="sng" dirty="0" smtClean="0"/>
              <a:t>План урока</a:t>
            </a:r>
          </a:p>
          <a:p>
            <a:pPr algn="l"/>
            <a:r>
              <a:rPr lang="ru-RU" sz="3200" dirty="0" smtClean="0"/>
              <a:t>1. Боярское правление.</a:t>
            </a:r>
          </a:p>
          <a:p>
            <a:pPr algn="l"/>
            <a:r>
              <a:rPr lang="ru-RU" sz="3200" dirty="0" smtClean="0"/>
              <a:t>2. Венчание на царство.</a:t>
            </a:r>
          </a:p>
          <a:p>
            <a:pPr algn="l"/>
            <a:r>
              <a:rPr lang="ru-RU" sz="3200" dirty="0" smtClean="0"/>
              <a:t>3. Московское восстание – 1547г.</a:t>
            </a:r>
          </a:p>
          <a:p>
            <a:pPr algn="l"/>
            <a:r>
              <a:rPr lang="ru-RU" sz="3200" dirty="0" smtClean="0"/>
              <a:t>4. Избранная рада и реформы.</a:t>
            </a:r>
          </a:p>
          <a:p>
            <a:pPr algn="l"/>
            <a:r>
              <a:rPr lang="ru-RU" sz="3200" dirty="0" smtClean="0"/>
              <a:t>5. Военная реформа.</a:t>
            </a:r>
          </a:p>
          <a:p>
            <a:pPr algn="l"/>
            <a:r>
              <a:rPr lang="ru-RU" sz="3200" dirty="0" smtClean="0"/>
              <a:t>6. Местное самоуправление. </a:t>
            </a:r>
          </a:p>
          <a:p>
            <a:pPr algn="l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3679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513" y="1073040"/>
            <a:ext cx="10597895" cy="5640581"/>
          </a:xfrm>
          <a:effectLst>
            <a:glow rad="139700">
              <a:schemeClr val="accent2">
                <a:lumMod val="75000"/>
                <a:alpha val="8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834" y="-20054"/>
            <a:ext cx="4163929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54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8748" y="0"/>
            <a:ext cx="7168300" cy="79746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А). Опекунский совет и Елена Глинская:</a:t>
            </a:r>
            <a:endParaRPr lang="ru-RU" sz="32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332" y="1201781"/>
            <a:ext cx="11081132" cy="5172893"/>
          </a:xfrm>
          <a:prstGeom prst="rect">
            <a:avLst/>
          </a:prstGeom>
          <a:effectLst>
            <a:glow rad="139700">
              <a:schemeClr val="accent2">
                <a:lumMod val="75000"/>
                <a:alpha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73909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457" y="117567"/>
            <a:ext cx="9696880" cy="77070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Б). Проведение денежной реформы Еленой Глинской.</a:t>
            </a:r>
            <a:endParaRPr lang="ru-RU" sz="32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800" y="1188720"/>
            <a:ext cx="9392193" cy="5669280"/>
          </a:xfrm>
          <a:prstGeom prst="rect">
            <a:avLst/>
          </a:prstGeom>
          <a:effectLst>
            <a:glow rad="139700">
              <a:schemeClr val="accent2">
                <a:lumMod val="75000"/>
                <a:alpha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148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205" y="0"/>
            <a:ext cx="3817219" cy="69296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+mn-lt"/>
              </a:rPr>
              <a:t>Венчание на царство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291" y="1040577"/>
            <a:ext cx="8825049" cy="5503914"/>
          </a:xfrm>
          <a:prstGeom prst="rect">
            <a:avLst/>
          </a:prstGeom>
          <a:effectLst>
            <a:glow rad="139700">
              <a:schemeClr val="accent2">
                <a:lumMod val="60000"/>
                <a:lumOff val="40000"/>
                <a:alpha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24193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214</Words>
  <Application>Microsoft Office PowerPoint</Application>
  <PresentationFormat>Широкоэкранный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Беседин К.В.                                           учитель истории ГБОУ школа № 561              г. Санкт – Петербург. </vt:lpstr>
      <vt:lpstr>Цель урока: Дать представление о первых годах начала  правления Ивана Грозного, как царя и о факторах, повлиявших на становление его, как на самостоятельного правителя Руси. Задачи урока: Проанализировать  причины и значение принятия Иваном IV титула – царя. Провести сравнительную характеристику событий  1505  и 1547 гг., указав их схожесть и различие.  Подготовка  составления исторического портрета царя – Ивана IV. </vt:lpstr>
      <vt:lpstr>« Запоминаем новые слова»:   •Земский собор • Избранная рада • Местничество • Сословно – представительная монархия • Стрельцы  • Челобитная</vt:lpstr>
      <vt:lpstr>Презентация PowerPoint</vt:lpstr>
      <vt:lpstr>Презентация PowerPoint</vt:lpstr>
      <vt:lpstr>Презентация PowerPoint</vt:lpstr>
      <vt:lpstr>А). Опекунский совет и Елена Глинская:</vt:lpstr>
      <vt:lpstr>Б). Проведение денежной реформы Еленой Глинской.</vt:lpstr>
      <vt:lpstr> Венчание на царство </vt:lpstr>
      <vt:lpstr>Московское восстание – 1547г.</vt:lpstr>
      <vt:lpstr>Презентация PowerPoint</vt:lpstr>
      <vt:lpstr>Презентация PowerPoint</vt:lpstr>
      <vt:lpstr>Презентация PowerPoint</vt:lpstr>
      <vt:lpstr>Местное самоуправление: </vt:lpstr>
      <vt:lpstr>V. Подведение итогов урока. VI. Домашнее  задание § 6 стр. 42 - 49 Прочитать, пересказать и ответить письменно на вопросы № 1 - 3  на с - 49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Беседин К.В.                                                                                    учитель истории ГБОУ школа № 561                                                                     г. Санкт – Петербур.</dc:title>
  <dc:creator>Пользователь Windows</dc:creator>
  <cp:lastModifiedBy>Пользователь Windows</cp:lastModifiedBy>
  <cp:revision>9</cp:revision>
  <dcterms:created xsi:type="dcterms:W3CDTF">2021-09-26T15:47:46Z</dcterms:created>
  <dcterms:modified xsi:type="dcterms:W3CDTF">2021-09-26T16:56:54Z</dcterms:modified>
</cp:coreProperties>
</file>