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2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2781"/>
    <a:srgbClr val="3C1A56"/>
    <a:srgbClr val="552579"/>
    <a:srgbClr val="D8C5FF"/>
    <a:srgbClr val="C7A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0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30EB-B006-4258-9E3E-B5BFDF5DBE1A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5A540-39D5-4502-A1BC-FE3F1AF3F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77FD4-B265-407B-BCB5-C0F36D5076A2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C97CC-5F01-4677-AAB4-545CFD395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978CA-3B81-4EF6-A1E6-44D41480710F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F527F-6E5F-410B-9B14-70F8DF57E2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030F6-45E6-4901-A495-CA0BBEB763B6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39A23-EEA4-4AFC-880D-F12B2D487C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FF0A-EC9D-4025-A495-A0D07F334AD3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16383-F4AD-4276-92F9-95C0A426BE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BA1CF-A71A-4743-BDB2-0D00B7A85C94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8B6B8-4A17-4489-B9E4-4F595940B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F3D53-92A1-4FB4-A296-5B0EFAA61343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7F0BA-C346-441A-8138-1C6B4CCD3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E60D8-6244-4167-A44E-5193C68AC6EB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5FBDE-7D5F-4932-8C3B-5DF37CA5C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D0D04-B9EB-40BF-885A-2F9FF6467EAC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8B4D4-7CD2-4D5C-9ECC-ACE5E772AC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28908-93C9-4E0A-A11C-52E70A50F1C3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8E154-2869-402E-8FC7-1014FD073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2ECF36-CDA6-49D9-AD03-22FDFBA75BA1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F090C-7E78-4A8B-A869-EE4335005F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0">
              <a:srgbClr val="CC99FF"/>
            </a:gs>
            <a:gs pos="82001">
              <a:srgbClr val="99CCFF"/>
            </a:gs>
            <a:gs pos="100000">
              <a:srgbClr val="CCCCFF">
                <a:alpha val="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4ECA1A-BC69-44AD-819D-67F096A7AEDF}" type="datetimeFigureOut">
              <a:rPr lang="ru-RU"/>
              <a:pPr>
                <a:defRPr/>
              </a:pPr>
              <a:t>29.05.2020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EAECEA-508A-43F2-9A57-DADE038FF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Капля 8"/>
          <p:cNvSpPr/>
          <p:nvPr/>
        </p:nvSpPr>
        <p:spPr>
          <a:xfrm rot="16200000">
            <a:off x="1165312" y="-1057808"/>
            <a:ext cx="6597352" cy="8712968"/>
          </a:xfrm>
          <a:prstGeom prst="teardrop">
            <a:avLst/>
          </a:prstGeom>
          <a:solidFill>
            <a:srgbClr val="D8C5FF"/>
          </a:solidFill>
          <a:ln w="215900" cmpd="thickThin">
            <a:solidFill>
              <a:srgbClr val="7030A0"/>
            </a:solidFill>
            <a:prstDash val="solid"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4" name="Рисунок 10" descr="69415775_01.pn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380288" y="4375150"/>
            <a:ext cx="162877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Рисунок 12" descr="69415943_10.png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50825" y="4581525"/>
            <a:ext cx="1112838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02513" y="0"/>
            <a:ext cx="1741487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489829" y="620689"/>
            <a:ext cx="5850732" cy="6677315"/>
            <a:chOff x="1496218" y="1991278"/>
            <a:chExt cx="5850732" cy="5247103"/>
          </a:xfrm>
        </p:grpSpPr>
        <p:sp>
          <p:nvSpPr>
            <p:cNvPr id="2" name="TextBox 1"/>
            <p:cNvSpPr txBox="1"/>
            <p:nvPr/>
          </p:nvSpPr>
          <p:spPr>
            <a:xfrm>
              <a:off x="1547813" y="5013325"/>
              <a:ext cx="5799137" cy="222505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Презентация к уроку по учебному предмету «</a:t>
              </a:r>
              <a:r>
                <a:rPr lang="ru-RU" sz="2000" dirty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А</a:t>
              </a: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нглийский язык» во 2 классе на тему «Идеальная семья»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Автор </a:t>
              </a:r>
              <a:r>
                <a:rPr lang="ru-RU" sz="2000" dirty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: </a:t>
              </a:r>
              <a:r>
                <a:rPr lang="ru-RU" sz="2000" dirty="0" err="1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Бушева</a:t>
              </a: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 </a:t>
              </a: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Наталия А</a:t>
              </a: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лександровна</a:t>
              </a: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,</a:t>
              </a:r>
              <a:endParaRPr lang="ru-RU" sz="2000" dirty="0">
                <a:solidFill>
                  <a:srgbClr val="3C1A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у</a:t>
              </a: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читель английского языка МОУ «СОШ№17»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 err="1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г.Вологды</a:t>
              </a:r>
              <a:endParaRPr lang="ru-RU" sz="2000" dirty="0">
                <a:solidFill>
                  <a:srgbClr val="3C1A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 smtClean="0">
                  <a:solidFill>
                    <a:srgbClr val="3C1A5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+mn-cs"/>
                </a:rPr>
                <a:t>2020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 smtClean="0">
                <a:solidFill>
                  <a:srgbClr val="3C1A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solidFill>
                  <a:srgbClr val="3C1A5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+mn-c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96218" y="1991278"/>
              <a:ext cx="5235729" cy="79811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6000" b="1" dirty="0" smtClean="0">
                  <a:ln w="10541" cmpd="sng">
                    <a:solidFill>
                      <a:schemeClr val="bg1"/>
                    </a:solidFill>
                    <a:prstDash val="solid"/>
                  </a:ln>
                  <a:solidFill>
                    <a:srgbClr val="7030A0"/>
                  </a:solidFill>
                  <a:latin typeface="Monotype Corsiva" pitchFamily="66" charset="0"/>
                </a:rPr>
                <a:t>”</a:t>
              </a:r>
              <a:r>
                <a:rPr lang="en-US" sz="6000" b="1" i="1" dirty="0" smtClean="0">
                  <a:ln w="10541" cmpd="sng">
                    <a:solidFill>
                      <a:schemeClr val="bg1"/>
                    </a:solidFill>
                    <a:prstDash val="solid"/>
                  </a:ln>
                  <a:solidFill>
                    <a:srgbClr val="7030A0"/>
                  </a:solidFill>
                  <a:latin typeface="Monotype Corsiva" pitchFamily="66" charset="0"/>
                </a:rPr>
                <a:t>An Ideal Family”</a:t>
              </a:r>
              <a:endParaRPr lang="ru-RU" sz="6000" b="1" i="1" dirty="0">
                <a:ln w="10541" cmpd="sng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655272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Range the family values and glue cards </a:t>
            </a:r>
            <a:endParaRPr lang="ru-RU" sz="3400" b="1" u="sng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9"/>
            <a:ext cx="8003232" cy="3888432"/>
          </a:xfrm>
        </p:spPr>
        <p:txBody>
          <a:bodyPr/>
          <a:lstStyle/>
          <a:p>
            <a:pPr marL="422910">
              <a:lnSpc>
                <a:spcPct val="200000"/>
              </a:lnSpc>
              <a:spcAft>
                <a:spcPts val="1000"/>
              </a:spcAft>
            </a:pP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ru-RU" sz="18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.________________________________________</a:t>
            </a:r>
            <a:endParaRPr lang="ru-RU" sz="1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22910">
              <a:lnSpc>
                <a:spcPct val="200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2.________________________________________</a:t>
            </a:r>
            <a:endParaRPr lang="ru-RU" sz="1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422910">
              <a:lnSpc>
                <a:spcPct val="200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3.________________________________________</a:t>
            </a:r>
            <a:endParaRPr lang="ru-RU" sz="1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en-US" sz="1800" dirty="0" smtClean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4. </a:t>
            </a:r>
            <a:r>
              <a:rPr lang="ru-RU" sz="18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_________</a:t>
            </a: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_______________________________</a:t>
            </a:r>
          </a:p>
          <a:p>
            <a:endParaRPr lang="en-US" sz="1800" dirty="0">
              <a:solidFill>
                <a:srgbClr val="00B05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8001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(Учащиеся ранжируют семейные ценности</a:t>
            </a:r>
          </a:p>
          <a:p>
            <a:pPr marL="8001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b="1" dirty="0" smtClean="0">
                <a:solidFill>
                  <a:srgbClr val="00B05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по степени важности, обсудив в группах)</a:t>
            </a:r>
            <a:endParaRPr lang="ru-RU" sz="1800" b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Present your projects of an Ideal </a:t>
            </a:r>
            <a:r>
              <a:rPr lang="ru-RU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/>
            </a:r>
            <a:br>
              <a:rPr lang="ru-RU" sz="3400" b="1" u="sng" dirty="0" smtClean="0">
                <a:solidFill>
                  <a:srgbClr val="5A2781"/>
                </a:solidFill>
                <a:latin typeface="Monotype Corsiva" pitchFamily="66" charset="0"/>
              </a:rPr>
            </a:b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Family Portrait</a:t>
            </a:r>
            <a:r>
              <a:rPr lang="ru-RU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 </a:t>
            </a: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and choose the best</a:t>
            </a:r>
            <a:endParaRPr lang="ru-RU" sz="3400" b="1" u="sng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3873632"/>
              </p:ext>
            </p:extLst>
          </p:nvPr>
        </p:nvGraphicFramePr>
        <p:xfrm>
          <a:off x="1691680" y="1596382"/>
          <a:ext cx="5472608" cy="3046975"/>
        </p:xfrm>
        <a:graphic>
          <a:graphicData uri="http://schemas.openxmlformats.org/drawingml/2006/table">
            <a:tbl>
              <a:tblPr/>
              <a:tblGrid>
                <a:gridCol w="1800185"/>
                <a:gridCol w="1872223"/>
                <a:gridCol w="1800200"/>
              </a:tblGrid>
              <a:tr h="5760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group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 group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III group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LOVE   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7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HELP       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38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FFC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FUN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HOBBY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20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922114"/>
          </a:xfrm>
        </p:spPr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en-US" sz="3400" b="1" u="sng" dirty="0">
                <a:solidFill>
                  <a:srgbClr val="FF0000"/>
                </a:solidFill>
                <a:latin typeface="Monotype Corsiva" pitchFamily="66" charset="0"/>
                <a:ea typeface="Calibri"/>
                <a:cs typeface="Times New Roman"/>
              </a:rPr>
              <a:t>My progress at the lesson:</a:t>
            </a:r>
            <a:r>
              <a:rPr lang="ru-RU" sz="3400" u="sng" dirty="0">
                <a:latin typeface="Monotype Corsiva" pitchFamily="66" charset="0"/>
                <a:ea typeface="Times New Roman"/>
                <a:cs typeface="Times New Roman"/>
              </a:rPr>
              <a:t/>
            </a:r>
            <a:br>
              <a:rPr lang="ru-RU" sz="3400" u="sng" dirty="0">
                <a:latin typeface="Monotype Corsiva" pitchFamily="66" charset="0"/>
                <a:ea typeface="Times New Roman"/>
                <a:cs typeface="Times New Roman"/>
              </a:rPr>
            </a:br>
            <a:endParaRPr lang="ru-RU" sz="3400" u="sng" dirty="0">
              <a:latin typeface="Monotype Corsiva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044626"/>
              </p:ext>
            </p:extLst>
          </p:nvPr>
        </p:nvGraphicFramePr>
        <p:xfrm>
          <a:off x="1780381" y="1268760"/>
          <a:ext cx="4781550" cy="4138160"/>
        </p:xfrm>
        <a:graphic>
          <a:graphicData uri="http://schemas.openxmlformats.org/drawingml/2006/table">
            <a:tbl>
              <a:tblPr/>
              <a:tblGrid>
                <a:gridCol w="476250"/>
                <a:gridCol w="3143250"/>
                <a:gridCol w="1162050"/>
              </a:tblGrid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</a:rPr>
                        <a:t/>
                      </a:r>
                      <a:b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</a:rPr>
                      </a:b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123825" algn="l"/>
                        </a:tabLs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	</a:t>
                      </a:r>
                      <a:r>
                        <a:rPr lang="en-US" sz="1400" b="1" u="sng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My progress at the lesson:</a:t>
                      </a:r>
                      <a:endParaRPr lang="ru-RU" sz="1100" b="1" u="sng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1-0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21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know the words on the topic “Family’’/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знаю слова по теме «Семья»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54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can ask my friends about the  abilities of the family members/ </a:t>
                      </a:r>
                      <a:r>
                        <a:rPr lang="ru-RU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могу расспросить об умениях членов семьи</a:t>
                      </a: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46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can tell about their abilities</a:t>
                      </a:r>
                      <a:r>
                        <a:rPr lang="ru-RU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/ Я могу рассказать, что члены семьи умеют делать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I’m very active at the lesson/ </a:t>
                      </a:r>
                      <a:r>
                        <a:rPr lang="ru-RU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очень активен на уроке</a:t>
                      </a: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8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5.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can work in a pair and a group/ </a:t>
                      </a: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Я умею работать в паре</a:t>
                      </a:r>
                      <a:r>
                        <a:rPr lang="en-US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группе</a:t>
                      </a:r>
                      <a:r>
                        <a:rPr lang="en-US" sz="1400" b="1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100" b="1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96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87008" cy="1143000"/>
          </a:xfrm>
        </p:spPr>
        <p:txBody>
          <a:bodyPr/>
          <a:lstStyle/>
          <a:p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Put your results in the Progress Tree:</a:t>
            </a:r>
            <a:endParaRPr lang="ru-RU" sz="3400" b="1" u="sng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pic>
        <p:nvPicPr>
          <p:cNvPr id="4" name="Объект 3" descr="http://cliparts.co/cliparts/8Tx/nen/8TxnenKkc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413"/>
            <a:ext cx="4104456" cy="4392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ÐÐ°ÑÑÐ¸Ð½ÐºÐ° ÑÐ±Ð»Ð¾ÐºÐ¸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2233930" cy="2889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69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15000" cy="850106"/>
          </a:xfrm>
        </p:spPr>
        <p:txBody>
          <a:bodyPr/>
          <a:lstStyle/>
          <a:p>
            <a:pPr algn="l"/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Evaluate yourself:</a:t>
            </a:r>
            <a:endParaRPr lang="ru-RU" sz="3400" b="1" u="sng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pic>
        <p:nvPicPr>
          <p:cNvPr id="4" name="Объект 3" descr="Ð¯Ð±Ð»Ð¾ÐºÐ¾ ÐÐ°ÑÐ°Ð»Ð¾Ð³ ÑÐ¸ÑÑÐ½ÐºÐ¾Ð²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196752"/>
            <a:ext cx="1404156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1835696" y="1196752"/>
            <a:ext cx="403244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solidFill>
                  <a:srgbClr val="C00000"/>
                </a:solidFill>
                <a:latin typeface="Monotype Corsiva"/>
                <a:ea typeface="Calibri"/>
                <a:cs typeface="Times New Roman"/>
              </a:rPr>
              <a:t>        - </a:t>
            </a:r>
            <a:r>
              <a:rPr lang="en-US" sz="2400" b="1" dirty="0">
                <a:solidFill>
                  <a:srgbClr val="C00000"/>
                </a:solidFill>
                <a:latin typeface="Monotype Corsiva"/>
                <a:ea typeface="Calibri"/>
                <a:cs typeface="Times New Roman"/>
              </a:rPr>
              <a:t>Excellent!!! ( </a:t>
            </a:r>
            <a:r>
              <a:rPr lang="ru-RU" sz="2400" b="1" dirty="0">
                <a:solidFill>
                  <a:srgbClr val="C00000"/>
                </a:solidFill>
                <a:latin typeface="Monotype Corsiva"/>
                <a:ea typeface="Calibri"/>
                <a:cs typeface="Times New Roman"/>
              </a:rPr>
              <a:t>Отлично</a:t>
            </a:r>
            <a:r>
              <a:rPr lang="en-US" sz="2400" b="1" dirty="0">
                <a:solidFill>
                  <a:srgbClr val="C00000"/>
                </a:solidFill>
                <a:latin typeface="Monotype Corsiva"/>
                <a:ea typeface="Calibri"/>
                <a:cs typeface="Times New Roman"/>
              </a:rPr>
              <a:t>!!!)</a:t>
            </a:r>
            <a:endParaRPr lang="ru-RU" sz="2400" b="1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Рисунок 5" descr="https://zabavnik.club/wp-content/uploads/2018/02/Yabloko_dlya_detey_8_1507455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1440160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2123728" y="2276872"/>
            <a:ext cx="36004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FFF00"/>
                </a:solidFill>
                <a:latin typeface="Monotype Corsiva"/>
                <a:ea typeface="Calibri"/>
                <a:cs typeface="Times New Roman"/>
              </a:rPr>
              <a:t>- Good!!!  </a:t>
            </a:r>
            <a:r>
              <a:rPr lang="ru-RU" sz="2400" b="1" dirty="0">
                <a:solidFill>
                  <a:srgbClr val="FFFF00"/>
                </a:solidFill>
                <a:latin typeface="Monotype Corsiva"/>
                <a:ea typeface="Calibri"/>
                <a:cs typeface="Times New Roman"/>
              </a:rPr>
              <a:t>( Хорошо!!!)</a:t>
            </a:r>
            <a:endParaRPr lang="ru-RU" sz="2400" b="1" dirty="0">
              <a:solidFill>
                <a:srgbClr val="FFFF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" name="Рисунок 8" descr="http://www.newsly.in/wp-content/uploads/2016/07/Apple-Fruit-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73016"/>
            <a:ext cx="1440160" cy="100811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2627784" y="3573016"/>
            <a:ext cx="446830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- </a:t>
            </a:r>
            <a:r>
              <a:rPr lang="en-US" sz="2400" dirty="0" smtClean="0">
                <a:solidFill>
                  <a:srgbClr val="00B050"/>
                </a:solidFill>
                <a:latin typeface="Monotype Corsiva"/>
                <a:ea typeface="Calibri"/>
                <a:cs typeface="Times New Roman"/>
              </a:rPr>
              <a:t>Try better</a:t>
            </a:r>
            <a:r>
              <a:rPr lang="ru-RU" sz="2400" dirty="0" smtClean="0">
                <a:solidFill>
                  <a:srgbClr val="00B050"/>
                </a:solidFill>
                <a:latin typeface="Monotype Corsiva"/>
                <a:ea typeface="Calibri"/>
                <a:cs typeface="Times New Roman"/>
              </a:rPr>
              <a:t>! ( Постарайся лучше!)</a:t>
            </a:r>
            <a:endParaRPr lang="ru-RU" sz="2400" dirty="0">
              <a:solidFill>
                <a:srgbClr val="00B05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559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 smtClean="0">
                <a:solidFill>
                  <a:srgbClr val="5A2781"/>
                </a:solidFill>
                <a:latin typeface="Times New Roman" pitchFamily="18" charset="0"/>
                <a:cs typeface="Times New Roman" pitchFamily="18" charset="0"/>
              </a:rPr>
              <a:t>Let’s sum up!</a:t>
            </a:r>
            <a:endParaRPr lang="ru-RU" sz="3400" b="1" u="sng" dirty="0">
              <a:solidFill>
                <a:srgbClr val="5A278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000" b="1" dirty="0" smtClean="0">
                <a:solidFill>
                  <a:srgbClr val="5A2781"/>
                </a:solidFill>
                <a:latin typeface="Monotype Corsiva" pitchFamily="66" charset="0"/>
              </a:rPr>
              <a:t>Who is it?  - </a:t>
            </a:r>
            <a:r>
              <a:rPr lang="en-US" sz="2000" b="1" dirty="0" smtClean="0">
                <a:solidFill>
                  <a:srgbClr val="FF0000"/>
                </a:solidFill>
                <a:latin typeface="Monotype Corsiva" pitchFamily="66" charset="0"/>
              </a:rPr>
              <a:t>Snow White!     (</a:t>
            </a:r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</a:rPr>
              <a:t>Белоснежка!)</a:t>
            </a:r>
            <a:endParaRPr lang="en-US" sz="20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>
              <a:buFontTx/>
              <a:buChar char="-"/>
            </a:pPr>
            <a:r>
              <a:rPr lang="en-US" sz="2000" b="1" dirty="0" smtClean="0">
                <a:solidFill>
                  <a:srgbClr val="5A2781"/>
                </a:solidFill>
                <a:latin typeface="Monotype Corsiva" pitchFamily="66" charset="0"/>
              </a:rPr>
              <a:t>Why is she here today?</a:t>
            </a:r>
            <a:r>
              <a:rPr lang="ru-RU" sz="2000" b="1" dirty="0" smtClean="0">
                <a:solidFill>
                  <a:srgbClr val="5A2781"/>
                </a:solidFill>
                <a:latin typeface="Monotype Corsiva" pitchFamily="66" charset="0"/>
              </a:rPr>
              <a:t>  - </a:t>
            </a:r>
            <a:r>
              <a:rPr lang="en-US" sz="2000" b="1" dirty="0" smtClean="0">
                <a:solidFill>
                  <a:srgbClr val="5A2781"/>
                </a:solidFill>
                <a:latin typeface="Monotype Corsiva" pitchFamily="66" charset="0"/>
              </a:rPr>
              <a:t> It’s a portrait of an ideal family.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5A2781"/>
                </a:solidFill>
                <a:latin typeface="Monotype Corsiva" pitchFamily="66" charset="0"/>
              </a:rPr>
              <a:t> </a:t>
            </a:r>
            <a:r>
              <a:rPr lang="en-US" sz="2000" b="1" dirty="0" smtClean="0">
                <a:solidFill>
                  <a:srgbClr val="5A2781"/>
                </a:solidFill>
                <a:latin typeface="Monotype Corsiva" pitchFamily="66" charset="0"/>
              </a:rPr>
              <a:t>     (</a:t>
            </a:r>
            <a:r>
              <a:rPr lang="ru-RU" sz="2000" b="1" dirty="0" smtClean="0">
                <a:solidFill>
                  <a:srgbClr val="5A2781"/>
                </a:solidFill>
                <a:latin typeface="Monotype Corsiva" pitchFamily="66" charset="0"/>
              </a:rPr>
              <a:t>В семье Белоснежки и гномов царит  радость, любовь и дружба, 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5A2781"/>
                </a:solidFill>
                <a:latin typeface="Monotype Corsiva" pitchFamily="66" charset="0"/>
              </a:rPr>
              <a:t>взаимопомощь  и взаимовыручка, как  в идеальной семье)</a:t>
            </a:r>
            <a:endParaRPr lang="ru-RU" sz="2000" b="1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780928"/>
            <a:ext cx="5256584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653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1"/>
            <a:ext cx="6923112" cy="4032448"/>
          </a:xfrm>
        </p:spPr>
        <p:txBody>
          <a:bodyPr/>
          <a:lstStyle/>
          <a:p>
            <a:pPr marL="0" indent="0" algn="ctr">
              <a:buNone/>
            </a:pPr>
            <a:endParaRPr lang="en-US" sz="5400" dirty="0" smtClean="0">
              <a:latin typeface="Monotype Corsiva" pitchFamily="66" charset="0"/>
            </a:endParaRP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5A2781"/>
                </a:solidFill>
                <a:latin typeface="Monotype Corsiva" pitchFamily="66" charset="0"/>
              </a:rPr>
              <a:t>Thank you for </a:t>
            </a:r>
          </a:p>
          <a:p>
            <a:pPr marL="0" indent="0" algn="ctr">
              <a:buNone/>
            </a:pPr>
            <a:r>
              <a:rPr lang="en-US" sz="5400" b="1" dirty="0" smtClean="0">
                <a:solidFill>
                  <a:srgbClr val="5A2781"/>
                </a:solidFill>
                <a:latin typeface="Monotype Corsiva" pitchFamily="66" charset="0"/>
              </a:rPr>
              <a:t>your work!</a:t>
            </a:r>
          </a:p>
          <a:p>
            <a:pPr marL="0" indent="0" algn="ctr">
              <a:buNone/>
            </a:pPr>
            <a:endParaRPr lang="en-US" sz="5400" b="1" dirty="0">
              <a:solidFill>
                <a:srgbClr val="5A2781"/>
              </a:solidFill>
              <a:latin typeface="Monotype Corsiva" pitchFamily="66" charset="0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en-US" sz="2800" b="1" i="1" dirty="0" smtClean="0">
                <a:solidFill>
                  <a:prstClr val="black"/>
                </a:solidFill>
                <a:latin typeface="Monotype Corsiva" pitchFamily="66" charset="0"/>
                <a:cs typeface="Arial" charset="0"/>
              </a:rPr>
              <a:t>                  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en-US" sz="2800" b="1" i="1" dirty="0">
                <a:solidFill>
                  <a:prstClr val="black"/>
                </a:solidFill>
                <a:latin typeface="Monotype Corsiva" pitchFamily="66" charset="0"/>
                <a:cs typeface="Arial" charset="0"/>
              </a:rPr>
              <a:t> </a:t>
            </a:r>
            <a:r>
              <a:rPr lang="en-US" sz="2800" b="1" i="1" dirty="0" smtClean="0">
                <a:solidFill>
                  <a:prstClr val="black"/>
                </a:solidFill>
                <a:latin typeface="Monotype Corsiva" pitchFamily="66" charset="0"/>
                <a:cs typeface="Arial" charset="0"/>
              </a:rPr>
              <a:t>   </a:t>
            </a:r>
            <a:endParaRPr lang="ru-RU" sz="5400" b="1" dirty="0">
              <a:solidFill>
                <a:srgbClr val="5A278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3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3C1A56"/>
                </a:solidFill>
                <a:latin typeface="Monotype Corsiva" pitchFamily="66" charset="0"/>
              </a:rPr>
              <a:t> </a:t>
            </a:r>
            <a:r>
              <a:rPr lang="en-US" sz="4800" b="1" u="sng" dirty="0" smtClean="0">
                <a:solidFill>
                  <a:srgbClr val="552579"/>
                </a:solidFill>
                <a:latin typeface="Monotype Corsiva" pitchFamily="66" charset="0"/>
              </a:rPr>
              <a:t>The goal of the lesson:</a:t>
            </a:r>
            <a:endParaRPr lang="ru-RU" sz="4800" b="1" u="sng" dirty="0">
              <a:solidFill>
                <a:srgbClr val="552579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5"/>
            <a:ext cx="8229600" cy="4824536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4000" b="1" dirty="0" smtClean="0">
                <a:solidFill>
                  <a:srgbClr val="5A2781"/>
                </a:solidFill>
                <a:latin typeface="Monotype Corsiva" pitchFamily="66" charset="0"/>
                <a:ea typeface="Times New Roman"/>
              </a:rPr>
              <a:t>to </a:t>
            </a:r>
            <a:r>
              <a:rPr lang="en-US" sz="4000" b="1" dirty="0">
                <a:solidFill>
                  <a:srgbClr val="5A2781"/>
                </a:solidFill>
                <a:latin typeface="Monotype Corsiva" pitchFamily="66" charset="0"/>
                <a:ea typeface="Times New Roman"/>
              </a:rPr>
              <a:t>make a portrait of an ideal </a:t>
            </a:r>
            <a:r>
              <a:rPr lang="en-US" sz="4000" b="1" dirty="0" smtClean="0">
                <a:solidFill>
                  <a:srgbClr val="5A2781"/>
                </a:solidFill>
                <a:latin typeface="Monotype Corsiva" pitchFamily="66" charset="0"/>
                <a:ea typeface="Times New Roman"/>
              </a:rPr>
              <a:t>family</a:t>
            </a:r>
          </a:p>
          <a:p>
            <a:pPr marL="0" indent="0">
              <a:buNone/>
            </a:pPr>
            <a:r>
              <a:rPr lang="en-US" sz="4800" b="1" u="sng" dirty="0" smtClean="0">
                <a:solidFill>
                  <a:srgbClr val="552579"/>
                </a:solidFill>
                <a:latin typeface="Monotype Corsiva" pitchFamily="66" charset="0"/>
              </a:rPr>
              <a:t>Tasks: </a:t>
            </a:r>
            <a:endParaRPr lang="en-US" sz="3600" b="1" u="sng" dirty="0" smtClean="0">
              <a:solidFill>
                <a:srgbClr val="552579"/>
              </a:solidFill>
              <a:latin typeface="Monotype Corsiva" pitchFamily="66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552579"/>
                </a:solidFill>
                <a:latin typeface="Monotype Corsiva" pitchFamily="66" charset="0"/>
              </a:rPr>
              <a:t>1. </a:t>
            </a:r>
            <a:r>
              <a:rPr lang="en-US" sz="3600" b="1" dirty="0" smtClean="0">
                <a:solidFill>
                  <a:srgbClr val="552579"/>
                </a:solidFill>
                <a:latin typeface="Monotype Corsiva" pitchFamily="66" charset="0"/>
              </a:rPr>
              <a:t>Revise the words </a:t>
            </a:r>
            <a:r>
              <a:rPr lang="en-US" sz="3600" dirty="0" smtClean="0">
                <a:solidFill>
                  <a:srgbClr val="552579"/>
                </a:solidFill>
                <a:latin typeface="Monotype Corsiva" pitchFamily="66" charset="0"/>
              </a:rPr>
              <a:t>on the topic “Family”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552579"/>
                </a:solidFill>
                <a:latin typeface="Monotype Corsiva" pitchFamily="66" charset="0"/>
              </a:rPr>
              <a:t>2. </a:t>
            </a:r>
            <a:r>
              <a:rPr lang="en-US" sz="3600" b="1" dirty="0" smtClean="0">
                <a:solidFill>
                  <a:srgbClr val="552579"/>
                </a:solidFill>
                <a:latin typeface="Monotype Corsiva" pitchFamily="66" charset="0"/>
              </a:rPr>
              <a:t>Study the skills  </a:t>
            </a:r>
            <a:r>
              <a:rPr lang="en-US" sz="3600" dirty="0" smtClean="0">
                <a:solidFill>
                  <a:srgbClr val="552579"/>
                </a:solidFill>
                <a:latin typeface="Monotype Corsiva" pitchFamily="66" charset="0"/>
              </a:rPr>
              <a:t>in the families, </a:t>
            </a:r>
            <a:r>
              <a:rPr lang="en-US" sz="3600" b="1" dirty="0" smtClean="0">
                <a:solidFill>
                  <a:srgbClr val="552579"/>
                </a:solidFill>
                <a:latin typeface="Monotype Corsiva" pitchFamily="66" charset="0"/>
              </a:rPr>
              <a:t>present them</a:t>
            </a:r>
          </a:p>
          <a:p>
            <a:pPr marL="0" indent="0">
              <a:buNone/>
            </a:pPr>
            <a:r>
              <a:rPr lang="en-US" sz="3600" dirty="0" smtClean="0">
                <a:solidFill>
                  <a:srgbClr val="552579"/>
                </a:solidFill>
                <a:latin typeface="Monotype Corsiva" pitchFamily="66" charset="0"/>
              </a:rPr>
              <a:t>3. </a:t>
            </a:r>
            <a:r>
              <a:rPr lang="en-US" sz="3600" b="1" dirty="0" smtClean="0">
                <a:solidFill>
                  <a:srgbClr val="552579"/>
                </a:solidFill>
                <a:latin typeface="Monotype Corsiva" pitchFamily="66" charset="0"/>
              </a:rPr>
              <a:t>Make projects “Family Values”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552579"/>
                </a:solidFill>
                <a:latin typeface="Monotype Corsiva" pitchFamily="66" charset="0"/>
              </a:rPr>
              <a:t> </a:t>
            </a:r>
            <a:r>
              <a:rPr lang="en-US" sz="3600" b="1" dirty="0" smtClean="0">
                <a:solidFill>
                  <a:srgbClr val="552579"/>
                </a:solidFill>
                <a:latin typeface="Monotype Corsiva" pitchFamily="66" charset="0"/>
              </a:rPr>
              <a:t>        </a:t>
            </a:r>
            <a:r>
              <a:rPr lang="en-US" sz="3600" dirty="0" smtClean="0">
                <a:solidFill>
                  <a:srgbClr val="552579"/>
                </a:solidFill>
                <a:latin typeface="Monotype Corsiva" pitchFamily="66" charset="0"/>
              </a:rPr>
              <a:t>4. </a:t>
            </a:r>
            <a:r>
              <a:rPr lang="en-US" sz="3600" b="1" dirty="0" smtClean="0">
                <a:solidFill>
                  <a:srgbClr val="552579"/>
                </a:solidFill>
                <a:latin typeface="Monotype Corsiva" pitchFamily="66" charset="0"/>
              </a:rPr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311674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4000" b="1" u="sng" dirty="0" smtClean="0">
                <a:solidFill>
                  <a:srgbClr val="5A2781"/>
                </a:solidFill>
                <a:latin typeface="Monotype Corsiva" pitchFamily="66" charset="0"/>
              </a:rPr>
              <a:t>Match the words and the  pictures:</a:t>
            </a:r>
            <a:endParaRPr lang="ru-RU" sz="4000" b="1" u="sng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7571184" cy="485740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a mum                                                                             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a dad                                                                  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a sister                                              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a daughter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  <a:latin typeface="Monotype Corsiva" pitchFamily="66" charset="0"/>
              </a:rPr>
              <a:t>a</a:t>
            </a: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 granny                           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an aunt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            a   granddad                  an uncle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</a:rPr>
              <a:t>                    a brother     twins        a </a:t>
            </a:r>
            <a:r>
              <a:rPr lang="en-US" b="1" dirty="0">
                <a:solidFill>
                  <a:srgbClr val="7030A0"/>
                </a:solidFill>
                <a:latin typeface="Monotype Corsiva" pitchFamily="66" charset="0"/>
              </a:rPr>
              <a:t>son </a:t>
            </a:r>
            <a:endParaRPr lang="ru-RU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7" y="1196752"/>
            <a:ext cx="525658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249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  <a:t>Ask your friends  and put a plus </a:t>
            </a: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/>
            </a:r>
            <a:b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</a:b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or </a:t>
            </a:r>
            <a: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  <a:t>a minus (+), (-) in the </a:t>
            </a: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tables: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b="1" dirty="0" smtClean="0">
              <a:solidFill>
                <a:srgbClr val="7030A0"/>
              </a:solidFill>
              <a:latin typeface="Monotype Corsiva" pitchFamily="66" charset="0"/>
              <a:ea typeface="Calibri"/>
              <a:cs typeface="Times New Roman"/>
            </a:endParaRPr>
          </a:p>
          <a:p>
            <a:pPr lvl="0">
              <a:buFont typeface="Calibri"/>
              <a:buChar char="-"/>
            </a:pP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Can </a:t>
            </a:r>
            <a:r>
              <a:rPr lang="en-US" b="1" dirty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your …  … ?   / - Can she … </a:t>
            </a: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?</a:t>
            </a:r>
            <a:endParaRPr lang="ru-RU" b="1" dirty="0">
              <a:solidFill>
                <a:prstClr val="black"/>
              </a:solidFill>
              <a:latin typeface="Monotype Corsiva" pitchFamily="66" charset="0"/>
              <a:ea typeface="Calibri"/>
              <a:cs typeface="Times New Roman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62075" y="2983706"/>
          <a:ext cx="6419850" cy="1758950"/>
        </p:xfrm>
        <a:graphic>
          <a:graphicData uri="http://schemas.openxmlformats.org/drawingml/2006/table">
            <a:tbl>
              <a:tblPr/>
              <a:tblGrid>
                <a:gridCol w="1944254"/>
                <a:gridCol w="1439129"/>
                <a:gridCol w="1439129"/>
                <a:gridCol w="1597338"/>
              </a:tblGrid>
              <a:tr h="590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love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dance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sing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mum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086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  <a:t>Ask your friends  and put a plus </a:t>
            </a:r>
            <a:b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</a:br>
            <a: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  <a:t>or a minus (+), (-) in the </a:t>
            </a: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tables: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lvl="0">
              <a:buFont typeface="Calibri"/>
              <a:buChar char="-"/>
            </a:pPr>
            <a:r>
              <a:rPr lang="en-US" b="1" dirty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Can </a:t>
            </a: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 your </a:t>
            </a:r>
            <a:r>
              <a:rPr lang="en-US" b="1" dirty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…  … ?   / - Can </a:t>
            </a:r>
            <a:r>
              <a:rPr lang="en-US" b="1" dirty="0" smtClean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 he… </a:t>
            </a:r>
            <a:r>
              <a:rPr lang="en-US" b="1" dirty="0">
                <a:solidFill>
                  <a:srgbClr val="7030A0"/>
                </a:solidFill>
                <a:latin typeface="Monotype Corsiva" pitchFamily="66" charset="0"/>
                <a:ea typeface="Calibri"/>
                <a:cs typeface="Times New Roman"/>
              </a:rPr>
              <a:t>?</a:t>
            </a:r>
            <a:endParaRPr lang="ru-RU" b="1" dirty="0">
              <a:solidFill>
                <a:prstClr val="black"/>
              </a:solidFill>
              <a:latin typeface="Monotype Corsiva" pitchFamily="66" charset="0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218229"/>
              </p:ext>
            </p:extLst>
          </p:nvPr>
        </p:nvGraphicFramePr>
        <p:xfrm>
          <a:off x="1362075" y="2983706"/>
          <a:ext cx="6419850" cy="1758950"/>
        </p:xfrm>
        <a:graphic>
          <a:graphicData uri="http://schemas.openxmlformats.org/drawingml/2006/table">
            <a:tbl>
              <a:tblPr/>
              <a:tblGrid>
                <a:gridCol w="1944254"/>
                <a:gridCol w="1439129"/>
                <a:gridCol w="1439129"/>
                <a:gridCol w="1597338"/>
              </a:tblGrid>
              <a:tr h="590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love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run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climb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84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dad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28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dirty="0" smtClean="0">
                <a:solidFill>
                  <a:srgbClr val="5A2781"/>
                </a:solidFill>
                <a:latin typeface="Monotype Corsiva" pitchFamily="66" charset="0"/>
              </a:rPr>
              <a:t>Work in the group. Fill in the tables</a:t>
            </a:r>
            <a:endParaRPr lang="ru-RU" sz="3400" b="1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130176"/>
              </p:ext>
            </p:extLst>
          </p:nvPr>
        </p:nvGraphicFramePr>
        <p:xfrm>
          <a:off x="611559" y="1802115"/>
          <a:ext cx="7041778" cy="1178234"/>
        </p:xfrm>
        <a:graphic>
          <a:graphicData uri="http://schemas.openxmlformats.org/drawingml/2006/table">
            <a:tbl>
              <a:tblPr/>
              <a:tblGrid>
                <a:gridCol w="1164560"/>
                <a:gridCol w="946885"/>
                <a:gridCol w="925118"/>
                <a:gridCol w="925843"/>
                <a:gridCol w="1028876"/>
                <a:gridCol w="1028150"/>
                <a:gridCol w="1022346"/>
              </a:tblGrid>
              <a:tr h="6187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Mums  </a:t>
                      </a: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can…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Dads </a:t>
                      </a:r>
                      <a:r>
                        <a:rPr lang="en-US" sz="1100" b="1" baseline="0" dirty="0" smtClean="0">
                          <a:solidFill>
                            <a:srgbClr val="0070C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en-US" sz="1400" b="1" dirty="0" smtClean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 </a:t>
                      </a: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…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063722"/>
              </p:ext>
            </p:extLst>
          </p:nvPr>
        </p:nvGraphicFramePr>
        <p:xfrm>
          <a:off x="1115616" y="2996952"/>
          <a:ext cx="6264696" cy="1590675"/>
        </p:xfrm>
        <a:graphic>
          <a:graphicData uri="http://schemas.openxmlformats.org/drawingml/2006/table">
            <a:tbl>
              <a:tblPr/>
              <a:tblGrid>
                <a:gridCol w="1538237"/>
                <a:gridCol w="828675"/>
                <a:gridCol w="809625"/>
                <a:gridCol w="810260"/>
                <a:gridCol w="900430"/>
                <a:gridCol w="899795"/>
                <a:gridCol w="477674"/>
              </a:tblGrid>
              <a:tr h="828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Sisters  can…</a:t>
                      </a:r>
                      <a:endParaRPr lang="ru-RU" sz="11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Brothers 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 …</a:t>
                      </a:r>
                      <a:endParaRPr lang="ru-RU" sz="1100" dirty="0">
                        <a:solidFill>
                          <a:srgbClr val="00B05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860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  <a:t>Work in the group. Fill in the </a:t>
            </a: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tables</a:t>
            </a:r>
            <a:r>
              <a:rPr lang="en-US" sz="3400" b="1" u="sng" dirty="0">
                <a:solidFill>
                  <a:srgbClr val="5A2781"/>
                </a:solidFill>
                <a:latin typeface="Monotype Corsiva" pitchFamily="66" charset="0"/>
              </a:rPr>
              <a:t>:</a:t>
            </a:r>
            <a:endParaRPr lang="ru-RU" sz="3400" u="sng" dirty="0">
              <a:latin typeface="Monotype Corsiva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885400"/>
              </p:ext>
            </p:extLst>
          </p:nvPr>
        </p:nvGraphicFramePr>
        <p:xfrm>
          <a:off x="683568" y="1484785"/>
          <a:ext cx="6969769" cy="1224135"/>
        </p:xfrm>
        <a:graphic>
          <a:graphicData uri="http://schemas.openxmlformats.org/drawingml/2006/table">
            <a:tbl>
              <a:tblPr/>
              <a:tblGrid>
                <a:gridCol w="1152651"/>
                <a:gridCol w="937202"/>
                <a:gridCol w="915657"/>
                <a:gridCol w="916376"/>
                <a:gridCol w="1018355"/>
                <a:gridCol w="1017637"/>
                <a:gridCol w="1011891"/>
              </a:tblGrid>
              <a:tr h="576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Grannies  </a:t>
                      </a: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can…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0070C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Grandpas </a:t>
                      </a:r>
                      <a:endParaRPr lang="ru-RU" sz="1100" b="1" dirty="0">
                        <a:solidFill>
                          <a:srgbClr val="0070C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 …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753114"/>
              </p:ext>
            </p:extLst>
          </p:nvPr>
        </p:nvGraphicFramePr>
        <p:xfrm>
          <a:off x="1187624" y="2924944"/>
          <a:ext cx="6162675" cy="1590675"/>
        </p:xfrm>
        <a:graphic>
          <a:graphicData uri="http://schemas.openxmlformats.org/drawingml/2006/table">
            <a:tbl>
              <a:tblPr/>
              <a:tblGrid>
                <a:gridCol w="1019175"/>
                <a:gridCol w="828675"/>
                <a:gridCol w="809625"/>
                <a:gridCol w="810260"/>
                <a:gridCol w="900430"/>
                <a:gridCol w="899795"/>
                <a:gridCol w="894715"/>
              </a:tblGrid>
              <a:tr h="8286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Aunts  </a:t>
                      </a: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can…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2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Uncles</a:t>
                      </a:r>
                      <a:endParaRPr lang="ru-RU" sz="11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rgbClr val="5A278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can …</a:t>
                      </a:r>
                      <a:endParaRPr lang="ru-RU" sz="1100" b="1" dirty="0">
                        <a:solidFill>
                          <a:srgbClr val="5A278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243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Let’s sing, dance and check if </a:t>
            </a:r>
            <a:b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</a:br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</a:rPr>
              <a:t>a class can be a friendly family</a:t>
            </a:r>
            <a:endParaRPr lang="ru-RU" sz="3400" b="1" u="sng" dirty="0">
              <a:solidFill>
                <a:srgbClr val="5A2781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00201"/>
            <a:ext cx="6912768" cy="3701008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One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one</a:t>
            </a:r>
            <a:r>
              <a:rPr lang="ru-RU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we can run</a:t>
            </a:r>
            <a:r>
              <a:rPr lang="ru-RU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,                      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   </a:t>
            </a: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( 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бегают в кругу)</a:t>
            </a:r>
            <a:endParaRPr lang="ru-RU" sz="1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Two</a:t>
            </a:r>
            <a:r>
              <a:rPr lang="ru-RU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two 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I love you</a:t>
            </a:r>
            <a:r>
              <a:rPr lang="ru-RU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,                             </a:t>
            </a: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(жест рукой от сердца)                            </a:t>
            </a:r>
            <a:endParaRPr lang="ru-RU" sz="1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Three, four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we can draw,                     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рисуют вместе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Five, six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-  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jump and skip,                       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( 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в парах подпрыгивают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Seven, eight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-  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dance with your mate,     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танцуют в паре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)</a:t>
            </a:r>
            <a:endParaRPr lang="ru-RU" sz="1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Nine</a:t>
            </a:r>
            <a:r>
              <a:rPr lang="en-US" sz="1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, ten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– 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run to your seats again! 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     </a:t>
            </a: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ru-RU" sz="1800" dirty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разбегаются по местам</a:t>
            </a:r>
            <a:r>
              <a:rPr lang="ru-RU" sz="1800" dirty="0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!)</a:t>
            </a:r>
            <a:endParaRPr lang="ru-RU" sz="1800" dirty="0"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ru-RU" sz="1800" b="1" dirty="0" smtClean="0">
              <a:solidFill>
                <a:srgbClr val="0070C0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Текст песенки-разминки)</a:t>
            </a:r>
            <a:endParaRPr lang="ru-RU" sz="1800" b="1" dirty="0"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4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400" b="1" u="sng" dirty="0" smtClean="0">
                <a:solidFill>
                  <a:srgbClr val="5A2781"/>
                </a:solidFill>
                <a:latin typeface="Monotype Corsiva" pitchFamily="66" charset="0"/>
                <a:cs typeface="Times New Roman" pitchFamily="18" charset="0"/>
              </a:rPr>
              <a:t>Name the family values:</a:t>
            </a:r>
            <a:endParaRPr lang="ru-RU" sz="3400" b="1" u="sng" dirty="0">
              <a:solidFill>
                <a:srgbClr val="5A2781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00200"/>
            <a:ext cx="7488832" cy="4525963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Help  -  </a:t>
            </a:r>
            <a:r>
              <a:rPr lang="ru-RU" sz="2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помогать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</a:rPr>
              <a:t>,</a:t>
            </a:r>
            <a:endParaRPr lang="ru-RU" sz="2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Love  - 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любить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,</a:t>
            </a:r>
            <a:endParaRPr lang="ru-RU" sz="28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Have fun - </a:t>
            </a:r>
            <a:r>
              <a:rPr lang="ru-RU" sz="2800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веселиться </a:t>
            </a:r>
            <a:r>
              <a:rPr lang="ru-RU" sz="2800" dirty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</a:rPr>
              <a:t>вместе,</a:t>
            </a:r>
            <a:endParaRPr lang="ru-RU" sz="2800" dirty="0">
              <a:solidFill>
                <a:srgbClr val="00B050"/>
              </a:solidFill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Have hobbies – </a:t>
            </a:r>
            <a:r>
              <a:rPr lang="ru-RU" sz="2800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заниматься вместе любимыми                                 занятиями</a:t>
            </a:r>
            <a:endParaRPr lang="ru-RU" sz="2800" dirty="0"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Фокина Л. П. Шаблон 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Фокина Л. П. Шаблон 1</Template>
  <TotalTime>285</TotalTime>
  <Words>564</Words>
  <Application>Microsoft Office PowerPoint</Application>
  <PresentationFormat>Экран (4:3)</PresentationFormat>
  <Paragraphs>194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Фокина Л. П. Шаблон 1</vt:lpstr>
      <vt:lpstr>Презентация PowerPoint</vt:lpstr>
      <vt:lpstr> The goal of the lesson:</vt:lpstr>
      <vt:lpstr>Match the words and the  pictures:</vt:lpstr>
      <vt:lpstr>Ask your friends  and put a plus  or a minus (+), (-) in the tables:</vt:lpstr>
      <vt:lpstr>Ask your friends  and put a plus  or a minus (+), (-) in the tables:</vt:lpstr>
      <vt:lpstr>Work in the group. Fill in the tables</vt:lpstr>
      <vt:lpstr>Work in the group. Fill in the tables:</vt:lpstr>
      <vt:lpstr>Let’s sing, dance and check if  a class can be a friendly family</vt:lpstr>
      <vt:lpstr>Name the family values:</vt:lpstr>
      <vt:lpstr>Range the family values and glue cards </vt:lpstr>
      <vt:lpstr>Present your projects of an Ideal  Family Portrait and choose the best</vt:lpstr>
      <vt:lpstr>My progress at the lesson: </vt:lpstr>
      <vt:lpstr>Put your results in the Progress Tree:</vt:lpstr>
      <vt:lpstr>Evaluate yourself:</vt:lpstr>
      <vt:lpstr>Let’s sum up!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</dc:creator>
  <cp:lastModifiedBy>сергей</cp:lastModifiedBy>
  <cp:revision>25</cp:revision>
  <dcterms:created xsi:type="dcterms:W3CDTF">2019-02-09T16:55:38Z</dcterms:created>
  <dcterms:modified xsi:type="dcterms:W3CDTF">2020-05-29T08:52:57Z</dcterms:modified>
</cp:coreProperties>
</file>