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2" r:id="rId1"/>
  </p:sldMasterIdLst>
  <p:sldIdLst>
    <p:sldId id="256" r:id="rId2"/>
    <p:sldId id="257" r:id="rId3"/>
    <p:sldId id="259" r:id="rId4"/>
    <p:sldId id="260" r:id="rId5"/>
    <p:sldId id="261" r:id="rId6"/>
    <p:sldId id="273" r:id="rId7"/>
    <p:sldId id="262" r:id="rId8"/>
    <p:sldId id="271" r:id="rId9"/>
    <p:sldId id="278" r:id="rId10"/>
    <p:sldId id="266" r:id="rId11"/>
    <p:sldId id="264" r:id="rId12"/>
    <p:sldId id="272" r:id="rId13"/>
    <p:sldId id="274" r:id="rId14"/>
    <p:sldId id="263" r:id="rId15"/>
    <p:sldId id="265" r:id="rId16"/>
    <p:sldId id="267" r:id="rId17"/>
    <p:sldId id="276" r:id="rId18"/>
    <p:sldId id="277" r:id="rId19"/>
    <p:sldId id="268" r:id="rId20"/>
    <p:sldId id="270" r:id="rId21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69"/>
    <p:restoredTop sz="94697"/>
  </p:normalViewPr>
  <p:slideViewPr>
    <p:cSldViewPr snapToGrid="0" snapToObjects="1">
      <p:cViewPr varScale="1">
        <p:scale>
          <a:sx n="67" d="100"/>
          <a:sy n="67" d="100"/>
        </p:scale>
        <p:origin x="39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02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590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709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398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7864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36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239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93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793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85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934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0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56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524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32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26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08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502E9C-DCA1-564B-B007-225B7EEB9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867" y="3245445"/>
            <a:ext cx="9991724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Презентация к уроку «Индивидуальный проект по физике»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Исследование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арочных 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конструкций»</a:t>
            </a:r>
            <a:b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200" i="1" dirty="0" smtClean="0">
                <a:solidFill>
                  <a:schemeClr val="accent2">
                    <a:lumMod val="75000"/>
                  </a:schemeClr>
                </a:solidFill>
              </a:rPr>
              <a:t>Пример оформления и анализа полученных данных</a:t>
            </a:r>
            <a:endParaRPr lang="ru-RU" sz="22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122741F-DC00-6C47-A49E-E9404EAD9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2867" y="5147732"/>
            <a:ext cx="7766936" cy="1096899"/>
          </a:xfrm>
        </p:spPr>
        <p:txBody>
          <a:bodyPr/>
          <a:lstStyle/>
          <a:p>
            <a:r>
              <a:rPr lang="ru-RU" dirty="0" smtClean="0"/>
              <a:t>Учитель физики: Дружина Мария Михайловна</a:t>
            </a:r>
            <a:endParaRPr lang="ru-RU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xmlns="" id="{9122741F-DC00-6C47-A49E-E9404EAD9996}"/>
              </a:ext>
            </a:extLst>
          </p:cNvPr>
          <p:cNvSpPr txBox="1">
            <a:spLocks/>
          </p:cNvSpPr>
          <p:nvPr/>
        </p:nvSpPr>
        <p:spPr>
          <a:xfrm>
            <a:off x="0" y="289982"/>
            <a:ext cx="8294158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ГБОУ «Академическая гимназия №56» Санкт-Петербурга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1705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636712BB-5A9C-2E4A-959B-FC1B0799A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0" y="427220"/>
            <a:ext cx="6397547" cy="934855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400" dirty="0"/>
              <a:t>Изучение формы арки</a:t>
            </a:r>
            <a:r>
              <a:rPr lang="ru-RU" sz="2200" dirty="0"/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5F9EA7-7BF4-AB4F-B9FF-547AAC8FA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276" y="1577497"/>
            <a:ext cx="9929173" cy="3101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Опыт </a:t>
            </a:r>
            <a:r>
              <a:rPr lang="ru-RU" sz="2000" dirty="0"/>
              <a:t>на выявление зависимости прочности от формы поверхности.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34B680B-1AD6-154B-A0D8-8688E1C9B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10" t="17065" r="35625" b="47861"/>
          <a:stretch/>
        </p:blipFill>
        <p:spPr>
          <a:xfrm>
            <a:off x="224723" y="2209799"/>
            <a:ext cx="3968597" cy="3658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FAC0A08-6D69-3541-80F6-393A8F5E63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82" t="8137" r="22424" b="25971"/>
          <a:stretch/>
        </p:blipFill>
        <p:spPr>
          <a:xfrm>
            <a:off x="4451277" y="2201221"/>
            <a:ext cx="2742086" cy="3667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2BE27C-7F1B-4046-BF36-2A43F1270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51" t="32024" r="31253" b="39482"/>
          <a:stretch/>
        </p:blipFill>
        <p:spPr>
          <a:xfrm>
            <a:off x="7345639" y="2558571"/>
            <a:ext cx="4623983" cy="2336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0768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6C81E215-73FF-AC4A-90A0-E4437E1C1C4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19459424"/>
              </p:ext>
            </p:extLst>
          </p:nvPr>
        </p:nvGraphicFramePr>
        <p:xfrm>
          <a:off x="428625" y="3489948"/>
          <a:ext cx="10193171" cy="191472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38171">
                  <a:extLst>
                    <a:ext uri="{9D8B030D-6E8A-4147-A177-3AD203B41FA5}">
                      <a16:colId xmlns:a16="http://schemas.microsoft.com/office/drawing/2014/main" xmlns="" val="4186426513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xmlns="" val="440086036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xmlns="" val="2149159456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xmlns="" val="647189894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xmlns="" val="1458334503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xmlns="" val="2909528621"/>
                    </a:ext>
                  </a:extLst>
                </a:gridCol>
              </a:tblGrid>
              <a:tr h="3980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Кол-во яиц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груз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Был ли слом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3168625"/>
                  </a:ext>
                </a:extLst>
              </a:tr>
              <a:tr h="379179">
                <a:tc>
                  <a:txBody>
                    <a:bodyPr/>
                    <a:lstStyle/>
                    <a:p>
                      <a:r>
                        <a:rPr lang="ru-RU" dirty="0"/>
                        <a:t>Острый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2,2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r>
                        <a:rPr lang="ru-RU" dirty="0"/>
                        <a:t>,2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5200 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1607628"/>
                  </a:ext>
                </a:extLst>
              </a:tr>
              <a:tr h="379179">
                <a:tc>
                  <a:txBody>
                    <a:bodyPr/>
                    <a:lstStyle/>
                    <a:p>
                      <a:r>
                        <a:rPr lang="ru-RU" dirty="0"/>
                        <a:t>Тупой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2,2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4,6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5000 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8034680"/>
                  </a:ext>
                </a:extLst>
              </a:tr>
              <a:tr h="379179">
                <a:tc>
                  <a:txBody>
                    <a:bodyPr/>
                    <a:lstStyle/>
                    <a:p>
                      <a:r>
                        <a:rPr lang="ru-RU" dirty="0"/>
                        <a:t>Острые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2,2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4,2</a:t>
                      </a:r>
                      <a:r>
                        <a:rPr lang="en-US" dirty="0"/>
                        <a:t>*2 </a:t>
                      </a:r>
                      <a:r>
                        <a:rPr lang="ru-RU" dirty="0"/>
                        <a:t>см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10000 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542154"/>
                  </a:ext>
                </a:extLst>
              </a:tr>
              <a:tr h="379179">
                <a:tc>
                  <a:txBody>
                    <a:bodyPr/>
                    <a:lstStyle/>
                    <a:p>
                      <a:r>
                        <a:rPr lang="ru-RU" dirty="0"/>
                        <a:t>Тупые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2,2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4,6</a:t>
                      </a:r>
                      <a:r>
                        <a:rPr lang="en-US" dirty="0"/>
                        <a:t>*</a:t>
                      </a:r>
                      <a:r>
                        <a:rPr lang="ru-RU" dirty="0"/>
                        <a:t>2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8000 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6093065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1D1619-9202-464A-BF42-E760A85B0FA0}"/>
              </a:ext>
            </a:extLst>
          </p:cNvPr>
          <p:cNvSpPr txBox="1"/>
          <p:nvPr/>
        </p:nvSpPr>
        <p:spPr>
          <a:xfrm>
            <a:off x="346390" y="374381"/>
            <a:ext cx="4317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Результаты эксперимента: </a:t>
            </a:r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FDE7BB-C2EF-3042-9BEF-CCA272E0567B}"/>
              </a:ext>
            </a:extLst>
          </p:cNvPr>
          <p:cNvSpPr txBox="1"/>
          <p:nvPr/>
        </p:nvSpPr>
        <p:spPr>
          <a:xfrm>
            <a:off x="428625" y="5428814"/>
            <a:ext cx="11572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Вывод:</a:t>
            </a:r>
            <a:r>
              <a:rPr lang="ru-RU" sz="2000" dirty="0"/>
              <a:t>  1) острая часть яйца выдерживает большую нагрузку</a:t>
            </a:r>
          </a:p>
          <a:p>
            <a:r>
              <a:rPr lang="ru-RU" sz="2000" dirty="0"/>
              <a:t>              </a:t>
            </a:r>
            <a:r>
              <a:rPr lang="ru-RU" sz="2000" dirty="0" smtClean="0"/>
              <a:t>2</a:t>
            </a:r>
            <a:r>
              <a:rPr lang="ru-RU" sz="2000" dirty="0"/>
              <a:t>) при использовании серии арок (скорлупок) выдерживаемая нагрузка     увеличивалась   пропорционально количеству используемых скорлупок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793B7D0-52E7-024E-9482-CF11B0C38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182" y="374381"/>
            <a:ext cx="5504068" cy="28495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7356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FD733DD-7A7C-2D42-9738-E75287116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48" y="1627339"/>
            <a:ext cx="3594652" cy="4727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F099640-B182-D642-9511-E0F097D55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256" y="1627338"/>
            <a:ext cx="6296388" cy="4727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D39011-28E0-1B48-93D5-D32A5A6A75FC}"/>
              </a:ext>
            </a:extLst>
          </p:cNvPr>
          <p:cNvSpPr txBox="1"/>
          <p:nvPr/>
        </p:nvSpPr>
        <p:spPr>
          <a:xfrm>
            <a:off x="1591474" y="1114820"/>
            <a:ext cx="849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.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C418BC02-18C1-6647-93D4-C2EA8E638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66" y="268908"/>
            <a:ext cx="6677943" cy="734849"/>
          </a:xfrm>
        </p:spPr>
        <p:txBody>
          <a:bodyPr>
            <a:noAutofit/>
          </a:bodyPr>
          <a:lstStyle/>
          <a:p>
            <a:r>
              <a:rPr lang="ru-RU" sz="2200" dirty="0" smtClean="0"/>
              <a:t>Изучение </a:t>
            </a:r>
            <a:r>
              <a:rPr lang="ru-RU" sz="2200" dirty="0"/>
              <a:t>высоты пролета арки.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03AEBBA-0EEA-E34A-9E5C-5D328C9FB6E8}"/>
              </a:ext>
            </a:extLst>
          </p:cNvPr>
          <p:cNvSpPr/>
          <p:nvPr/>
        </p:nvSpPr>
        <p:spPr>
          <a:xfrm>
            <a:off x="342901" y="760877"/>
            <a:ext cx="83322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Эксперимент, демонстрирующий </a:t>
            </a:r>
            <a:r>
              <a:rPr lang="ru-RU" sz="2000" dirty="0"/>
              <a:t>зависимость между высотой скорлупки и ее предельной прочностью.</a:t>
            </a:r>
          </a:p>
        </p:txBody>
      </p:sp>
    </p:spTree>
    <p:extLst>
      <p:ext uri="{BB962C8B-B14F-4D97-AF65-F5344CB8AC3E}">
        <p14:creationId xmlns:p14="http://schemas.microsoft.com/office/powerpoint/2010/main" val="234599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31225F6B-1B3E-9C49-9829-4E74DA1C0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732921"/>
              </p:ext>
            </p:extLst>
          </p:nvPr>
        </p:nvGraphicFramePr>
        <p:xfrm>
          <a:off x="760254" y="1252778"/>
          <a:ext cx="9745820" cy="368117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49164">
                  <a:extLst>
                    <a:ext uri="{9D8B030D-6E8A-4147-A177-3AD203B41FA5}">
                      <a16:colId xmlns:a16="http://schemas.microsoft.com/office/drawing/2014/main" xmlns="" val="3179458347"/>
                    </a:ext>
                  </a:extLst>
                </a:gridCol>
                <a:gridCol w="1949164">
                  <a:extLst>
                    <a:ext uri="{9D8B030D-6E8A-4147-A177-3AD203B41FA5}">
                      <a16:colId xmlns:a16="http://schemas.microsoft.com/office/drawing/2014/main" xmlns="" val="859906559"/>
                    </a:ext>
                  </a:extLst>
                </a:gridCol>
                <a:gridCol w="1949164">
                  <a:extLst>
                    <a:ext uri="{9D8B030D-6E8A-4147-A177-3AD203B41FA5}">
                      <a16:colId xmlns:a16="http://schemas.microsoft.com/office/drawing/2014/main" xmlns="" val="2624034333"/>
                    </a:ext>
                  </a:extLst>
                </a:gridCol>
                <a:gridCol w="1949164">
                  <a:extLst>
                    <a:ext uri="{9D8B030D-6E8A-4147-A177-3AD203B41FA5}">
                      <a16:colId xmlns:a16="http://schemas.microsoft.com/office/drawing/2014/main" xmlns="" val="399336187"/>
                    </a:ext>
                  </a:extLst>
                </a:gridCol>
                <a:gridCol w="1949164">
                  <a:extLst>
                    <a:ext uri="{9D8B030D-6E8A-4147-A177-3AD203B41FA5}">
                      <a16:colId xmlns:a16="http://schemas.microsoft.com/office/drawing/2014/main" xmlns="" val="1312588063"/>
                    </a:ext>
                  </a:extLst>
                </a:gridCol>
              </a:tblGrid>
              <a:tr h="7578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Пролет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Высота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Груз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Был ли слом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07648182"/>
                  </a:ext>
                </a:extLst>
              </a:tr>
              <a:tr h="433079">
                <a:tc>
                  <a:txBody>
                    <a:bodyPr/>
                    <a:lstStyle/>
                    <a:p>
                      <a:r>
                        <a:rPr lang="ru-RU" dirty="0"/>
                        <a:t>Тупой №1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3,6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1,4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кг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72360584"/>
                  </a:ext>
                </a:extLst>
              </a:tr>
              <a:tr h="433079">
                <a:tc>
                  <a:txBody>
                    <a:bodyPr/>
                    <a:lstStyle/>
                    <a:p>
                      <a:r>
                        <a:rPr lang="ru-RU" dirty="0"/>
                        <a:t>Тупой №2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4,6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3,9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 кг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 (сразу)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9775092"/>
                  </a:ext>
                </a:extLst>
              </a:tr>
              <a:tr h="757888">
                <a:tc>
                  <a:txBody>
                    <a:bodyPr/>
                    <a:lstStyle/>
                    <a:p>
                      <a:r>
                        <a:rPr lang="ru-RU" dirty="0"/>
                        <a:t>Тупой №3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4,8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4,7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 кг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 (не сразу)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2248093"/>
                  </a:ext>
                </a:extLst>
              </a:tr>
              <a:tr h="433079">
                <a:tc>
                  <a:txBody>
                    <a:bodyPr/>
                    <a:lstStyle/>
                    <a:p>
                      <a:r>
                        <a:rPr lang="ru-RU" dirty="0"/>
                        <a:t>Острый №1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3,4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1,5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900 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9503595"/>
                  </a:ext>
                </a:extLst>
              </a:tr>
              <a:tr h="433079">
                <a:tc>
                  <a:txBody>
                    <a:bodyPr/>
                    <a:lstStyle/>
                    <a:p>
                      <a:r>
                        <a:rPr lang="ru-RU" dirty="0"/>
                        <a:t>Острый №2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3,8 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1,7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1,8 кг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0595560"/>
                  </a:ext>
                </a:extLst>
              </a:tr>
              <a:tr h="433079">
                <a:tc>
                  <a:txBody>
                    <a:bodyPr/>
                    <a:lstStyle/>
                    <a:p>
                      <a:r>
                        <a:rPr lang="ru-RU" dirty="0"/>
                        <a:t>Острый №3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4,4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2,1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 кг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91238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5037BB-C98C-B349-A5EB-37B7B6667EB1}"/>
              </a:ext>
            </a:extLst>
          </p:cNvPr>
          <p:cNvSpPr txBox="1"/>
          <p:nvPr/>
        </p:nvSpPr>
        <p:spPr>
          <a:xfrm>
            <a:off x="1298308" y="621234"/>
            <a:ext cx="4599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Результаты </a:t>
            </a:r>
            <a:r>
              <a:rPr lang="ru-RU" sz="2400" dirty="0" smtClean="0"/>
              <a:t>эксперимента:</a:t>
            </a:r>
            <a:endParaRPr lang="ru-RU" sz="24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1EB4D01-B5F5-6C46-A558-98E91684A394}"/>
              </a:ext>
            </a:extLst>
          </p:cNvPr>
          <p:cNvSpPr/>
          <p:nvPr/>
        </p:nvSpPr>
        <p:spPr>
          <a:xfrm>
            <a:off x="760254" y="5238635"/>
            <a:ext cx="8913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Вывод: </a:t>
            </a:r>
            <a:r>
              <a:rPr lang="ru-RU" sz="2000" dirty="0"/>
              <a:t>чем меньше высота пролета арки, тем меньшую нагрузку может выдержать данная конструкция.</a:t>
            </a:r>
          </a:p>
        </p:txBody>
      </p:sp>
    </p:spTree>
    <p:extLst>
      <p:ext uri="{BB962C8B-B14F-4D97-AF65-F5344CB8AC3E}">
        <p14:creationId xmlns:p14="http://schemas.microsoft.com/office/powerpoint/2010/main" val="3015056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80FBE2-41A1-6942-8991-DB99C753E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223507"/>
            <a:ext cx="8467725" cy="7733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Изучение </a:t>
            </a:r>
            <a:r>
              <a:rPr lang="ru-RU" sz="2400" dirty="0"/>
              <a:t>изгиба </a:t>
            </a:r>
            <a:r>
              <a:rPr lang="ru-RU" sz="2400" dirty="0" smtClean="0"/>
              <a:t>балки, аналога арочной конструкции.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19403D8-1699-AA46-A6FB-05048946C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218848"/>
            <a:ext cx="9124950" cy="7316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Эксперимент, демонстрирующий зависимость </a:t>
            </a:r>
            <a:r>
              <a:rPr lang="ru-RU" sz="2000" dirty="0"/>
              <a:t>между деформацией и расстоянием между точками опоры.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91F5A3-4202-594E-9884-A5B829BA1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41" t="7374" r="7924" b="5267"/>
          <a:stretch/>
        </p:blipFill>
        <p:spPr>
          <a:xfrm>
            <a:off x="1095374" y="2017392"/>
            <a:ext cx="2325319" cy="4619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B6AD29C-F674-DF4E-AD4F-BAA0A4F09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58"/>
          <a:stretch/>
        </p:blipFill>
        <p:spPr>
          <a:xfrm>
            <a:off x="4556518" y="2017392"/>
            <a:ext cx="3930257" cy="46499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0649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4D6CB4B4-7AC9-0A41-B9FB-30605D64B59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38222949"/>
              </p:ext>
            </p:extLst>
          </p:nvPr>
        </p:nvGraphicFramePr>
        <p:xfrm>
          <a:off x="408848" y="1295399"/>
          <a:ext cx="10403407" cy="310074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86201">
                  <a:extLst>
                    <a:ext uri="{9D8B030D-6E8A-4147-A177-3AD203B41FA5}">
                      <a16:colId xmlns:a16="http://schemas.microsoft.com/office/drawing/2014/main" xmlns="" val="1010657796"/>
                    </a:ext>
                  </a:extLst>
                </a:gridCol>
                <a:gridCol w="1486201">
                  <a:extLst>
                    <a:ext uri="{9D8B030D-6E8A-4147-A177-3AD203B41FA5}">
                      <a16:colId xmlns:a16="http://schemas.microsoft.com/office/drawing/2014/main" xmlns="" val="3381072639"/>
                    </a:ext>
                  </a:extLst>
                </a:gridCol>
                <a:gridCol w="1486201">
                  <a:extLst>
                    <a:ext uri="{9D8B030D-6E8A-4147-A177-3AD203B41FA5}">
                      <a16:colId xmlns:a16="http://schemas.microsoft.com/office/drawing/2014/main" xmlns="" val="3221672883"/>
                    </a:ext>
                  </a:extLst>
                </a:gridCol>
                <a:gridCol w="1486201">
                  <a:extLst>
                    <a:ext uri="{9D8B030D-6E8A-4147-A177-3AD203B41FA5}">
                      <a16:colId xmlns:a16="http://schemas.microsoft.com/office/drawing/2014/main" xmlns="" val="2525911120"/>
                    </a:ext>
                  </a:extLst>
                </a:gridCol>
                <a:gridCol w="1486201">
                  <a:extLst>
                    <a:ext uri="{9D8B030D-6E8A-4147-A177-3AD203B41FA5}">
                      <a16:colId xmlns:a16="http://schemas.microsoft.com/office/drawing/2014/main" xmlns="" val="2164245896"/>
                    </a:ext>
                  </a:extLst>
                </a:gridCol>
                <a:gridCol w="1486201">
                  <a:extLst>
                    <a:ext uri="{9D8B030D-6E8A-4147-A177-3AD203B41FA5}">
                      <a16:colId xmlns:a16="http://schemas.microsoft.com/office/drawing/2014/main" xmlns="" val="2689497730"/>
                    </a:ext>
                  </a:extLst>
                </a:gridCol>
                <a:gridCol w="1486201">
                  <a:extLst>
                    <a:ext uri="{9D8B030D-6E8A-4147-A177-3AD203B41FA5}">
                      <a16:colId xmlns:a16="http://schemas.microsoft.com/office/drawing/2014/main" xmlns="" val="3798004721"/>
                    </a:ext>
                  </a:extLst>
                </a:gridCol>
              </a:tblGrid>
              <a:tr h="8986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Длина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Расстояние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Груз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Слом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Прогиб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Толщина</a:t>
                      </a:r>
                    </a:p>
                  </a:txBody>
                  <a:tcPr marL="71364" marR="71364"/>
                </a:tc>
                <a:extLst>
                  <a:ext uri="{0D108BD9-81ED-4DB2-BD59-A6C34878D82A}">
                    <a16:rowId xmlns:a16="http://schemas.microsoft.com/office/drawing/2014/main" xmlns="" val="390661487"/>
                  </a:ext>
                </a:extLst>
              </a:tr>
              <a:tr h="520662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1.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30 см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12 см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1,6 кг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 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0,6 см</a:t>
                      </a:r>
                    </a:p>
                    <a:p>
                      <a:pPr algn="ctr"/>
                      <a:endParaRPr lang="ru-RU" dirty="0"/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3,34 мм</a:t>
                      </a:r>
                    </a:p>
                  </a:txBody>
                  <a:tcPr marL="71364" marR="71364"/>
                </a:tc>
                <a:extLst>
                  <a:ext uri="{0D108BD9-81ED-4DB2-BD59-A6C34878D82A}">
                    <a16:rowId xmlns:a16="http://schemas.microsoft.com/office/drawing/2014/main" xmlns="" val="1770681382"/>
                  </a:ext>
                </a:extLst>
              </a:tr>
              <a:tr h="520662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2.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 30 см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16 см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1,7 кг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0,8 см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4,19 мм</a:t>
                      </a:r>
                    </a:p>
                  </a:txBody>
                  <a:tcPr marL="71364" marR="71364"/>
                </a:tc>
                <a:extLst>
                  <a:ext uri="{0D108BD9-81ED-4DB2-BD59-A6C34878D82A}">
                    <a16:rowId xmlns:a16="http://schemas.microsoft.com/office/drawing/2014/main" xmlns="" val="3897952299"/>
                  </a:ext>
                </a:extLst>
              </a:tr>
              <a:tr h="520662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3.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 30 см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 см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1,7 кг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нет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1,5 см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4,40 мм</a:t>
                      </a:r>
                    </a:p>
                  </a:txBody>
                  <a:tcPr marL="71364" marR="71364"/>
                </a:tc>
                <a:extLst>
                  <a:ext uri="{0D108BD9-81ED-4DB2-BD59-A6C34878D82A}">
                    <a16:rowId xmlns:a16="http://schemas.microsoft.com/office/drawing/2014/main" xmlns="" val="990644812"/>
                  </a:ext>
                </a:extLst>
              </a:tr>
              <a:tr h="520662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4.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30  см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 см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1,7 кг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нет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5,7 см</a:t>
                      </a:r>
                    </a:p>
                  </a:txBody>
                  <a:tcPr marL="71364" marR="713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4,40 мм</a:t>
                      </a:r>
                    </a:p>
                  </a:txBody>
                  <a:tcPr marL="71364" marR="71364"/>
                </a:tc>
                <a:extLst>
                  <a:ext uri="{0D108BD9-81ED-4DB2-BD59-A6C34878D82A}">
                    <a16:rowId xmlns:a16="http://schemas.microsoft.com/office/drawing/2014/main" xmlns="" val="19195525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EA1637-977B-EF46-9041-84811EB83CC3}"/>
              </a:ext>
            </a:extLst>
          </p:cNvPr>
          <p:cNvSpPr txBox="1"/>
          <p:nvPr/>
        </p:nvSpPr>
        <p:spPr>
          <a:xfrm>
            <a:off x="3001975" y="363186"/>
            <a:ext cx="406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Результаты </a:t>
            </a:r>
            <a:r>
              <a:rPr lang="ru-RU" sz="2400" dirty="0" smtClean="0"/>
              <a:t>эксперимента: </a:t>
            </a:r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F45340D-DE3C-DF43-A9E9-2358D7BE7408}"/>
              </a:ext>
            </a:extLst>
          </p:cNvPr>
          <p:cNvSpPr txBox="1"/>
          <p:nvPr/>
        </p:nvSpPr>
        <p:spPr>
          <a:xfrm>
            <a:off x="408847" y="4782553"/>
            <a:ext cx="110878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Вывод: </a:t>
            </a:r>
            <a:r>
              <a:rPr lang="ru-RU" sz="2000" dirty="0"/>
              <a:t>у деревянной </a:t>
            </a:r>
            <a:r>
              <a:rPr lang="ru-RU" sz="2000" dirty="0" smtClean="0"/>
              <a:t>балки </a:t>
            </a:r>
            <a:r>
              <a:rPr lang="ru-RU" sz="2000" dirty="0"/>
              <a:t>есть предельная длина, при которой максимальная выдерживаемая нагрузка –  1,7 кг. Максимальный прогиб при </a:t>
            </a:r>
            <a:r>
              <a:rPr lang="ru-RU" sz="2000" dirty="0" smtClean="0"/>
              <a:t>этом составил – </a:t>
            </a:r>
            <a:r>
              <a:rPr lang="ru-RU" sz="2000" dirty="0"/>
              <a:t>5,7 см.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835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7563FC-BE5D-794A-8781-E17DFBA61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436015"/>
            <a:ext cx="5518343" cy="701750"/>
          </a:xfrm>
        </p:spPr>
        <p:txBody>
          <a:bodyPr>
            <a:noAutofit/>
          </a:bodyPr>
          <a:lstStyle/>
          <a:p>
            <a:r>
              <a:rPr lang="ru-RU" sz="2200" dirty="0" smtClean="0"/>
              <a:t>Точки </a:t>
            </a:r>
            <a:r>
              <a:rPr lang="ru-RU" sz="2200" dirty="0"/>
              <a:t>излома.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1A7C529-B071-5C40-B125-961C4184C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123" y="1556899"/>
            <a:ext cx="4947234" cy="3710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7AB4D85-D5DF-BC45-A6BC-7B5C75A573DF}"/>
              </a:ext>
            </a:extLst>
          </p:cNvPr>
          <p:cNvSpPr txBox="1"/>
          <p:nvPr/>
        </p:nvSpPr>
        <p:spPr>
          <a:xfrm>
            <a:off x="424226" y="1137765"/>
            <a:ext cx="10540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эксперимент по выявлению </a:t>
            </a:r>
            <a:r>
              <a:rPr lang="ru-RU" sz="2000" dirty="0"/>
              <a:t>точек, принимающих большую нагрузку </a:t>
            </a:r>
            <a:r>
              <a:rPr lang="ru-RU" sz="2000" dirty="0" smtClean="0"/>
              <a:t>(точек </a:t>
            </a:r>
            <a:r>
              <a:rPr lang="ru-RU" sz="2000" dirty="0"/>
              <a:t>излома).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7CA7F3F-7110-5042-AEB8-1724753CB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939" y="1556899"/>
            <a:ext cx="3872711" cy="3707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524C91-CD7B-E742-9C5F-FADEE3EDF07F}"/>
              </a:ext>
            </a:extLst>
          </p:cNvPr>
          <p:cNvSpPr txBox="1"/>
          <p:nvPr/>
        </p:nvSpPr>
        <p:spPr>
          <a:xfrm>
            <a:off x="333375" y="5591102"/>
            <a:ext cx="11163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Вывод: </a:t>
            </a:r>
            <a:r>
              <a:rPr lang="ru-RU" sz="2000" dirty="0" smtClean="0"/>
              <a:t>излом </a:t>
            </a:r>
            <a:r>
              <a:rPr lang="ru-RU" sz="2000" dirty="0"/>
              <a:t>происходит в двух точках, </a:t>
            </a:r>
            <a:r>
              <a:rPr lang="ru-RU" sz="2000" dirty="0" smtClean="0"/>
              <a:t>находящихся рядом </a:t>
            </a:r>
            <a:r>
              <a:rPr lang="ru-RU" sz="2000" dirty="0"/>
              <a:t>с местами закрепления. </a:t>
            </a:r>
            <a:r>
              <a:rPr lang="ru-RU" sz="2000" dirty="0" smtClean="0"/>
              <a:t>Именно </a:t>
            </a:r>
            <a:r>
              <a:rPr lang="ru-RU" sz="2000" dirty="0"/>
              <a:t>эти точки при таком закреплении балки принимают наибольшую нагрузку.</a:t>
            </a:r>
          </a:p>
        </p:txBody>
      </p:sp>
    </p:spTree>
    <p:extLst>
      <p:ext uri="{BB962C8B-B14F-4D97-AF65-F5344CB8AC3E}">
        <p14:creationId xmlns:p14="http://schemas.microsoft.com/office/powerpoint/2010/main" val="492724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149230-B2F3-D740-9C64-D2BBCC2BC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017" y="423048"/>
            <a:ext cx="6858718" cy="8082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Связь </a:t>
            </a:r>
            <a:r>
              <a:rPr lang="ru-RU" dirty="0"/>
              <a:t>высоты и длины пролета.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CFDC3A4-9770-F441-89D1-4930C4EF7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93" t="27418" r="12199" b="8789"/>
          <a:stretch/>
        </p:blipFill>
        <p:spPr>
          <a:xfrm>
            <a:off x="247650" y="1970134"/>
            <a:ext cx="4025448" cy="3287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B7222DE-54A8-434B-AB95-CA42F414E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9" t="27669" r="26271" b="10547"/>
          <a:stretch/>
        </p:blipFill>
        <p:spPr>
          <a:xfrm>
            <a:off x="4667249" y="1962149"/>
            <a:ext cx="3510002" cy="32956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6B9411E-DA15-1D4A-8E35-A814D66980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44" t="14860" r="24116" b="12055"/>
          <a:stretch/>
        </p:blipFill>
        <p:spPr>
          <a:xfrm>
            <a:off x="8515350" y="1970134"/>
            <a:ext cx="2305050" cy="3337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785C78-3B8D-8443-8B28-602133E9088F}"/>
              </a:ext>
            </a:extLst>
          </p:cNvPr>
          <p:cNvSpPr txBox="1"/>
          <p:nvPr/>
        </p:nvSpPr>
        <p:spPr>
          <a:xfrm>
            <a:off x="437747" y="1161868"/>
            <a:ext cx="9248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Исследование высоты</a:t>
            </a:r>
            <a:r>
              <a:rPr lang="ru-RU" sz="2000" dirty="0"/>
              <a:t>, длины пролёта и прочности арочной </a:t>
            </a:r>
            <a:r>
              <a:rPr lang="ru-RU" sz="2000" dirty="0" smtClean="0"/>
              <a:t>конструкции.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7461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DEC47DA5-FFA7-3347-9AE2-E7F2F06C04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334960"/>
              </p:ext>
            </p:extLst>
          </p:nvPr>
        </p:nvGraphicFramePr>
        <p:xfrm>
          <a:off x="276228" y="2442162"/>
          <a:ext cx="8381996" cy="2296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47697">
                  <a:extLst>
                    <a:ext uri="{9D8B030D-6E8A-4147-A177-3AD203B41FA5}">
                      <a16:colId xmlns:a16="http://schemas.microsoft.com/office/drawing/2014/main" xmlns="" val="359676938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xmlns="" val="3092765352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xmlns="" val="4056963057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xmlns="" val="304772448"/>
                    </a:ext>
                  </a:extLst>
                </a:gridCol>
                <a:gridCol w="1238250">
                  <a:extLst>
                    <a:ext uri="{9D8B030D-6E8A-4147-A177-3AD203B41FA5}">
                      <a16:colId xmlns:a16="http://schemas.microsoft.com/office/drawing/2014/main" xmlns="" val="2403601914"/>
                    </a:ext>
                  </a:extLst>
                </a:gridCol>
                <a:gridCol w="1907721">
                  <a:extLst>
                    <a:ext uri="{9D8B030D-6E8A-4147-A177-3AD203B41FA5}">
                      <a16:colId xmlns:a16="http://schemas.microsoft.com/office/drawing/2014/main" xmlns="" val="1528257622"/>
                    </a:ext>
                  </a:extLst>
                </a:gridCol>
                <a:gridCol w="1197428">
                  <a:extLst>
                    <a:ext uri="{9D8B030D-6E8A-4147-A177-3AD203B41FA5}">
                      <a16:colId xmlns:a16="http://schemas.microsoft.com/office/drawing/2014/main" xmlns="" val="3557691588"/>
                    </a:ext>
                  </a:extLst>
                </a:gridCol>
              </a:tblGrid>
              <a:tr h="4413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Высота</a:t>
                      </a:r>
                      <a:endParaRPr lang="en-US" dirty="0"/>
                    </a:p>
                    <a:p>
                      <a:r>
                        <a:rPr lang="en-US" dirty="0"/>
                        <a:t>(h)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Длина пролета</a:t>
                      </a:r>
                      <a:r>
                        <a:rPr lang="en-US" dirty="0"/>
                        <a:t> (d)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Груз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Толщина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Зависимость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Был ли слом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838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№1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8,3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19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2,5 кг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3,7 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h&lt;d/2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7806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№2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10, 1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 кг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 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h=d/2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5360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№3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3,5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3,3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 кг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3,7 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h&gt;d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967725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84B183-151D-1346-AEB9-55365556B185}"/>
              </a:ext>
            </a:extLst>
          </p:cNvPr>
          <p:cNvSpPr txBox="1"/>
          <p:nvPr/>
        </p:nvSpPr>
        <p:spPr>
          <a:xfrm>
            <a:off x="1184707" y="1070134"/>
            <a:ext cx="5694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Результаты </a:t>
            </a:r>
            <a:r>
              <a:rPr lang="ru-RU" sz="2400" dirty="0" smtClean="0"/>
              <a:t>эксперимента: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218E283-A898-EE48-A644-450866555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575" y="668433"/>
            <a:ext cx="2473455" cy="1265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6D9C1EF-6BF2-1348-804E-7C2C3DA64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575" y="2135927"/>
            <a:ext cx="2530888" cy="1589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39F1196-07AE-C041-9DA3-EC4656D66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575" y="3928066"/>
            <a:ext cx="2550815" cy="1724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F891E6-7980-F946-AC61-BB0DB2BFA2B5}"/>
              </a:ext>
            </a:extLst>
          </p:cNvPr>
          <p:cNvSpPr txBox="1"/>
          <p:nvPr/>
        </p:nvSpPr>
        <p:spPr>
          <a:xfrm>
            <a:off x="887251" y="4940403"/>
            <a:ext cx="7770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Вывод: </a:t>
            </a:r>
            <a:r>
              <a:rPr lang="ru-RU" sz="2000" dirty="0"/>
              <a:t>если высота больше ширины пролета (диаметра), то конструкция выдерживает наибольшую нагрузку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978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377404-E278-D049-941E-50C024838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69" y="291667"/>
            <a:ext cx="8946247" cy="96209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Вычисления: сравнение экспериментальных  и расчетных данных: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B75C05C-040A-A141-AAC5-AE3B51DBF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09" y="3961323"/>
            <a:ext cx="4167091" cy="2681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B1C811-4DF0-034D-BBAA-ADC2FB5EFAE8}"/>
              </a:ext>
            </a:extLst>
          </p:cNvPr>
          <p:cNvSpPr txBox="1"/>
          <p:nvPr/>
        </p:nvSpPr>
        <p:spPr>
          <a:xfrm>
            <a:off x="4920699" y="1886417"/>
            <a:ext cx="2918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- Формула Пепина для расчета дуги арки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5A817F1-C0AE-7544-A9E6-FA60FD694572}"/>
              </a:ext>
            </a:extLst>
          </p:cNvPr>
          <p:cNvSpPr txBox="1"/>
          <p:nvPr/>
        </p:nvSpPr>
        <p:spPr>
          <a:xfrm>
            <a:off x="1405218" y="3227838"/>
            <a:ext cx="3222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Формула для расчета радиуса окружности: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8061DD9-C195-5C4B-82C4-D28B66AEA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317" y="3514990"/>
            <a:ext cx="5080425" cy="3127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3DD5CF-27B1-9743-9560-273E4B7F7A0F}"/>
              </a:ext>
            </a:extLst>
          </p:cNvPr>
          <p:cNvSpPr txBox="1"/>
          <p:nvPr/>
        </p:nvSpPr>
        <p:spPr>
          <a:xfrm>
            <a:off x="2205330" y="6304073"/>
            <a:ext cx="1729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(Острый конец)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3788B78-142A-1848-AEAE-AC1AD1CCD218}"/>
              </a:ext>
            </a:extLst>
          </p:cNvPr>
          <p:cNvSpPr txBox="1"/>
          <p:nvPr/>
        </p:nvSpPr>
        <p:spPr>
          <a:xfrm>
            <a:off x="8781033" y="6304073"/>
            <a:ext cx="1549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(Тупой конец)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311772F-E63C-2D45-A252-6E0E2D73A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75" y="1253765"/>
            <a:ext cx="4194026" cy="1948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E587D9F-06F7-E44E-9482-82CBEB2FA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5246" y="1133297"/>
            <a:ext cx="4095225" cy="2068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88EED6-4FBF-144C-8D8C-035E2831D35C}"/>
              </a:ext>
            </a:extLst>
          </p:cNvPr>
          <p:cNvSpPr txBox="1"/>
          <p:nvPr/>
        </p:nvSpPr>
        <p:spPr>
          <a:xfrm>
            <a:off x="9010156" y="2201034"/>
            <a:ext cx="8758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AE0ED6-FC23-A04C-8FB0-B9D79ABEF7B6}"/>
              </a:ext>
            </a:extLst>
          </p:cNvPr>
          <p:cNvSpPr txBox="1"/>
          <p:nvPr/>
        </p:nvSpPr>
        <p:spPr>
          <a:xfrm>
            <a:off x="10459845" y="2201033"/>
            <a:ext cx="9367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21093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0A9FF8-E070-494D-9F12-F9E3A1EAF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62" y="358354"/>
            <a:ext cx="3435314" cy="800351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  </a:t>
            </a:r>
            <a:br>
              <a:rPr lang="ru-RU" sz="2400" dirty="0"/>
            </a:br>
            <a:r>
              <a:rPr lang="ru-RU" sz="3100" dirty="0" smtClean="0"/>
              <a:t>Из истории </a:t>
            </a:r>
            <a:r>
              <a:rPr lang="ru-RU" sz="3100" dirty="0"/>
              <a:t>арок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58FB56-05A0-524F-A095-FB1C2BC71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1" y="1495967"/>
            <a:ext cx="6060372" cy="512819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/>
              <a:t>   Форма арки была впервые замечена людьми в природе. Затем арки стали нести ритуально-символический характер. Первые арки в качестве архитектурного элемента появились во 2 тысячелетии до н.э. в Древнем Востоке. Арочные и купольные конструкции часто использовались при строительстве храмов и соборов.</a:t>
            </a:r>
          </a:p>
          <a:p>
            <a:pPr marL="0" indent="0">
              <a:buNone/>
            </a:pPr>
            <a:endParaRPr lang="ru-RU" sz="2000" dirty="0"/>
          </a:p>
          <a:p>
            <a:pPr marL="0" indent="0" algn="just">
              <a:buNone/>
            </a:pPr>
            <a:r>
              <a:rPr lang="ru-RU" sz="2000" dirty="0"/>
              <a:t>Прежде чем арка возникнет в камне, дереве, металле, естественно,  арка появляется на листе бумаги. Рассмотрим основные приемы построения арок разных видов.</a:t>
            </a:r>
          </a:p>
          <a:p>
            <a:endParaRPr lang="ru-RU" sz="2000" dirty="0"/>
          </a:p>
          <a:p>
            <a:endParaRPr lang="ru-RU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401B34C-F940-544B-8541-BB3C67D1C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619" y="358354"/>
            <a:ext cx="4383636" cy="2937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F4F5491-D4D7-E84D-9CD1-95EC0AA17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619" y="3631519"/>
            <a:ext cx="4383636" cy="2908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1868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CEBB09-3C96-7F42-B8D9-29B7E2A87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983" y="221816"/>
            <a:ext cx="2741917" cy="713713"/>
          </a:xfrm>
        </p:spPr>
        <p:txBody>
          <a:bodyPr>
            <a:normAutofit/>
          </a:bodyPr>
          <a:lstStyle/>
          <a:p>
            <a:r>
              <a:rPr lang="ru-RU" dirty="0" smtClean="0"/>
              <a:t>Выводы: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94B831-4BB7-F245-9F33-0F2CCE22F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685" y="1101624"/>
            <a:ext cx="10102417" cy="548874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600" b="1" dirty="0"/>
              <a:t>С помощью </a:t>
            </a:r>
            <a:r>
              <a:rPr lang="ru-RU" sz="2600" b="1" dirty="0" smtClean="0"/>
              <a:t>экспериментов удалось выяснить, </a:t>
            </a:r>
            <a:r>
              <a:rPr lang="ru-RU" sz="2600" b="1" dirty="0"/>
              <a:t>что:</a:t>
            </a:r>
          </a:p>
          <a:p>
            <a:pPr algn="just"/>
            <a:r>
              <a:rPr lang="ru-RU" sz="2600" dirty="0"/>
              <a:t>При равномерном давлении материал деформируется в </a:t>
            </a:r>
            <a:r>
              <a:rPr lang="ru-RU" sz="2600" dirty="0" smtClean="0"/>
              <a:t>трапециевидную </a:t>
            </a:r>
            <a:r>
              <a:rPr lang="ru-RU" sz="2600" dirty="0"/>
              <a:t>форму  и вымещается в свободное пространство</a:t>
            </a:r>
          </a:p>
          <a:p>
            <a:pPr algn="just"/>
            <a:r>
              <a:rPr lang="ru-RU" sz="2600" dirty="0" smtClean="0"/>
              <a:t>Арки </a:t>
            </a:r>
            <a:r>
              <a:rPr lang="ru-RU" sz="2600" dirty="0"/>
              <a:t>заостренной формы выдерживают наибольшую нагрузку</a:t>
            </a:r>
          </a:p>
          <a:p>
            <a:pPr algn="just"/>
            <a:r>
              <a:rPr lang="ru-RU" sz="2600" dirty="0" smtClean="0"/>
              <a:t>Чем </a:t>
            </a:r>
            <a:r>
              <a:rPr lang="ru-RU" sz="2600" dirty="0"/>
              <a:t>выше пролет арки, тем большую нагрузку она может выдержать</a:t>
            </a:r>
          </a:p>
          <a:p>
            <a:pPr algn="just"/>
            <a:r>
              <a:rPr lang="ru-RU" sz="2600" dirty="0" smtClean="0"/>
              <a:t>Наиболее </a:t>
            </a:r>
            <a:r>
              <a:rPr lang="ru-RU" sz="2600" dirty="0"/>
              <a:t>прочны те арки, в которых отсутствует внутреннее напряжение</a:t>
            </a:r>
          </a:p>
          <a:p>
            <a:pPr algn="just"/>
            <a:r>
              <a:rPr lang="ru-RU" sz="2600" dirty="0" smtClean="0"/>
              <a:t>Если </a:t>
            </a:r>
            <a:r>
              <a:rPr lang="ru-RU" sz="2600" dirty="0"/>
              <a:t>высота больше ширины пролета, то конструкция выдерживает наибольшую нагрузку</a:t>
            </a:r>
          </a:p>
          <a:p>
            <a:pPr algn="just"/>
            <a:r>
              <a:rPr lang="ru-RU" sz="2600" dirty="0" smtClean="0"/>
              <a:t>Арки </a:t>
            </a:r>
            <a:r>
              <a:rPr lang="ru-RU" sz="2600" dirty="0"/>
              <a:t>действительно очень прочны и выдерживают большие </a:t>
            </a:r>
            <a:r>
              <a:rPr lang="ru-RU" sz="2600" dirty="0" smtClean="0"/>
              <a:t>нагрузки</a:t>
            </a:r>
          </a:p>
          <a:p>
            <a:pPr algn="just"/>
            <a:r>
              <a:rPr lang="ru-RU" sz="2600" dirty="0" smtClean="0"/>
              <a:t>Экспериментальные и расчетные результаты совпадают в пределах погрешностей. </a:t>
            </a:r>
            <a:endParaRPr lang="ru-RU" sz="2600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1040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A43AC8-E488-6845-9878-F86ADDC53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45290"/>
            <a:ext cx="9319534" cy="1172665"/>
          </a:xfrm>
        </p:spPr>
        <p:txBody>
          <a:bodyPr>
            <a:normAutofit fontScale="90000"/>
          </a:bodyPr>
          <a:lstStyle/>
          <a:p>
            <a:r>
              <a:rPr lang="ru-RU" dirty="0"/>
              <a:t>Основные виды и приемы построения арок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5EF282-13EE-8342-A9DB-B9C7741B4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915" y="1188816"/>
            <a:ext cx="4910055" cy="5468056"/>
          </a:xfrm>
        </p:spPr>
        <p:txBody>
          <a:bodyPr>
            <a:normAutofit/>
          </a:bodyPr>
          <a:lstStyle/>
          <a:p>
            <a:endParaRPr lang="ru-RU" sz="3200" dirty="0"/>
          </a:p>
          <a:p>
            <a:pPr marL="0" indent="0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Круглые арки</a:t>
            </a:r>
          </a:p>
          <a:p>
            <a:endParaRPr lang="ru-RU" sz="3200" dirty="0"/>
          </a:p>
          <a:p>
            <a:r>
              <a:rPr lang="ru-RU" sz="2000" dirty="0"/>
              <a:t>Полуциркульная арка. Строится из одного центра. Арка представляет собой половину окружности </a:t>
            </a:r>
          </a:p>
          <a:p>
            <a:endParaRPr lang="ru-RU" sz="2000" b="1" dirty="0"/>
          </a:p>
          <a:p>
            <a:r>
              <a:rPr lang="ru-RU" sz="2000" dirty="0"/>
              <a:t>Пологая арка. Строится из одного центра, который находится ниже прямоугольной части окна.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3200" dirty="0"/>
          </a:p>
          <a:p>
            <a:endParaRPr lang="ru-RU" sz="3200" dirty="0"/>
          </a:p>
        </p:txBody>
      </p:sp>
      <p:pic>
        <p:nvPicPr>
          <p:cNvPr id="5" name="Рисунок 4" descr="Замер арки пвх.JPG">
            <a:extLst>
              <a:ext uri="{FF2B5EF4-FFF2-40B4-BE49-F238E27FC236}">
                <a16:creationId xmlns:a16="http://schemas.microsoft.com/office/drawing/2014/main" xmlns="" id="{F922266F-B42C-6E41-82B5-32F46971D95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188817"/>
            <a:ext cx="2610141" cy="2636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Замер арки пвх1.JPG">
            <a:extLst>
              <a:ext uri="{FF2B5EF4-FFF2-40B4-BE49-F238E27FC236}">
                <a16:creationId xmlns:a16="http://schemas.microsoft.com/office/drawing/2014/main" xmlns="" id="{32A52092-5F16-CD4D-B5C9-3FFF9707E8B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4050815"/>
            <a:ext cx="2610141" cy="2606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72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F281F3F-0A06-674A-8FED-0C4DBADDAF7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654050"/>
            <a:ext cx="5811838" cy="6110288"/>
          </a:xfrm>
        </p:spPr>
        <p:txBody>
          <a:bodyPr>
            <a:normAutofit/>
          </a:bodyPr>
          <a:lstStyle/>
          <a:p>
            <a:r>
              <a:rPr lang="ru-RU" sz="2000" dirty="0"/>
              <a:t>Коробовая (лучковая) арка. Строится из трех центров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pPr marL="0" indent="0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Стрельчатые арки</a:t>
            </a:r>
          </a:p>
          <a:p>
            <a:pPr marL="0" indent="0">
              <a:buNone/>
            </a:pPr>
            <a:endParaRPr lang="ru-RU" sz="2000" dirty="0"/>
          </a:p>
          <a:p>
            <a:r>
              <a:rPr lang="ru-RU" sz="2000" dirty="0"/>
              <a:t>Стрельчатая простая арка. Строится из двух центров</a:t>
            </a:r>
          </a:p>
          <a:p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Стрельчатая сложная арка</a:t>
            </a:r>
          </a:p>
        </p:txBody>
      </p:sp>
      <p:pic>
        <p:nvPicPr>
          <p:cNvPr id="4" name="Рисунок 3" descr="Замер арки4.jpg">
            <a:extLst>
              <a:ext uri="{FF2B5EF4-FFF2-40B4-BE49-F238E27FC236}">
                <a16:creationId xmlns:a16="http://schemas.microsoft.com/office/drawing/2014/main" xmlns="" id="{FDBFA172-C0FC-2D4B-8EF9-FE16381B095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2466975"/>
            <a:ext cx="3859570" cy="1993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Замер арки5.jpg">
            <a:extLst>
              <a:ext uri="{FF2B5EF4-FFF2-40B4-BE49-F238E27FC236}">
                <a16:creationId xmlns:a16="http://schemas.microsoft.com/office/drawing/2014/main" xmlns="" id="{F4104D44-D0E3-214E-8D40-26307A5A586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4577820"/>
            <a:ext cx="2000250" cy="2186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Замер арки пвх3.JPG">
            <a:extLst>
              <a:ext uri="{FF2B5EF4-FFF2-40B4-BE49-F238E27FC236}">
                <a16:creationId xmlns:a16="http://schemas.microsoft.com/office/drawing/2014/main" xmlns="" id="{0EEDAD66-3CA8-7E46-948D-1386B382E87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301480"/>
            <a:ext cx="3859570" cy="1736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7652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082C51-227F-7049-BA6A-1F6E9EE5E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6" y="241267"/>
            <a:ext cx="7674506" cy="1259466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3100" dirty="0" smtClean="0"/>
              <a:t>Строение а</a:t>
            </a:r>
            <a:r>
              <a:rPr lang="ru-RU" sz="3100" dirty="0" smtClean="0"/>
              <a:t>рки </a:t>
            </a:r>
            <a:r>
              <a:rPr lang="ru-RU" sz="3100" dirty="0"/>
              <a:t>из каменной кладки.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BFC3FF17-1CF7-EB49-B034-AC8333694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2125" y="833795"/>
            <a:ext cx="5076825" cy="57431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7E37A5C-DEFC-D143-A685-B071ED54223D}"/>
              </a:ext>
            </a:extLst>
          </p:cNvPr>
          <p:cNvSpPr txBox="1"/>
          <p:nvPr/>
        </p:nvSpPr>
        <p:spPr>
          <a:xfrm>
            <a:off x="1067962" y="1640336"/>
            <a:ext cx="493496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1. Замковый камень</a:t>
            </a:r>
          </a:p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2. Клинчатый камень </a:t>
            </a:r>
          </a:p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3. Внешняя поверхность свода (экстрадос) </a:t>
            </a:r>
          </a:p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4. Пятовый камень (импост) </a:t>
            </a:r>
          </a:p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5. Внутренний свод (интрадос)</a:t>
            </a:r>
          </a:p>
          <a:p>
            <a:r>
              <a:rPr lang="ru-RU" sz="2000" dirty="0"/>
              <a:t> </a:t>
            </a:r>
            <a:br>
              <a:rPr lang="ru-RU" sz="2000" dirty="0"/>
            </a:br>
            <a:r>
              <a:rPr lang="ru-RU" sz="2000" dirty="0"/>
              <a:t>6. Стрела подъёма </a:t>
            </a:r>
          </a:p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7. Пролёт </a:t>
            </a:r>
          </a:p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8. Опорная стена</a:t>
            </a:r>
          </a:p>
        </p:txBody>
      </p:sp>
    </p:spTree>
    <p:extLst>
      <p:ext uri="{BB962C8B-B14F-4D97-AF65-F5344CB8AC3E}">
        <p14:creationId xmlns:p14="http://schemas.microsoft.com/office/powerpoint/2010/main" val="3231454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2E082C51-227F-7049-BA6A-1F6E9EE5E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2270092"/>
            <a:ext cx="9010649" cy="1930433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/>
            </a:r>
            <a:br>
              <a:rPr lang="ru-RU" sz="2000" dirty="0"/>
            </a:br>
            <a:r>
              <a:rPr lang="ru-RU" sz="3200" dirty="0" smtClean="0"/>
              <a:t>Эксперимент по </a:t>
            </a:r>
            <a:r>
              <a:rPr lang="ru-RU" sz="3200" dirty="0"/>
              <a:t>созданию арочной </a:t>
            </a:r>
            <a:r>
              <a:rPr lang="ru-RU" sz="3200" dirty="0" smtClean="0"/>
              <a:t>конструкции из мармелада и пастилы</a:t>
            </a:r>
            <a:r>
              <a:rPr lang="ru-RU" sz="3200" dirty="0"/>
              <a:t/>
            </a:r>
            <a:br>
              <a:rPr lang="ru-RU" sz="32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72505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0FCEF8-B9A8-934A-8EF1-C1B382FE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140"/>
            <a:ext cx="9791700" cy="73148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Наблюдение деформации материала при кирпичной кладке: Эксперимент с мармеладом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3DD6641-8E93-C045-B3C7-A63D1C217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22" y="1485836"/>
            <a:ext cx="4851486" cy="3638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3024FD6-8DFB-7247-A15D-E3D68F6A2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624" y="1485836"/>
            <a:ext cx="4851486" cy="3638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3248D9-BC32-A24B-9F99-3E606828DB3A}"/>
              </a:ext>
            </a:extLst>
          </p:cNvPr>
          <p:cNvSpPr txBox="1"/>
          <p:nvPr/>
        </p:nvSpPr>
        <p:spPr>
          <a:xfrm>
            <a:off x="552450" y="5672019"/>
            <a:ext cx="1074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Вывод:</a:t>
            </a:r>
            <a:r>
              <a:rPr lang="ru-RU" sz="2000" dirty="0"/>
              <a:t> </a:t>
            </a:r>
            <a:r>
              <a:rPr lang="ru-RU" sz="2000" dirty="0" smtClean="0"/>
              <a:t>материал </a:t>
            </a:r>
            <a:r>
              <a:rPr lang="ru-RU" sz="2000" dirty="0"/>
              <a:t>деформируется и </a:t>
            </a:r>
            <a:r>
              <a:rPr lang="ru-RU" sz="2000" dirty="0" smtClean="0"/>
              <a:t>смещается </a:t>
            </a:r>
            <a:r>
              <a:rPr lang="ru-RU" sz="2000" dirty="0"/>
              <a:t>в </a:t>
            </a:r>
            <a:r>
              <a:rPr lang="ru-RU" sz="2000" dirty="0" smtClean="0"/>
              <a:t>свободную от нагрузки область.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24402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3D4EE48C-F18F-1C4D-85CC-1EE22AC07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5925" y="1587184"/>
            <a:ext cx="4574784" cy="3599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94F794C-E8E3-644D-B5FF-7AA07C388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84" y="1587185"/>
            <a:ext cx="4798759" cy="3599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243B5D8-2ED7-8146-9781-2A1C74EFA560}"/>
              </a:ext>
            </a:extLst>
          </p:cNvPr>
          <p:cNvSpPr/>
          <p:nvPr/>
        </p:nvSpPr>
        <p:spPr>
          <a:xfrm>
            <a:off x="731000" y="5466228"/>
            <a:ext cx="91730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Вывод:</a:t>
            </a:r>
            <a:r>
              <a:rPr lang="ru-RU" sz="2000" dirty="0"/>
              <a:t> </a:t>
            </a:r>
            <a:r>
              <a:rPr lang="ru-RU" sz="2000" dirty="0" smtClean="0"/>
              <a:t>при </a:t>
            </a:r>
            <a:r>
              <a:rPr lang="ru-RU" sz="2000" dirty="0"/>
              <a:t>равномерном давлении материал деформируется в </a:t>
            </a:r>
            <a:r>
              <a:rPr lang="ru-RU" sz="2000" dirty="0" smtClean="0"/>
              <a:t>трапециевидную </a:t>
            </a:r>
            <a:r>
              <a:rPr lang="ru-RU" sz="2000" dirty="0"/>
              <a:t>форму  и </a:t>
            </a:r>
            <a:r>
              <a:rPr lang="ru-RU" sz="2000" dirty="0" smtClean="0"/>
              <a:t>смещается </a:t>
            </a:r>
            <a:r>
              <a:rPr lang="ru-RU" sz="2000" dirty="0"/>
              <a:t>в свободное пространство.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A90FCEF8-B9A8-934A-8EF1-C1B382FE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140"/>
            <a:ext cx="9791700" cy="73148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Наблюдение деформации материала при кирпичной кладке: Эксперимент с пастилой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531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934" y="1930399"/>
            <a:ext cx="8596668" cy="356552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Эксперимент по исследованию нагрузки, которую может выдержать арочная конструкция. </a:t>
            </a:r>
            <a:br>
              <a:rPr lang="ru-RU" dirty="0" smtClean="0"/>
            </a:br>
            <a:r>
              <a:rPr lang="ru-RU" dirty="0" smtClean="0"/>
              <a:t>На примере яичной скорлупы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63210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15344</TotalTime>
  <Words>761</Words>
  <Application>Microsoft Office PowerPoint</Application>
  <PresentationFormat>Широкоэкранный</PresentationFormat>
  <Paragraphs>203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Trebuchet MS</vt:lpstr>
      <vt:lpstr>Wingdings 3</vt:lpstr>
      <vt:lpstr>Грань</vt:lpstr>
      <vt:lpstr>Презентация к уроку «Индивидуальный проект по физике»  «Исследование арочных конструкций» Пример оформления и анализа полученных данных</vt:lpstr>
      <vt:lpstr>   Из истории арок </vt:lpstr>
      <vt:lpstr>Основные виды и приемы построения арок</vt:lpstr>
      <vt:lpstr>Презентация PowerPoint</vt:lpstr>
      <vt:lpstr> Строение арки из каменной кладки.   </vt:lpstr>
      <vt:lpstr> Эксперимент по созданию арочной конструкции из мармелада и пастилы </vt:lpstr>
      <vt:lpstr>Наблюдение деформации материала при кирпичной кладке: Эксперимент с мармеладом</vt:lpstr>
      <vt:lpstr>Наблюдение деформации материала при кирпичной кладке: Эксперимент с пастилой</vt:lpstr>
      <vt:lpstr>Эксперимент по исследованию нагрузки, которую может выдержать арочная конструкция.  На примере яичной скорлупы</vt:lpstr>
      <vt:lpstr> Изучение формы арки.</vt:lpstr>
      <vt:lpstr>Презентация PowerPoint</vt:lpstr>
      <vt:lpstr>Изучение высоты пролета арки.</vt:lpstr>
      <vt:lpstr>Презентация PowerPoint</vt:lpstr>
      <vt:lpstr>Изучение изгиба балки, аналога арочной конструкции.</vt:lpstr>
      <vt:lpstr>Презентация PowerPoint</vt:lpstr>
      <vt:lpstr>Точки излома.</vt:lpstr>
      <vt:lpstr>Связь высоты и длины пролета.</vt:lpstr>
      <vt:lpstr>Презентация PowerPoint</vt:lpstr>
      <vt:lpstr>Вычисления: сравнение экспериментальных  и расчетных данных:</vt:lpstr>
      <vt:lpstr>Выводы: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 работа. по изучению арочных конструкций</dc:title>
  <dc:creator>Николай Штейнер</dc:creator>
  <cp:lastModifiedBy>Дружин</cp:lastModifiedBy>
  <cp:revision>67</cp:revision>
  <dcterms:created xsi:type="dcterms:W3CDTF">2019-02-22T17:19:00Z</dcterms:created>
  <dcterms:modified xsi:type="dcterms:W3CDTF">2022-10-16T20:31:04Z</dcterms:modified>
</cp:coreProperties>
</file>