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4" r:id="rId3"/>
    <p:sldId id="278" r:id="rId4"/>
    <p:sldId id="275" r:id="rId5"/>
    <p:sldId id="258" r:id="rId6"/>
    <p:sldId id="264" r:id="rId7"/>
    <p:sldId id="260" r:id="rId8"/>
    <p:sldId id="261" r:id="rId9"/>
    <p:sldId id="263" r:id="rId10"/>
    <p:sldId id="280" r:id="rId11"/>
    <p:sldId id="277" r:id="rId12"/>
    <p:sldId id="262" r:id="rId13"/>
    <p:sldId id="299" r:id="rId14"/>
    <p:sldId id="293" r:id="rId15"/>
    <p:sldId id="302" r:id="rId16"/>
    <p:sldId id="294" r:id="rId17"/>
    <p:sldId id="286" r:id="rId18"/>
    <p:sldId id="292" r:id="rId19"/>
    <p:sldId id="287" r:id="rId20"/>
    <p:sldId id="291" r:id="rId21"/>
    <p:sldId id="295" r:id="rId22"/>
    <p:sldId id="284" r:id="rId23"/>
    <p:sldId id="285" r:id="rId24"/>
    <p:sldId id="265" r:id="rId25"/>
    <p:sldId id="3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7BFAD-6ED9-4D5A-99B3-45545A366F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92ECF-57D6-4CDD-9FE6-B13B60FB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92ECF-57D6-4CDD-9FE6-B13B60FB8221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11" Type="http://schemas.openxmlformats.org/officeDocument/2006/relationships/image" Target="../media/image21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22.pn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66124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Интеграция уроков биологии и английского языка,  как средство развития функциональной грамотности учащихся </a:t>
            </a:r>
            <a:r>
              <a:rPr lang="ru-RU" sz="28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8-х классов.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«Мичуринская школа № 123»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Мелехина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Михайловна – учитель биологии,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Богатырева Татьяна Ростиславовна – учитель        английского языка.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Новосибирск, 2022 г.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ручное управление 19"/>
          <p:cNvSpPr/>
          <p:nvPr/>
        </p:nvSpPr>
        <p:spPr>
          <a:xfrm rot="6104753">
            <a:off x="7732678" y="3968283"/>
            <a:ext cx="914400" cy="1758930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8694"/>
          </a:xfrm>
        </p:spPr>
        <p:txBody>
          <a:bodyPr/>
          <a:lstStyle/>
          <a:p>
            <a:pPr algn="ctr"/>
            <a:r>
              <a:rPr lang="en-US" b="1" dirty="0" smtClean="0"/>
              <a:t>3 </a:t>
            </a:r>
            <a:r>
              <a:rPr lang="ru-RU" b="1" dirty="0" smtClean="0"/>
              <a:t>этап: Осмысление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01080" cy="18535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1. Водная информация с использованием презентации </a:t>
            </a:r>
            <a:r>
              <a:rPr lang="en-US" sz="2400" b="1" dirty="0" smtClean="0"/>
              <a:t>Power Point;</a:t>
            </a:r>
          </a:p>
          <a:p>
            <a:r>
              <a:rPr lang="ru-RU" sz="2400" b="1" dirty="0" smtClean="0"/>
              <a:t>Групповая работа.</a:t>
            </a:r>
          </a:p>
          <a:p>
            <a:pPr marL="0" indent="0">
              <a:buNone/>
            </a:pPr>
            <a:r>
              <a:rPr lang="ru-RU" sz="2400" b="1" dirty="0" smtClean="0"/>
              <a:t>	</a:t>
            </a:r>
            <a:r>
              <a:rPr lang="en-US" sz="2400" b="1" dirty="0" smtClean="0"/>
              <a:t>                            </a:t>
            </a:r>
            <a:r>
              <a:rPr lang="ru-RU" sz="2400" b="1" dirty="0" smtClean="0"/>
              <a:t>«</a:t>
            </a:r>
            <a:r>
              <a:rPr lang="en-US" sz="2400" b="1" dirty="0" smtClean="0"/>
              <a:t>FISH BONE”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39312" y="2435121"/>
            <a:ext cx="9056200" cy="3715949"/>
            <a:chOff x="0" y="937187"/>
            <a:chExt cx="9056200" cy="3715949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16200000">
              <a:off x="-450304" y="1863080"/>
              <a:ext cx="3240360" cy="2339752"/>
            </a:xfrm>
            <a:prstGeom prst="triangle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544" y="2060848"/>
              <a:ext cx="20882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</a:t>
              </a:r>
              <a:r>
                <a:rPr lang="en-US" dirty="0" smtClean="0"/>
                <a:t>     Why is it</a:t>
              </a:r>
            </a:p>
            <a:p>
              <a:r>
                <a:rPr lang="en-US" dirty="0" smtClean="0"/>
                <a:t>        difficult to </a:t>
              </a:r>
            </a:p>
            <a:p>
              <a:r>
                <a:rPr lang="en-US" dirty="0" smtClean="0"/>
                <a:t>     struggle with </a:t>
              </a:r>
            </a:p>
            <a:p>
              <a:r>
                <a:rPr lang="en-US" dirty="0" smtClean="0"/>
                <a:t>       viruses and </a:t>
              </a:r>
            </a:p>
            <a:p>
              <a:r>
                <a:rPr lang="en-US" dirty="0" smtClean="0"/>
                <a:t>      exterminate </a:t>
              </a:r>
            </a:p>
            <a:p>
              <a:r>
                <a:rPr lang="en-US" dirty="0" smtClean="0"/>
                <a:t>              them?  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39752" y="2348880"/>
              <a:ext cx="1296144" cy="12241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structure of the virus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35896" y="2363114"/>
              <a:ext cx="1440160" cy="12241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kinds of viruses and their cycles of living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76056" y="2363114"/>
              <a:ext cx="1224136" cy="12241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ways of spreading</a:t>
              </a:r>
            </a:p>
            <a:p>
              <a:pPr algn="ctr"/>
              <a:endParaRPr lang="ru-RU" dirty="0"/>
            </a:p>
          </p:txBody>
        </p:sp>
        <p:sp>
          <p:nvSpPr>
            <p:cNvPr id="10" name="Блок-схема: ручное управление 9"/>
            <p:cNvSpPr/>
            <p:nvPr/>
          </p:nvSpPr>
          <p:spPr>
            <a:xfrm rot="2429559">
              <a:off x="7370529" y="937187"/>
              <a:ext cx="914400" cy="1758930"/>
            </a:xfrm>
            <a:prstGeom prst="flowChartManualOper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8788334">
              <a:off x="7268309" y="1487241"/>
              <a:ext cx="1311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Conclusion</a:t>
              </a:r>
              <a:endParaRPr lang="ru-RU" dirty="0"/>
            </a:p>
          </p:txBody>
        </p:sp>
        <p:sp>
          <p:nvSpPr>
            <p:cNvPr id="12" name="Блок-схема: ручное управление 11"/>
            <p:cNvSpPr/>
            <p:nvPr/>
          </p:nvSpPr>
          <p:spPr>
            <a:xfrm rot="4986676">
              <a:off x="7719535" y="1682993"/>
              <a:ext cx="914400" cy="1758930"/>
            </a:xfrm>
            <a:prstGeom prst="flowChartManualOper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ручное управление 13"/>
            <p:cNvSpPr/>
            <p:nvPr/>
          </p:nvSpPr>
          <p:spPr>
            <a:xfrm rot="7033435">
              <a:off x="7554270" y="3214401"/>
              <a:ext cx="914400" cy="1758930"/>
            </a:xfrm>
            <a:prstGeom prst="flowChartManualOper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792210">
              <a:off x="7436959" y="3994516"/>
              <a:ext cx="1311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Conclusion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1268760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Problem</a:t>
              </a:r>
              <a:endParaRPr lang="ru-RU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95936" y="1427010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Reasons</a:t>
              </a:r>
              <a:endParaRPr lang="ru-RU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95936" y="3947290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Solutions</a:t>
              </a:r>
              <a:endParaRPr lang="ru-RU" sz="2400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300192" y="3861048"/>
            <a:ext cx="1296144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preventive</a:t>
            </a:r>
          </a:p>
          <a:p>
            <a:pPr algn="ctr"/>
            <a:r>
              <a:rPr lang="en-US" dirty="0" smtClean="0"/>
              <a:t>measures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96336" y="3789040"/>
            <a:ext cx="131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rot="321355">
            <a:off x="7668344" y="4653136"/>
            <a:ext cx="131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Критерии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11960" y="1628800"/>
            <a:ext cx="4485184" cy="1872208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Изучить предложенную информацию;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Обсудить в парах и в группе;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Преобразовать информацию в виде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Фишбон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Сделать вывод на английском языке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Презентовать информацию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619944" y="485056"/>
            <a:ext cx="8229600" cy="8675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Задание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211960" y="4008492"/>
            <a:ext cx="4629200" cy="23008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Доступность- 1 балл;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Лаконичность-1 балл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Креативность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1 балл;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Содержательность – 1 балл;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Активность всех участников группы – 1 балл;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063" t="5795" r="11392" b="9213"/>
          <a:stretch>
            <a:fillRect/>
          </a:stretch>
        </p:blipFill>
        <p:spPr bwMode="auto">
          <a:xfrm>
            <a:off x="323528" y="2060848"/>
            <a:ext cx="374441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мастер класс Germs\оспа.jpg"/>
          <p:cNvPicPr>
            <a:picLocks noChangeAspect="1" noChangeArrowheads="1"/>
          </p:cNvPicPr>
          <p:nvPr/>
        </p:nvPicPr>
        <p:blipFill>
          <a:blip r:embed="rId3" cstate="print"/>
          <a:srcRect l="29577" t="4643" r="17608"/>
          <a:stretch>
            <a:fillRect/>
          </a:stretch>
        </p:blipFill>
        <p:spPr bwMode="auto">
          <a:xfrm>
            <a:off x="3491880" y="3501008"/>
            <a:ext cx="1224136" cy="20112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6100" y="1700808"/>
            <a:ext cx="8607900" cy="64294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4</a:t>
            </a:r>
            <a:r>
              <a:rPr lang="ru-RU" sz="3600" b="1" dirty="0" smtClean="0"/>
              <a:t> этап:</a:t>
            </a:r>
            <a:r>
              <a:rPr lang="en-US" sz="3600" b="1" dirty="0" smtClean="0"/>
              <a:t> </a:t>
            </a:r>
            <a:r>
              <a:rPr lang="ru-RU" sz="3600" b="1" dirty="0" smtClean="0"/>
              <a:t>Практическое применение знаний: </a:t>
            </a:r>
            <a:r>
              <a:rPr lang="en-US" sz="3600" b="1" dirty="0" smtClean="0"/>
              <a:t>“Flappers”</a:t>
            </a:r>
            <a:r>
              <a:rPr lang="ru-RU" sz="3600" b="1" dirty="0" smtClean="0"/>
              <a:t>     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11268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2376264" cy="1368152"/>
          </a:xfrm>
          <a:prstGeom prst="rect">
            <a:avLst/>
          </a:prstGeom>
          <a:noFill/>
        </p:spPr>
      </p:pic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1462316" cy="1584176"/>
          </a:xfrm>
          <a:prstGeom prst="rect">
            <a:avLst/>
          </a:prstGeom>
          <a:noFill/>
        </p:spPr>
      </p:pic>
      <p:pic>
        <p:nvPicPr>
          <p:cNvPr id="11266" name="Рисунок 3" descr="корь"/>
          <p:cNvPicPr>
            <a:picLocks noChangeAspect="1" noChangeArrowheads="1"/>
          </p:cNvPicPr>
          <p:nvPr/>
        </p:nvPicPr>
        <p:blipFill>
          <a:blip r:embed="rId6" cstate="print"/>
          <a:srcRect l="19048" t="23529"/>
          <a:stretch>
            <a:fillRect/>
          </a:stretch>
        </p:blipFill>
        <p:spPr bwMode="auto">
          <a:xfrm>
            <a:off x="0" y="3825432"/>
            <a:ext cx="1835696" cy="1403768"/>
          </a:xfrm>
          <a:prstGeom prst="rect">
            <a:avLst/>
          </a:prstGeom>
          <a:noFill/>
        </p:spPr>
      </p:pic>
      <p:pic>
        <p:nvPicPr>
          <p:cNvPr id="11265" name="Рисунок 9" descr="0923479d75b616be3792aea764845f51"/>
          <p:cNvPicPr>
            <a:picLocks noChangeAspect="1" noChangeArrowheads="1"/>
          </p:cNvPicPr>
          <p:nvPr/>
        </p:nvPicPr>
        <p:blipFill>
          <a:blip r:embed="rId7" cstate="print"/>
          <a:srcRect l="32316" t="9361" r="10234" b="13191"/>
          <a:stretch>
            <a:fillRect/>
          </a:stretch>
        </p:blipFill>
        <p:spPr bwMode="auto">
          <a:xfrm>
            <a:off x="138365" y="5229200"/>
            <a:ext cx="1481307" cy="1296144"/>
          </a:xfrm>
          <a:prstGeom prst="rect">
            <a:avLst/>
          </a:prstGeom>
          <a:noFill/>
        </p:spPr>
      </p:pic>
      <p:pic>
        <p:nvPicPr>
          <p:cNvPr id="1026" name="Picture 2" descr="G:\мастер класс Таня Лена\мухобойка.jpg"/>
          <p:cNvPicPr>
            <a:picLocks noChangeAspect="1" noChangeArrowheads="1"/>
          </p:cNvPicPr>
          <p:nvPr/>
        </p:nvPicPr>
        <p:blipFill>
          <a:blip r:embed="rId8" cstate="print"/>
          <a:srcRect l="19761" t="12200" r="17240" b="10101"/>
          <a:stretch>
            <a:fillRect/>
          </a:stretch>
        </p:blipFill>
        <p:spPr bwMode="auto">
          <a:xfrm>
            <a:off x="6674320" y="620688"/>
            <a:ext cx="2469680" cy="18275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3688" y="1772816"/>
            <a:ext cx="17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black death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2924944"/>
            <a:ext cx="182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German measles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4293096"/>
            <a:ext cx="97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Measles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587727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flu</a:t>
            </a:r>
            <a:endParaRPr lang="ru-RU" dirty="0"/>
          </a:p>
        </p:txBody>
      </p:sp>
      <p:pic>
        <p:nvPicPr>
          <p:cNvPr id="1027" name="Picture 3" descr="G:\мастер класс Germs\5.jpg"/>
          <p:cNvPicPr>
            <a:picLocks noChangeAspect="1" noChangeArrowheads="1"/>
          </p:cNvPicPr>
          <p:nvPr/>
        </p:nvPicPr>
        <p:blipFill>
          <a:blip r:embed="rId9" cstate="print"/>
          <a:srcRect l="30155" t="31100" b="7476"/>
          <a:stretch>
            <a:fillRect/>
          </a:stretch>
        </p:blipFill>
        <p:spPr bwMode="auto">
          <a:xfrm>
            <a:off x="4211960" y="1340768"/>
            <a:ext cx="2016224" cy="15958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11960" y="2708920"/>
            <a:ext cx="89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Herpes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35730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Chickenpox</a:t>
            </a:r>
            <a:endParaRPr lang="ru-RU" dirty="0"/>
          </a:p>
        </p:txBody>
      </p:sp>
      <p:pic>
        <p:nvPicPr>
          <p:cNvPr id="19" name="Рисунок 18"/>
          <p:cNvPicPr/>
          <p:nvPr/>
        </p:nvPicPr>
        <p:blipFill>
          <a:blip r:embed="rId10" cstate="print"/>
          <a:srcRect l="14803" t="4386" r="11184" b="21052"/>
          <a:stretch>
            <a:fillRect/>
          </a:stretch>
        </p:blipFill>
        <p:spPr bwMode="auto">
          <a:xfrm>
            <a:off x="3419872" y="5373216"/>
            <a:ext cx="1123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499992" y="5589240"/>
            <a:ext cx="2063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</a:t>
            </a:r>
          </a:p>
          <a:p>
            <a:r>
              <a:rPr lang="ru-RU" dirty="0" smtClean="0"/>
              <a:t>immunodeficiency</a:t>
            </a:r>
            <a:endParaRPr lang="en-US" dirty="0" smtClean="0"/>
          </a:p>
          <a:p>
            <a:r>
              <a:rPr lang="en-US" dirty="0" smtClean="0"/>
              <a:t>virus</a:t>
            </a:r>
            <a:endParaRPr lang="ru-RU" dirty="0"/>
          </a:p>
        </p:txBody>
      </p:sp>
      <p:pic>
        <p:nvPicPr>
          <p:cNvPr id="21" name="Рисунок 20" descr="F:\мастер класс Germs\эбола.jpg"/>
          <p:cNvPicPr/>
          <p:nvPr/>
        </p:nvPicPr>
        <p:blipFill>
          <a:blip r:embed="rId11" cstate="print"/>
          <a:srcRect l="9947" t="23625"/>
          <a:stretch>
            <a:fillRect/>
          </a:stretch>
        </p:blipFill>
        <p:spPr bwMode="auto">
          <a:xfrm>
            <a:off x="6372200" y="3068960"/>
            <a:ext cx="1447800" cy="151216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092280" y="39330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Ebola</a:t>
            </a:r>
            <a:endParaRPr lang="ru-RU" dirty="0"/>
          </a:p>
        </p:txBody>
      </p:sp>
      <p:pic>
        <p:nvPicPr>
          <p:cNvPr id="23" name="Рисунок 22" descr="F:\мастер класс Germs\бешенство.jpg"/>
          <p:cNvPicPr/>
          <p:nvPr/>
        </p:nvPicPr>
        <p:blipFill>
          <a:blip r:embed="rId12" cstate="print"/>
          <a:srcRect l="40649" t="25846"/>
          <a:stretch>
            <a:fillRect/>
          </a:stretch>
        </p:blipFill>
        <p:spPr bwMode="auto">
          <a:xfrm>
            <a:off x="7164288" y="4365104"/>
            <a:ext cx="1728192" cy="169048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020272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ru-RU" dirty="0" smtClean="0"/>
              <a:t>ydrophobia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мастер класс Таня Лена\фотоотчет\20160418_151503.jpg"/>
          <p:cNvPicPr>
            <a:picLocks noChangeAspect="1" noChangeArrowheads="1"/>
          </p:cNvPicPr>
          <p:nvPr/>
        </p:nvPicPr>
        <p:blipFill>
          <a:blip r:embed="rId2" cstate="print"/>
          <a:srcRect r="18004"/>
          <a:stretch>
            <a:fillRect/>
          </a:stretch>
        </p:blipFill>
        <p:spPr bwMode="auto">
          <a:xfrm>
            <a:off x="467544" y="692695"/>
            <a:ext cx="3168352" cy="2834841"/>
          </a:xfrm>
          <a:prstGeom prst="rect">
            <a:avLst/>
          </a:prstGeom>
          <a:noFill/>
        </p:spPr>
      </p:pic>
      <p:pic>
        <p:nvPicPr>
          <p:cNvPr id="39939" name="Picture 3" descr="G:\мастер класс Таня Лена\фотоотчет\20160418_151652.jpg"/>
          <p:cNvPicPr>
            <a:picLocks noChangeAspect="1" noChangeArrowheads="1"/>
          </p:cNvPicPr>
          <p:nvPr/>
        </p:nvPicPr>
        <p:blipFill>
          <a:blip r:embed="rId3" cstate="print"/>
          <a:srcRect t="11485" r="26622"/>
          <a:stretch>
            <a:fillRect/>
          </a:stretch>
        </p:blipFill>
        <p:spPr bwMode="auto">
          <a:xfrm>
            <a:off x="4139952" y="692696"/>
            <a:ext cx="4032448" cy="2742131"/>
          </a:xfrm>
          <a:prstGeom prst="rect">
            <a:avLst/>
          </a:prstGeom>
          <a:noFill/>
        </p:spPr>
      </p:pic>
      <p:pic>
        <p:nvPicPr>
          <p:cNvPr id="39940" name="Picture 4" descr="G:\мастер класс Таня Лена\фотоотчет\20160418_151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245553" cy="2737533"/>
          </a:xfrm>
          <a:prstGeom prst="rect">
            <a:avLst/>
          </a:prstGeom>
          <a:noFill/>
        </p:spPr>
      </p:pic>
      <p:pic>
        <p:nvPicPr>
          <p:cNvPr id="7" name="Picture 2" descr="G:\мастер класс Таня Лена\кинокаме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77072"/>
            <a:ext cx="266429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«Лото»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484784"/>
          <a:ext cx="8358246" cy="43120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6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1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1512168" cy="12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F:\мастер класс Germs\кор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1219200" cy="785818"/>
          </a:xfrm>
          <a:prstGeom prst="rect">
            <a:avLst/>
          </a:prstGeom>
          <a:noFill/>
        </p:spPr>
      </p:pic>
      <p:pic>
        <p:nvPicPr>
          <p:cNvPr id="9" name="Picture 17" descr="F:\мастер класс Germs\d74e4286d0b377af197a258b35d9dd26.jpg"/>
          <p:cNvPicPr>
            <a:picLocks noChangeAspect="1" noChangeArrowheads="1"/>
          </p:cNvPicPr>
          <p:nvPr/>
        </p:nvPicPr>
        <p:blipFill>
          <a:blip r:embed="rId5" cstate="print"/>
          <a:srcRect r="25000" b="12500"/>
          <a:stretch>
            <a:fillRect/>
          </a:stretch>
        </p:blipFill>
        <p:spPr bwMode="auto">
          <a:xfrm>
            <a:off x="971600" y="4797152"/>
            <a:ext cx="1071570" cy="93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:\мастер класс Таня Лена\фотоотчет\20160418_1519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4675"/>
          <a:stretch>
            <a:fillRect/>
          </a:stretch>
        </p:blipFill>
        <p:spPr bwMode="auto">
          <a:xfrm rot="5400000">
            <a:off x="5659113" y="3342019"/>
            <a:ext cx="3587290" cy="2903996"/>
          </a:xfrm>
          <a:prstGeom prst="rect">
            <a:avLst/>
          </a:prstGeom>
          <a:noFill/>
        </p:spPr>
      </p:pic>
      <p:pic>
        <p:nvPicPr>
          <p:cNvPr id="6" name="Рисунок 5" descr="G:\мастер класс Таня Лена\фотоотчет\20160418_151813.jpg"/>
          <p:cNvPicPr/>
          <p:nvPr/>
        </p:nvPicPr>
        <p:blipFill>
          <a:blip r:embed="rId3" cstate="print"/>
          <a:srcRect l="24873" t="12824" r="24776" b="5442"/>
          <a:stretch>
            <a:fillRect/>
          </a:stretch>
        </p:blipFill>
        <p:spPr bwMode="auto">
          <a:xfrm rot="5400000">
            <a:off x="-176514" y="498934"/>
            <a:ext cx="6535580" cy="618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7" y="1844824"/>
          <a:ext cx="8352927" cy="433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017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</a:t>
                      </a:r>
                      <a:r>
                        <a:rPr lang="ru-RU" baseline="0" dirty="0" smtClean="0"/>
                        <a:t> вируса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(рус., англ. яз)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Пути распространения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5"/>
            <a:ext cx="15121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F:\мастер класс Germs\кор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356992"/>
            <a:ext cx="1219200" cy="364029"/>
          </a:xfrm>
          <a:prstGeom prst="rect">
            <a:avLst/>
          </a:prstGeom>
          <a:noFill/>
        </p:spPr>
      </p:pic>
      <p:pic>
        <p:nvPicPr>
          <p:cNvPr id="9" name="Picture 17" descr="F:\мастер класс Germs\d74e4286d0b377af197a258b35d9dd26.jpg"/>
          <p:cNvPicPr>
            <a:picLocks noChangeAspect="1" noChangeArrowheads="1"/>
          </p:cNvPicPr>
          <p:nvPr/>
        </p:nvPicPr>
        <p:blipFill>
          <a:blip r:embed="rId5" cstate="print"/>
          <a:srcRect r="25000" b="12500"/>
          <a:stretch>
            <a:fillRect/>
          </a:stretch>
        </p:blipFill>
        <p:spPr bwMode="auto">
          <a:xfrm>
            <a:off x="683568" y="3789040"/>
            <a:ext cx="1152128" cy="360040"/>
          </a:xfrm>
          <a:prstGeom prst="rect">
            <a:avLst/>
          </a:prstGeom>
          <a:noFill/>
        </p:spPr>
      </p:pic>
      <p:pic>
        <p:nvPicPr>
          <p:cNvPr id="10" name="Picture 11" descr="F:\мастер класс Germs\осп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149080"/>
            <a:ext cx="720080" cy="472439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581128"/>
            <a:ext cx="753244" cy="3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l="14803" t="4386" r="11184" b="21052"/>
          <a:stretch>
            <a:fillRect/>
          </a:stretch>
        </p:blipFill>
        <p:spPr bwMode="auto">
          <a:xfrm>
            <a:off x="2123728" y="4941168"/>
            <a:ext cx="639522" cy="42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 descr="F:\мастер класс Germs\эбол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373216"/>
            <a:ext cx="874403" cy="360040"/>
          </a:xfrm>
          <a:prstGeom prst="rect">
            <a:avLst/>
          </a:prstGeom>
          <a:noFill/>
        </p:spPr>
      </p:pic>
      <p:pic>
        <p:nvPicPr>
          <p:cNvPr id="14" name="Picture 13" descr="F:\мастер класс Germs\бешенств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5805265"/>
            <a:ext cx="121920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928670"/>
          <a:ext cx="8358246" cy="48527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6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Заражение через укус. Воздушно-капельный путь.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Алиментарный путь — проникновение возбудителя через слизистую оболочку </a:t>
                      </a:r>
                      <a:r>
                        <a:rPr lang="ru-RU" dirty="0" err="1" smtClean="0"/>
                        <a:t>жкт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при употреблении в пищу инфицированного мяса.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</a:t>
                      </a:r>
                    </a:p>
                    <a:p>
                      <a:r>
                        <a:rPr lang="ru-RU" dirty="0" smtClean="0"/>
                        <a:t> краснухи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Воздушно-капельный путь.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1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</a:t>
                      </a:r>
                    </a:p>
                    <a:p>
                      <a:r>
                        <a:rPr lang="ru-RU" dirty="0" smtClean="0"/>
                        <a:t> кори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Воздушно-капельный путь.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</a:t>
                      </a:r>
                    </a:p>
                    <a:p>
                      <a:r>
                        <a:rPr lang="ru-RU" dirty="0" smtClean="0"/>
                        <a:t>гриппа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Воздушно – капельный путь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57422" y="10715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вирус чумы</a:t>
            </a:r>
            <a:endParaRPr lang="ru-RU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786058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:\мастер класс Germs\кор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7"/>
            <a:ext cx="1219200" cy="785818"/>
          </a:xfrm>
          <a:prstGeom prst="rect">
            <a:avLst/>
          </a:prstGeom>
          <a:noFill/>
        </p:spPr>
      </p:pic>
      <p:pic>
        <p:nvPicPr>
          <p:cNvPr id="10" name="Picture 17" descr="F:\мастер класс Germs\d74e4286d0b377af197a258b35d9dd26.jpg"/>
          <p:cNvPicPr>
            <a:picLocks noChangeAspect="1" noChangeArrowheads="1"/>
          </p:cNvPicPr>
          <p:nvPr/>
        </p:nvPicPr>
        <p:blipFill>
          <a:blip r:embed="rId5" cstate="print"/>
          <a:srcRect r="25000" b="12500"/>
          <a:stretch>
            <a:fillRect/>
          </a:stretch>
        </p:blipFill>
        <p:spPr bwMode="auto">
          <a:xfrm>
            <a:off x="571472" y="4786322"/>
            <a:ext cx="1071570" cy="93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714356"/>
          <a:ext cx="8358246" cy="58579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</a:t>
                      </a:r>
                    </a:p>
                    <a:p>
                      <a:r>
                        <a:rPr lang="ru-RU" dirty="0" smtClean="0"/>
                        <a:t>оспы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Воздушно – капельный путь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</a:t>
                      </a:r>
                    </a:p>
                    <a:p>
                      <a:r>
                        <a:rPr lang="ru-RU" dirty="0" smtClean="0"/>
                        <a:t> герпеса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Контагиозный путь.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От матери плоду во время вынашивания и родов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 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Контагиозный путь.</a:t>
                      </a:r>
                      <a:r>
                        <a:rPr lang="ru-RU" baseline="0" dirty="0" smtClean="0"/>
                        <a:t> Через слизистые оболочки и кровь.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44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</a:t>
                      </a:r>
                    </a:p>
                    <a:p>
                      <a:r>
                        <a:rPr lang="ru-RU" dirty="0" err="1" smtClean="0"/>
                        <a:t>эболы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Контагиозный путь.</a:t>
                      </a:r>
                      <a:r>
                        <a:rPr lang="ru-RU" baseline="0" dirty="0" smtClean="0"/>
                        <a:t> О</a:t>
                      </a:r>
                      <a:r>
                        <a:rPr lang="ru-RU" dirty="0" smtClean="0"/>
                        <a:t>т носителя к новой жертве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</a:t>
                      </a:r>
                    </a:p>
                    <a:p>
                      <a:r>
                        <a:rPr lang="ru-RU" dirty="0" smtClean="0"/>
                        <a:t>бешенства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Переносчик: Через кожные покровы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11" descr="F:\мастер класс Germs\ос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1071570" cy="975128"/>
          </a:xfrm>
          <a:prstGeom prst="rect">
            <a:avLst/>
          </a:prstGeom>
          <a:noFill/>
        </p:spPr>
      </p:pic>
      <p:pic>
        <p:nvPicPr>
          <p:cNvPr id="7" name="Picture 13" descr="F:\мастер класс Germs\бешен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572140"/>
            <a:ext cx="1219200" cy="944563"/>
          </a:xfrm>
          <a:prstGeom prst="rect">
            <a:avLst/>
          </a:prstGeom>
          <a:noFill/>
        </p:spPr>
      </p:pic>
      <p:pic>
        <p:nvPicPr>
          <p:cNvPr id="8" name="Picture 16" descr="F:\мастер класс Germs\эбо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2"/>
            <a:ext cx="1131085" cy="90486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928802"/>
            <a:ext cx="1257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14803" t="4386" r="11184" b="21052"/>
          <a:stretch>
            <a:fillRect/>
          </a:stretch>
        </p:blipFill>
        <p:spPr bwMode="auto">
          <a:xfrm>
            <a:off x="714348" y="2928934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572560" cy="664371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4714884"/>
          <a:ext cx="7858180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      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 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1000108"/>
            <a:ext cx="778674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/>
              <a:t>Белковая оболочка вируса, предохраняющая нуклеиновую кислоту от внешних воздействий, носит название (</a:t>
            </a:r>
            <a:r>
              <a:rPr lang="ru-RU" sz="1600" b="1" dirty="0" err="1" smtClean="0"/>
              <a:t>капсид</a:t>
            </a:r>
            <a:r>
              <a:rPr lang="ru-RU" sz="1600" b="1" dirty="0" smtClean="0"/>
              <a:t>). </a:t>
            </a:r>
          </a:p>
          <a:p>
            <a:pPr marL="342900" indent="-342900"/>
            <a:r>
              <a:rPr lang="ru-RU" sz="1600" b="1" dirty="0" smtClean="0"/>
              <a:t>2. Вирусы являются внутриклеточными паразитами на генетическом уровне.</a:t>
            </a:r>
          </a:p>
          <a:p>
            <a:pPr marL="342900" indent="-342900"/>
            <a:r>
              <a:rPr lang="ru-RU" sz="1600" b="1" dirty="0" smtClean="0"/>
              <a:t>3. Вирусы можно увидеть с помощью светового микроскопа</a:t>
            </a:r>
          </a:p>
          <a:p>
            <a:pPr marL="342900" indent="-342900"/>
            <a:r>
              <a:rPr lang="ru-RU" sz="1600" b="1" dirty="0" smtClean="0"/>
              <a:t>4. Рецепторный механизм проникновения вируса в клетку обеспечивает специфичность вирусов: они поражают строго определенный круг хозяев.</a:t>
            </a:r>
          </a:p>
          <a:p>
            <a:pPr marL="342900" indent="-342900"/>
            <a:r>
              <a:rPr lang="ru-RU" sz="1600" b="1" dirty="0" smtClean="0"/>
              <a:t>5. Не все вирусы являются паразитами.</a:t>
            </a:r>
          </a:p>
          <a:p>
            <a:pPr marL="342900" indent="-342900"/>
            <a:r>
              <a:rPr lang="ru-RU" sz="1600" b="1" dirty="0" smtClean="0"/>
              <a:t>6. Паразитизм вирусов – это паразитизм на (генетическом) уровне.</a:t>
            </a:r>
          </a:p>
          <a:p>
            <a:r>
              <a:rPr lang="ru-RU" sz="1600" b="1" dirty="0" smtClean="0"/>
              <a:t>7. Вирусы очень быстро и спонтанно приспосабливаются к новым условиям,  т.е.  </a:t>
            </a:r>
            <a:r>
              <a:rPr lang="ru-RU" sz="1600" b="1" dirty="0" err="1" smtClean="0"/>
              <a:t>мутируют</a:t>
            </a:r>
            <a:r>
              <a:rPr lang="ru-RU" sz="1600" b="1" dirty="0" smtClean="0"/>
              <a:t>.</a:t>
            </a:r>
          </a:p>
          <a:p>
            <a:pPr marL="342900" lvl="0" indent="-342900"/>
            <a:r>
              <a:rPr lang="ru-RU" sz="1600" b="1" dirty="0" smtClean="0"/>
              <a:t>8.  Вирусы относят к неживым организмам.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Развитие функциональной грамотности учащихся через интеграцию предметов биология и английский язык по теме «Неклеточные формы жизни – вирусы и фаги».</a:t>
            </a:r>
            <a:br>
              <a:rPr lang="ru-RU" sz="2400" dirty="0" smtClean="0"/>
            </a:br>
            <a:r>
              <a:rPr lang="ru-RU" sz="2400" b="1" dirty="0" smtClean="0"/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1.Расширить знания учащихся о неклеточных формах жизни – вирусах, строении, классификации, размножении. Познакомить с разнообразием вирусных заболеваний и методами их профилактики.   </a:t>
            </a:r>
            <a:br>
              <a:rPr lang="ru-RU" sz="2400" dirty="0" smtClean="0"/>
            </a:br>
            <a:r>
              <a:rPr lang="ru-RU" sz="2400" dirty="0" smtClean="0"/>
              <a:t>2.Формировать навыки работы при выполнении заданий на развитие функциональной грамотности.</a:t>
            </a:r>
            <a:br>
              <a:rPr lang="ru-RU" sz="2400" dirty="0" smtClean="0"/>
            </a:br>
            <a:r>
              <a:rPr lang="ru-RU" sz="2400" dirty="0" smtClean="0"/>
              <a:t>3. Развивать интеллектуальные и познавательные умения учащихся: выделять существенные признаки, устанавливать причинно-следственные связи, классифицировать, анализировать, делать выводы на основании изученного материала по теме.</a:t>
            </a:r>
            <a:br>
              <a:rPr lang="ru-RU" sz="2400" dirty="0" smtClean="0"/>
            </a:br>
            <a:r>
              <a:rPr lang="ru-RU" sz="2400" dirty="0" smtClean="0"/>
              <a:t> Содействовать формированию у учащихся устойчивого интереса к изучению биологии и английского языка.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572560" cy="664371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4286256"/>
          <a:ext cx="785818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 _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 __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1000108"/>
            <a:ext cx="778674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/>
              <a:t>Белковая оболочка вируса, предохраняющая нуклеиновую кислоту от внешних воздействий, носит название (</a:t>
            </a:r>
            <a:r>
              <a:rPr lang="ru-RU" sz="1600" b="1" dirty="0" err="1" smtClean="0"/>
              <a:t>капсид</a:t>
            </a:r>
            <a:r>
              <a:rPr lang="ru-RU" sz="1600" b="1" dirty="0" smtClean="0"/>
              <a:t>). </a:t>
            </a:r>
          </a:p>
          <a:p>
            <a:pPr marL="342900" indent="-342900"/>
            <a:r>
              <a:rPr lang="ru-RU" sz="1600" b="1" dirty="0" smtClean="0"/>
              <a:t>2. Вирусы являются внутриклеточными паразитами на генетическом уровне.</a:t>
            </a:r>
          </a:p>
          <a:p>
            <a:pPr marL="342900" indent="-342900"/>
            <a:r>
              <a:rPr lang="ru-RU" sz="1600" b="1" dirty="0" smtClean="0"/>
              <a:t>3. Вирусы можно увидеть с помощью светового микроскопа</a:t>
            </a:r>
          </a:p>
          <a:p>
            <a:pPr marL="342900" indent="-342900"/>
            <a:r>
              <a:rPr lang="ru-RU" sz="1600" b="1" dirty="0" smtClean="0"/>
              <a:t>4. Рецепторный механизм проникновения вируса в клетку обеспечивает специфичность вирусов: они поражают строго определенный круг хозяев.</a:t>
            </a:r>
          </a:p>
          <a:p>
            <a:pPr marL="342900" indent="-342900"/>
            <a:r>
              <a:rPr lang="ru-RU" sz="1600" b="1" dirty="0" smtClean="0"/>
              <a:t>5. Не все вирусы являются паразитами.</a:t>
            </a:r>
          </a:p>
          <a:p>
            <a:pPr marL="342900" indent="-342900"/>
            <a:r>
              <a:rPr lang="ru-RU" sz="1600" b="1" dirty="0" smtClean="0"/>
              <a:t>6. Вирусы могут длительное время находиться в скрытой форме.</a:t>
            </a:r>
          </a:p>
          <a:p>
            <a:r>
              <a:rPr lang="ru-RU" sz="1600" b="1" dirty="0" smtClean="0"/>
              <a:t>7. Вирусы очень быстро и спонтанно приспосабливаются к новым условиям,  т.е.  </a:t>
            </a:r>
            <a:r>
              <a:rPr lang="ru-RU" sz="1600" b="1" dirty="0" err="1" smtClean="0"/>
              <a:t>мутируют</a:t>
            </a:r>
            <a:r>
              <a:rPr lang="ru-RU" sz="1600" b="1" dirty="0" smtClean="0"/>
              <a:t>.</a:t>
            </a:r>
          </a:p>
          <a:p>
            <a:pPr marL="342900" lvl="0" indent="-342900"/>
            <a:r>
              <a:rPr lang="ru-RU" sz="1600" b="1" dirty="0" smtClean="0"/>
              <a:t>8.  Вирусы относят к неживым организмам.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19675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Шкала оценивания: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2420888"/>
          <a:ext cx="748883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Ф.И.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уч-ка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  <a:r>
                        <a:rPr lang="ru-RU" baseline="0" dirty="0" smtClean="0"/>
                        <a:t> №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  <a:r>
                        <a:rPr lang="ru-RU" baseline="0" dirty="0" smtClean="0"/>
                        <a:t> №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  <a:r>
                        <a:rPr lang="ru-RU" baseline="0" dirty="0" smtClean="0"/>
                        <a:t> №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4149080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20-23 балла – «5»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16-19 баллов – «4»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12-15 баллов - «3»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 и ниже – «2»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5 этап: Рефлексия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CINQUAIN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3462" y="1988840"/>
            <a:ext cx="3746884" cy="31409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first line is one word which is the title of the poems.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2. The second line contains two words which are adjectives that describe the title.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3. The third line has three words that tell the reader more about the subject of the poem or shows action. Many times these words are gerunds that end with “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ing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”.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4. The fourth line has four words that show emotions about the subject of the poem and may be individual words or a phrase.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fifth-line is one word that is a synonym of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title or is very similar to it.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G:\мастер класс Таня Лена\кинокам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726165" cy="9087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975" t="4302" r="60475" b="35481"/>
          <a:stretch>
            <a:fillRect/>
          </a:stretch>
        </p:blipFill>
        <p:spPr bwMode="auto">
          <a:xfrm>
            <a:off x="5187572" y="1916832"/>
            <a:ext cx="2496340" cy="315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74438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этап: 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«А»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Создать буклет «Меры защиты против вирусных заболеваний» (100 слов)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«В» –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Перевести 6 предложений с русского на английский.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«С» -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схеме строения вируса указать все части вируса на английском языке.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984" y="3001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“Telegram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ito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647450"/>
            <a:ext cx="4258815" cy="2429622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 smtClean="0"/>
              <a:t>Чем </a:t>
            </a:r>
            <a:r>
              <a:rPr lang="ru-RU" sz="2200" dirty="0" smtClean="0"/>
              <a:t>мы сегодня заразились?</a:t>
            </a:r>
          </a:p>
          <a:p>
            <a:r>
              <a:rPr lang="ru-RU" sz="2200" dirty="0" smtClean="0"/>
              <a:t>Какую вакцинацию вы можете предложить?</a:t>
            </a:r>
          </a:p>
          <a:p>
            <a:r>
              <a:rPr lang="ru-RU" sz="2200" dirty="0" smtClean="0"/>
              <a:t>Я почти переболел ….</a:t>
            </a:r>
            <a:endParaRPr lang="en-US" sz="2200" dirty="0" smtClean="0"/>
          </a:p>
          <a:p>
            <a:r>
              <a:rPr lang="ru-RU" sz="2200" dirty="0" smtClean="0"/>
              <a:t>Мне очень понравился </a:t>
            </a:r>
          </a:p>
          <a:p>
            <a:pPr>
              <a:buNone/>
            </a:pPr>
            <a:r>
              <a:rPr lang="ru-RU" sz="2200" dirty="0" smtClean="0"/>
              <a:t>    этап ….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en-US" sz="2400" dirty="0" smtClean="0"/>
              <a:t>How </a:t>
            </a:r>
            <a:r>
              <a:rPr lang="en-US" sz="2400" dirty="0"/>
              <a:t>do you feel after our lesson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dirty="0" smtClean="0"/>
          </a:p>
        </p:txBody>
      </p:sp>
      <p:pic>
        <p:nvPicPr>
          <p:cNvPr id="3073" name="Picture 1" descr="C:\Users\Main\Desktop\DETAIL_PICTURE__14755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61117"/>
            <a:ext cx="3096344" cy="23206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344992">
            <a:off x="6196207" y="2539095"/>
            <a:ext cx="228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CITO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5177" t="27188" r="37743" b="15719"/>
          <a:stretch>
            <a:fillRect/>
          </a:stretch>
        </p:blipFill>
        <p:spPr bwMode="auto">
          <a:xfrm>
            <a:off x="971600" y="4581128"/>
            <a:ext cx="2893894" cy="12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мастер класс Таня Лена\фотоотчет\20160418_154016.jpg"/>
          <p:cNvPicPr/>
          <p:nvPr/>
        </p:nvPicPr>
        <p:blipFill>
          <a:blip r:embed="rId4" cstate="print"/>
          <a:srcRect l="2061" t="26860" b="35404"/>
          <a:stretch>
            <a:fillRect/>
          </a:stretch>
        </p:blipFill>
        <p:spPr bwMode="auto">
          <a:xfrm>
            <a:off x="5148064" y="4163404"/>
            <a:ext cx="2873843" cy="19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5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411760" y="4509120"/>
            <a:ext cx="5660702" cy="56295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483768" y="3645024"/>
            <a:ext cx="5588694" cy="64123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195736" y="2780928"/>
            <a:ext cx="5948164" cy="64807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1785918" y="1928802"/>
            <a:ext cx="6286544" cy="57150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714348" y="1142984"/>
            <a:ext cx="7286676" cy="57150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9552" y="1628800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31640" y="2132856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907704" y="2924944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123728" y="3717032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1720" y="4509120"/>
            <a:ext cx="355600" cy="381000"/>
            <a:chOff x="2078" y="1680"/>
            <a:chExt cx="1615" cy="1615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785786" y="1071546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Преподавание и обучение в соответствии с возрастными особенностями учеников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143108" y="2071678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Обучение талантливых и одаренных </a:t>
            </a:r>
            <a:r>
              <a:rPr lang="ru-RU" b="1" i="1" dirty="0" smtClean="0"/>
              <a:t>учеников</a:t>
            </a:r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500298" y="2714620"/>
            <a:ext cx="5688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i="1" dirty="0" smtClean="0"/>
          </a:p>
          <a:p>
            <a:pPr algn="ctr"/>
            <a:r>
              <a:rPr lang="ru-RU" b="1" i="1" dirty="0" smtClean="0"/>
              <a:t>Использования </a:t>
            </a:r>
            <a:r>
              <a:rPr lang="ru-RU" b="1" i="1" dirty="0"/>
              <a:t>ИКТ в преподавании и обучении</a:t>
            </a:r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86050" y="3786190"/>
            <a:ext cx="389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Обучение критическому мышлению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26296" y="4618756"/>
            <a:ext cx="4290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Управление и лидерство в обучении</a:t>
            </a:r>
            <a:endParaRPr lang="ru-RU" b="1" dirty="0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619672" y="5373216"/>
            <a:ext cx="381000" cy="381000"/>
            <a:chOff x="2078" y="1680"/>
            <a:chExt cx="1615" cy="1615"/>
          </a:xfrm>
        </p:grpSpPr>
        <p:sp>
          <p:nvSpPr>
            <p:cNvPr id="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827584" y="6021288"/>
            <a:ext cx="381000" cy="381000"/>
            <a:chOff x="2078" y="1680"/>
            <a:chExt cx="1615" cy="1615"/>
          </a:xfrm>
        </p:grpSpPr>
        <p:sp>
          <p:nvSpPr>
            <p:cNvPr id="6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5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7" name="AutoShape 4"/>
          <p:cNvSpPr>
            <a:spLocks noChangeArrowheads="1"/>
          </p:cNvSpPr>
          <p:nvPr/>
        </p:nvSpPr>
        <p:spPr bwMode="gray">
          <a:xfrm>
            <a:off x="1928794" y="5286388"/>
            <a:ext cx="6143668" cy="62812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2143108" y="5429264"/>
            <a:ext cx="5805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Оценивание для обучения и оценивание обучения</a:t>
            </a:r>
            <a:endParaRPr lang="ru-RU" b="1" dirty="0"/>
          </a:p>
        </p:txBody>
      </p:sp>
      <p:sp>
        <p:nvSpPr>
          <p:cNvPr id="69" name="AutoShape 4"/>
          <p:cNvSpPr>
            <a:spLocks noChangeArrowheads="1"/>
          </p:cNvSpPr>
          <p:nvPr/>
        </p:nvSpPr>
        <p:spPr bwMode="gray">
          <a:xfrm>
            <a:off x="1214414" y="6072206"/>
            <a:ext cx="6786610" cy="62242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857356" y="6143644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Новые подходы в преподавании и обучении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Современное понятие интеграции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Педагогическая интеграция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высшая форма выражения единства целей, принципов содержания, форм организации обучения и воспитания, осуществляемых в нескольких разделах образования, направления на интенсификацию системы подготовки учащихся.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Планируемые 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езультаты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проведения интегрированных уроков: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429684" cy="43577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Личностные: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позитивного отношения к изучаемым предметам, активизация познавательных процессов.</a:t>
            </a: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умений (работа со справочной литературой, словарем, сетью Интернет),  формирование умений анализировать и сравнивать явления родного и иностранного языка, активизация в решении познавательно- поисковых задач, овладение всеми видами речевой деятельности.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Предметные: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видов функциональной грамотности учащихся:</a:t>
            </a:r>
          </a:p>
          <a:p>
            <a:pPr algn="just"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читательской;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коммуникативной;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языковой.</a:t>
            </a: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Модель урока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«Башня»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«Фундамент»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 те предметные области, на которых будет построен Ваш урок (интеграция английского языка в биологию).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«Этажи»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это тот материал, на котором будет строиться Ваш урок (вирусы – неклеточные формы жизни).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«Лестницы»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методы, приемы, формы работы на Вашем интегрированном уроке («Корзина идей»,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Фишбон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«Хлопушка», «Лото», «Правда / ложь») 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«Крыша»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тот результат,  к которому вы хотите прийти (развитие функциональной грамотности).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78" y="184666"/>
            <a:ext cx="8229600" cy="6926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этап:  Создание коллаборативной среды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C:\Users\Main\Desktop\приветствие\Cute-expressions-psd-layered-material-47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00174"/>
            <a:ext cx="557216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55576" y="1340768"/>
            <a:ext cx="1405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shake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hands</a:t>
            </a:r>
            <a:endParaRPr lang="ru-RU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83568" y="1844824"/>
            <a:ext cx="1402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tap the back</a:t>
            </a:r>
            <a:endParaRPr lang="ru-RU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27584" y="2276872"/>
            <a:ext cx="7184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smile</a:t>
            </a:r>
            <a:endParaRPr lang="ru-RU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55576" y="2636912"/>
            <a:ext cx="1327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wave hands</a:t>
            </a:r>
            <a:endParaRPr lang="ru-RU" dirty="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971600" y="3068960"/>
            <a:ext cx="676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wink</a:t>
            </a:r>
            <a:endParaRPr lang="ru-RU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827584" y="3429000"/>
            <a:ext cx="1463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give massage</a:t>
            </a:r>
            <a:endParaRPr lang="ru-RU" dirty="0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827584" y="3789040"/>
            <a:ext cx="1427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rub the back</a:t>
            </a:r>
            <a:endParaRPr lang="ru-RU" dirty="0"/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683568" y="4293096"/>
            <a:ext cx="1999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give a compliment</a:t>
            </a:r>
            <a:endParaRPr lang="ru-RU" dirty="0"/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971600" y="4869160"/>
            <a:ext cx="1578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wish anything</a:t>
            </a:r>
            <a:endParaRPr lang="ru-RU" dirty="0"/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187624" y="5301208"/>
            <a:ext cx="1244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send a kiss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Warm up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Прием: Корзина идей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in\Desktop\мастер кл\мастер класс Germs\маски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068984" cy="227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ain\Desktop\мастер кл\мастер класс Germs\мас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3214710" cy="22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Main\Desktop\мастер кл\мастер класс Germs\маски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89"/>
            <a:ext cx="3214710" cy="245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Main\Desktop\мастер кл\мастер класс Germs\маски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04165"/>
            <a:ext cx="3000396" cy="24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8080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/>
              <a:t>The theme of our lesson:</a:t>
            </a:r>
            <a:br>
              <a:rPr lang="en-US" sz="4900" b="1" dirty="0" smtClean="0"/>
            </a:br>
            <a:r>
              <a:rPr lang="en-US" sz="4900" b="1" dirty="0" smtClean="0"/>
              <a:t>“Viruses – no cellular forms of lives”</a:t>
            </a: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122" name="AutoShape 2" descr="«&amp;Scy;&amp;kcy;&amp;acy;&amp;zcy;&amp;ocy;&amp;chcy;&amp;ncy;&amp;ocy; - &amp;kcy;&amp;rcy;&amp;acy;&amp;scy;&amp;icy;&amp;vcy;&amp;ycy;&amp;iecy;» &amp;icy;&amp;zcy;&amp;ocy;&amp;bcy;&amp;rcy;&amp;acy;&amp;zhcy;&amp;iecy;&amp;ncy;&amp;icy;&amp;yacy; &amp;scy;&amp;mcy;&amp;iecy;&amp;rcy;&amp;tcy;&amp;iecy;&amp;lcy;&amp;softcy;&amp;ncy;&amp;ycy;&amp;khcy; &amp;vcy;&amp;icy;&amp;rcy;&amp;ucy;&amp;scy;&amp;ocy;&amp;vcy; &amp;pcy;&amp;ocy;&amp;dcy; &amp;mcy;&amp;icy;&amp;kcy;&amp;rcy;&amp;ocy;&amp;scy;&amp;kcy;&amp;ocy;&amp;pcy;&amp;ocy;&amp;mcy;. (14 &amp;fcy;&amp;ocy;&amp;tcy;&amp;ocy; + &amp;vcy;&amp;icy;&amp;dcy;&amp;iecy;&amp;ocy;) (&amp;Ocy;&amp;bcy;&amp;ncy;&amp;ocy;&amp;vcy;&amp;lcy;&amp;iecy;&amp;ncy;&amp;ocy;) - &amp;Vcy;&amp;icy;&amp;rcy;&amp;ucy;&amp;scy; &amp;ocy;&amp;scy;&amp;pcy;&amp;ycy;, &amp;pcy;&amp;ocy;&amp;khcy;&amp;ocy;&amp;zhcy;&amp;icy;&amp;jcy; &amp;ncy;&amp;acy; &amp;mcy;&amp;acy;&amp;scy;&amp;lcy;&amp;yacy;&amp;ncy;&amp;ucy;&amp;yucy; &amp;zhcy;&amp;icy;&amp;vcy;&amp;ocy;&amp;pcy;&amp;icy;&amp;scy;&amp;softcy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857364"/>
          <a:ext cx="8501122" cy="442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3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02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8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review-image" descr="http://www.facenews.ua/images/doc/6/7/675d8ad-jpga3f526d7-8012-428f-970c-a510df1a22d7larger.bubonic-plagu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1214446" cy="11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71604" y="1857364"/>
            <a:ext cx="775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вирус</a:t>
            </a:r>
          </a:p>
          <a:p>
            <a:r>
              <a:rPr lang="ru-RU" dirty="0" smtClean="0"/>
              <a:t>чумы</a:t>
            </a:r>
            <a:endParaRPr lang="ru-RU" dirty="0"/>
          </a:p>
        </p:txBody>
      </p:sp>
      <p:pic>
        <p:nvPicPr>
          <p:cNvPr id="12" name="Рисунок 11" descr="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928934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000240"/>
            <a:ext cx="1257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428992" y="1928802"/>
            <a:ext cx="103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вирус</a:t>
            </a:r>
          </a:p>
          <a:p>
            <a:r>
              <a:rPr lang="ru-RU" dirty="0" smtClean="0"/>
              <a:t> герпеса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5" cstate="print"/>
          <a:srcRect r="-18751" b="9282"/>
          <a:stretch>
            <a:fillRect/>
          </a:stretch>
        </p:blipFill>
        <p:spPr bwMode="auto">
          <a:xfrm>
            <a:off x="4429124" y="307181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57818" y="1928802"/>
            <a:ext cx="1206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вирус</a:t>
            </a:r>
          </a:p>
          <a:p>
            <a:r>
              <a:rPr lang="ru-RU" dirty="0" smtClean="0"/>
              <a:t> краснухи</a:t>
            </a:r>
            <a:endParaRPr lang="ru-RU" dirty="0"/>
          </a:p>
        </p:txBody>
      </p:sp>
      <p:pic>
        <p:nvPicPr>
          <p:cNvPr id="18" name="Рисунок 17"/>
          <p:cNvPicPr/>
          <p:nvPr/>
        </p:nvPicPr>
        <p:blipFill>
          <a:blip r:embed="rId6" cstate="print"/>
          <a:srcRect b="10713"/>
          <a:stretch>
            <a:fillRect/>
          </a:stretch>
        </p:blipFill>
        <p:spPr bwMode="auto">
          <a:xfrm>
            <a:off x="6786578" y="3000372"/>
            <a:ext cx="116681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858148" y="192880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вирус</a:t>
            </a:r>
          </a:p>
          <a:p>
            <a:r>
              <a:rPr lang="ru-RU" dirty="0" smtClean="0"/>
              <a:t> кори</a:t>
            </a:r>
            <a:endParaRPr lang="ru-RU" dirty="0"/>
          </a:p>
        </p:txBody>
      </p:sp>
      <p:pic>
        <p:nvPicPr>
          <p:cNvPr id="20" name="Рисунок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143380"/>
            <a:ext cx="600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500166" y="4286256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вирус</a:t>
            </a:r>
          </a:p>
          <a:p>
            <a:r>
              <a:rPr lang="ru-RU" dirty="0" smtClean="0"/>
              <a:t>гриппа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868" y="4357694"/>
            <a:ext cx="775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вирус</a:t>
            </a:r>
          </a:p>
          <a:p>
            <a:r>
              <a:rPr lang="ru-RU" dirty="0" smtClean="0"/>
              <a:t>оспы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29256" y="5072074"/>
            <a:ext cx="1298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вирус</a:t>
            </a:r>
          </a:p>
          <a:p>
            <a:r>
              <a:rPr lang="ru-RU" dirty="0" smtClean="0"/>
              <a:t>бешенства</a:t>
            </a:r>
          </a:p>
          <a:p>
            <a:endParaRPr lang="ru-RU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858148" y="4286256"/>
            <a:ext cx="833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вирус</a:t>
            </a:r>
          </a:p>
          <a:p>
            <a:r>
              <a:rPr lang="ru-RU" dirty="0" err="1" smtClean="0"/>
              <a:t>эболы</a:t>
            </a:r>
            <a:endParaRPr lang="ru-RU" dirty="0" smtClean="0"/>
          </a:p>
        </p:txBody>
      </p:sp>
      <p:pic>
        <p:nvPicPr>
          <p:cNvPr id="25" name="Рисунок 24" descr="vir00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5429264"/>
            <a:ext cx="928694" cy="7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5000636"/>
            <a:ext cx="985840" cy="118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5143512"/>
            <a:ext cx="957262" cy="10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 descr="F:\мастер класс Germs\осп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4214818"/>
            <a:ext cx="1071570" cy="975128"/>
          </a:xfrm>
          <a:prstGeom prst="rect">
            <a:avLst/>
          </a:prstGeom>
          <a:noFill/>
        </p:spPr>
      </p:pic>
      <p:pic>
        <p:nvPicPr>
          <p:cNvPr id="5132" name="Picture 12" descr="F:\мастер класс Germs\кор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1928802"/>
            <a:ext cx="1219200" cy="1057656"/>
          </a:xfrm>
          <a:prstGeom prst="rect">
            <a:avLst/>
          </a:prstGeom>
          <a:noFill/>
        </p:spPr>
      </p:pic>
      <p:pic>
        <p:nvPicPr>
          <p:cNvPr id="5133" name="Picture 13" descr="F:\мастер класс Germs\бешенство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562" y="4214818"/>
            <a:ext cx="1219200" cy="944563"/>
          </a:xfrm>
          <a:prstGeom prst="rect">
            <a:avLst/>
          </a:prstGeom>
          <a:noFill/>
        </p:spPr>
      </p:pic>
      <p:pic>
        <p:nvPicPr>
          <p:cNvPr id="5134" name="Picture 14" descr="F:\мастер класс Germs\чума.jpg"/>
          <p:cNvPicPr>
            <a:picLocks noChangeAspect="1" noChangeArrowheads="1"/>
          </p:cNvPicPr>
          <p:nvPr/>
        </p:nvPicPr>
        <p:blipFill>
          <a:blip r:embed="rId14" cstate="print"/>
          <a:srcRect t="22500" b="22500"/>
          <a:stretch>
            <a:fillRect/>
          </a:stretch>
        </p:blipFill>
        <p:spPr bwMode="auto">
          <a:xfrm>
            <a:off x="357158" y="1928802"/>
            <a:ext cx="1298864" cy="714380"/>
          </a:xfrm>
          <a:prstGeom prst="rect">
            <a:avLst/>
          </a:prstGeom>
          <a:noFill/>
        </p:spPr>
      </p:pic>
      <p:pic>
        <p:nvPicPr>
          <p:cNvPr id="5135" name="Picture 15" descr="F:\мастер класс Germs\краснуха.jpg"/>
          <p:cNvPicPr>
            <a:picLocks noChangeAspect="1" noChangeArrowheads="1"/>
          </p:cNvPicPr>
          <p:nvPr/>
        </p:nvPicPr>
        <p:blipFill>
          <a:blip r:embed="rId15" cstate="print"/>
          <a:srcRect l="2892" r="25206" b="3703"/>
          <a:stretch>
            <a:fillRect/>
          </a:stretch>
        </p:blipFill>
        <p:spPr bwMode="auto">
          <a:xfrm>
            <a:off x="4357686" y="2000240"/>
            <a:ext cx="1071569" cy="960713"/>
          </a:xfrm>
          <a:prstGeom prst="rect">
            <a:avLst/>
          </a:prstGeom>
          <a:noFill/>
        </p:spPr>
      </p:pic>
      <p:pic>
        <p:nvPicPr>
          <p:cNvPr id="5136" name="Picture 16" descr="F:\мастер класс Germs\эбола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72264" y="4500570"/>
            <a:ext cx="1131085" cy="904868"/>
          </a:xfrm>
          <a:prstGeom prst="rect">
            <a:avLst/>
          </a:prstGeom>
          <a:noFill/>
        </p:spPr>
      </p:pic>
      <p:pic>
        <p:nvPicPr>
          <p:cNvPr id="5137" name="Picture 17" descr="F:\мастер класс Germs\d74e4286d0b377af197a258b35d9dd26.jpg"/>
          <p:cNvPicPr>
            <a:picLocks noChangeAspect="1" noChangeArrowheads="1"/>
          </p:cNvPicPr>
          <p:nvPr/>
        </p:nvPicPr>
        <p:blipFill>
          <a:blip r:embed="rId17" cstate="print"/>
          <a:srcRect r="25000" b="12500"/>
          <a:stretch>
            <a:fillRect/>
          </a:stretch>
        </p:blipFill>
        <p:spPr bwMode="auto">
          <a:xfrm>
            <a:off x="1142976" y="5000636"/>
            <a:ext cx="979721" cy="114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1360</TotalTime>
  <Words>1022</Words>
  <Application>Microsoft Office PowerPoint</Application>
  <PresentationFormat>Экран (4:3)</PresentationFormat>
  <Paragraphs>236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Times New Roman</vt:lpstr>
      <vt:lpstr>Wingdings 2</vt:lpstr>
      <vt:lpstr>Поток</vt:lpstr>
      <vt:lpstr>                              Интеграция уроков биологии и английского языка,  как средство развития функциональной грамотности учащихся 8-х классов.    МБОУ «Мичуринская школа № 123» Авторы: Мелехина Ольга Михайловна – учитель биологии,                 Богатырева Татьяна Ростиславовна – учитель        английского языка.  г. Новосибирск, 2022 г.   </vt:lpstr>
      <vt:lpstr>Цель: Развитие функциональной грамотности учащихся через интеграцию предметов биология и английский язык по теме «Неклеточные формы жизни – вирусы и фаги». Задачи: 1.Расширить знания учащихся о неклеточных формах жизни – вирусах, строении, классификации, размножении. Познакомить с разнообразием вирусных заболеваний и методами их профилактики.    2.Формировать навыки работы при выполнении заданий на развитие функциональной грамотности. 3. Развивать интеллектуальные и познавательные умения учащихся: выделять существенные признаки, устанавливать причинно-следственные связи, классифицировать, анализировать, делать выводы на основании изученного материала по теме.  Содействовать формированию у учащихся устойчивого интереса к изучению биологии и английского языка. </vt:lpstr>
      <vt:lpstr>Презентация PowerPoint</vt:lpstr>
      <vt:lpstr>Современное понятие интеграции</vt:lpstr>
      <vt:lpstr>Планируемые результаты проведения интегрированных уроков:</vt:lpstr>
      <vt:lpstr>Модель урока «Башня»</vt:lpstr>
      <vt:lpstr>1 этап:  Создание коллаборативной среды</vt:lpstr>
      <vt:lpstr>2 Этап: Warm up Прием: Корзина идей</vt:lpstr>
      <vt:lpstr> The theme of our lesson: “Viruses – no cellular forms of lives”</vt:lpstr>
      <vt:lpstr>3 этап: Осмысление</vt:lpstr>
      <vt:lpstr>                      Критерии:</vt:lpstr>
      <vt:lpstr>4 этап: Практическое применение знаний: “Flappers”         </vt:lpstr>
      <vt:lpstr>Презентация PowerPoint</vt:lpstr>
      <vt:lpstr>«Лото»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этап: Рефлексия  CINQUAIN </vt:lpstr>
      <vt:lpstr>6 этап: Домашнее задание  «А» – Создать буклет «Меры защиты против вирусных заболеваний» (100 слов) «В» – Перевести 6 предложений с русского на английский.  «С» - По схеме строения вируса указать все части вируса на английском языке.</vt:lpstr>
      <vt:lpstr>Рефлексия “Telegram-Сito”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  Использование интегрированных уроков английского и русского языков,  как средство мотивации   интереса учащихся.   Автор: учитель русского языка и литературы и английского языка  МБОУ Гимназия №7 Божко Н.В.</dc:title>
  <dc:creator>МАМА</dc:creator>
  <cp:lastModifiedBy>User</cp:lastModifiedBy>
  <cp:revision>113</cp:revision>
  <dcterms:created xsi:type="dcterms:W3CDTF">2012-10-10T13:09:10Z</dcterms:created>
  <dcterms:modified xsi:type="dcterms:W3CDTF">2022-06-14T05:38:47Z</dcterms:modified>
</cp:coreProperties>
</file>