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7" r:id="rId3"/>
    <p:sldId id="260" r:id="rId4"/>
    <p:sldId id="259" r:id="rId5"/>
    <p:sldId id="261" r:id="rId6"/>
    <p:sldId id="288" r:id="rId7"/>
    <p:sldId id="289" r:id="rId8"/>
    <p:sldId id="291" r:id="rId9"/>
    <p:sldId id="285" r:id="rId10"/>
    <p:sldId id="290" r:id="rId11"/>
    <p:sldId id="292" r:id="rId12"/>
    <p:sldId id="294" r:id="rId13"/>
    <p:sldId id="263" r:id="rId14"/>
    <p:sldId id="264" r:id="rId15"/>
    <p:sldId id="274" r:id="rId16"/>
    <p:sldId id="295" r:id="rId17"/>
    <p:sldId id="299" r:id="rId18"/>
    <p:sldId id="301" r:id="rId19"/>
    <p:sldId id="298" r:id="rId20"/>
    <p:sldId id="296" r:id="rId21"/>
    <p:sldId id="272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5F7"/>
    <a:srgbClr val="1D528D"/>
    <a:srgbClr val="C0C0C0"/>
    <a:srgbClr val="33CCCC"/>
    <a:srgbClr val="CCCC00"/>
    <a:srgbClr val="FF99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4695" autoAdjust="0"/>
  </p:normalViewPr>
  <p:slideViewPr>
    <p:cSldViewPr>
      <p:cViewPr varScale="1">
        <p:scale>
          <a:sx n="59" d="100"/>
          <a:sy n="59" d="100"/>
        </p:scale>
        <p:origin x="888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4DFC9-D4CE-4512-80D5-7BB809C8BBD7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3A9E6-F993-4CEA-B4E5-AA3225826E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понимают,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 словами объяснить сложно….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 на широкую распространённость, понятие информации остаётся одним из самых дискуссионных в науке, а термин может иметь различные значения в разных отраслях человеческой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A9E6-F993-4CEA-B4E5-AA3225826E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00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A9E6-F993-4CEA-B4E5-AA3225826EE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20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Формальные виды: измерение температуры,</a:t>
            </a:r>
            <a:r>
              <a:rPr lang="ru-RU" baseline="0" dirty="0" smtClean="0"/>
              <a:t> нахождение значения функции </a:t>
            </a:r>
          </a:p>
          <a:p>
            <a:r>
              <a:rPr lang="ru-RU" baseline="0" dirty="0" smtClean="0"/>
              <a:t>Эвристические: постановка диагноза, определение хода в шахматах, решение математической 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A9E6-F993-4CEA-B4E5-AA3225826EE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5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A9E6-F993-4CEA-B4E5-AA3225826EE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0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Человек создан природой как мощный «аппарат» по переработке видеоинформации.</a:t>
            </a:r>
            <a:r>
              <a:rPr lang="ru-RU" baseline="0" dirty="0" smtClean="0"/>
              <a:t> Вспомните пословицу «Лучше один раз увидеть, чем сто раз услышать», точно отражающую отличие в восприятии звуковой информации от видеоинформации.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A9E6-F993-4CEA-B4E5-AA3225826E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7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Информация обязательно должна быть как-то зафиксирована. Информацию, зафиксированную каким-либо способом,</a:t>
            </a:r>
            <a:r>
              <a:rPr lang="ru-RU" baseline="0" dirty="0" smtClean="0"/>
              <a:t> будем называть </a:t>
            </a:r>
            <a:r>
              <a:rPr lang="ru-RU" b="1" baseline="0" dirty="0" smtClean="0"/>
              <a:t>информационным объектом.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A9E6-F993-4CEA-B4E5-AA3225826E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85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A9E6-F993-4CEA-B4E5-AA3225826E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6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Получать информацию человек и другие живые организмы могут, не только наблюдая окружающий мир, но и общаясь друг с другом,</a:t>
            </a:r>
            <a:r>
              <a:rPr lang="ru-RU" baseline="0" dirty="0" smtClean="0"/>
              <a:t> а так же из тех или иных источников информации. Такое получение информации происходит в результате информационного процесса другого вида – процесса передачи информации.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A9E6-F993-4CEA-B4E5-AA3225826EE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6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истории человечества именно механическое движение долгое время было непременным участником процесса передачи информации. Почтовые кареты, почтовые вагоны поездов, авиапочта.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Некоторые африканские племена до сих пор используют барабаны (тамтамы), обмениваясь сообщениями со скоростью звука. На Руси для передачи срочных сообщений использовался дым костров. Ведь ни один гонец с пограничной заставы не успел бы вовремя предупредить горожан о набеге кочевников.</a:t>
            </a:r>
          </a:p>
          <a:p>
            <a:r>
              <a:rPr lang="ru-RU" baseline="0" dirty="0" smtClean="0"/>
              <a:t>Но с открытием радиоволн и с изобретением устройств, способных их генерировать и улавливать, в деле передачи информации произошли революционные изменения.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A9E6-F993-4CEA-B4E5-AA3225826E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33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Хранение информации всегда предполагает наличие физического носителя.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A9E6-F993-4CEA-B4E5-AA3225826EE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9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Каким бы ни был способ обработки информации,</a:t>
            </a:r>
            <a:r>
              <a:rPr lang="ru-RU" baseline="0" dirty="0" smtClean="0"/>
              <a:t> существует нечто или некто, выполняющие эту обработку. Эго обычно называют </a:t>
            </a:r>
            <a:r>
              <a:rPr lang="ru-RU" b="1" baseline="0" dirty="0" smtClean="0"/>
              <a:t>исполнитель.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A9E6-F993-4CEA-B4E5-AA3225826EE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4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Неинформационные процессы: 1, 4, 6, 10, 11, 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Информационные процессы:</a:t>
            </a:r>
            <a:endParaRPr kumimoji="0" lang="en-US" alt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ru-RU" dirty="0" smtClean="0"/>
              <a:t>Получение 2, 5</a:t>
            </a:r>
          </a:p>
          <a:p>
            <a:r>
              <a:rPr lang="ru-RU" dirty="0" smtClean="0"/>
              <a:t>Передача</a:t>
            </a:r>
            <a:r>
              <a:rPr lang="ru-RU" baseline="0" dirty="0" smtClean="0"/>
              <a:t> 5</a:t>
            </a:r>
          </a:p>
          <a:p>
            <a:r>
              <a:rPr lang="ru-RU" baseline="0" dirty="0" smtClean="0"/>
              <a:t>Хранение 5, 8</a:t>
            </a:r>
          </a:p>
          <a:p>
            <a:r>
              <a:rPr lang="ru-RU" baseline="0" dirty="0" smtClean="0"/>
              <a:t>Обработка 3, 7, 9, 12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3A9E6-F993-4CEA-B4E5-AA3225826EE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Image" r:id="rId3" imgW="7707937" imgH="1701587" progId="Photoshop.Image.6">
                  <p:embed/>
                </p:oleObj>
              </mc:Choice>
              <mc:Fallback>
                <p:oleObj name="Image" r:id="rId3" imgW="7707937" imgH="1701587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381000" y="304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400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B874F-2139-45B0-A6D6-8412E66B9B2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438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29CEA-FA29-42BE-9767-215491009B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7065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F10CAC1-AB46-4EBB-B8B5-FE4F7A5DEC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27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8CF04-A101-4476-9305-4D245AFBB5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43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99538-BC96-429F-AEF9-5C91C8F58E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36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F6027-659D-44A4-B003-B7F46FA486A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12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637E-0FEE-4E2C-BF24-1BCFF35DEF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15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5B71B-F063-46CA-A773-F68E668637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993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C525-D8FD-4F8B-AF1F-31DC02F7E9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59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9E02A-2E06-4E38-A073-FAAD0119788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6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39076-7BE6-4CE9-849A-D3C374B1F1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701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BD813E8-2C9E-4480-B4E1-73F6A90169D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3429000"/>
            <a:ext cx="8712968" cy="1012825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tx2"/>
                </a:solidFill>
              </a:rPr>
              <a:t>Автор: Кобзева Анна Викторовна</a:t>
            </a:r>
            <a:br>
              <a:rPr lang="ru-RU" altLang="ru-RU" sz="2400" dirty="0" smtClean="0">
                <a:solidFill>
                  <a:schemeClr val="tx2"/>
                </a:solidFill>
              </a:rPr>
            </a:br>
            <a:r>
              <a:rPr lang="ru-RU" altLang="ru-RU" sz="2400" dirty="0" smtClean="0">
                <a:solidFill>
                  <a:schemeClr val="tx2"/>
                </a:solidFill>
              </a:rPr>
              <a:t> учитель информатики </a:t>
            </a:r>
            <a:r>
              <a:rPr lang="en-US" altLang="ru-RU" sz="2000" dirty="0" smtClean="0"/>
              <a:t> </a:t>
            </a:r>
            <a:r>
              <a:rPr lang="en-US" altLang="ru-RU" sz="3600" dirty="0"/>
              <a:t/>
            </a:r>
            <a:br>
              <a:rPr lang="en-US" altLang="ru-RU" sz="3600" dirty="0"/>
            </a:br>
            <a:r>
              <a:rPr lang="ru-RU" sz="4400" dirty="0" smtClean="0"/>
              <a:t>Информация и информационные процессы</a:t>
            </a:r>
            <a:endParaRPr lang="en-US" altLang="ru-RU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5638800"/>
            <a:ext cx="7558608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0" i="1" dirty="0"/>
              <a:t>«Презентация к уроку по учебному предмету </a:t>
            </a:r>
            <a:r>
              <a:rPr lang="ru-RU" b="0" i="1" dirty="0" smtClean="0"/>
              <a:t>«Информатика» </a:t>
            </a:r>
            <a:r>
              <a:rPr lang="ru-RU" b="0" i="1" dirty="0"/>
              <a:t>в </a:t>
            </a:r>
            <a:r>
              <a:rPr lang="ru-RU" b="0" i="1" dirty="0" smtClean="0"/>
              <a:t>10-ом </a:t>
            </a:r>
            <a:r>
              <a:rPr lang="ru-RU" b="0" i="1" dirty="0"/>
              <a:t>классе на тему </a:t>
            </a:r>
            <a:r>
              <a:rPr lang="ru-RU" b="0" i="1" dirty="0" smtClean="0"/>
              <a:t>«Информация. Информационные процессы.» по учебнику А.Г. </a:t>
            </a:r>
            <a:r>
              <a:rPr lang="ru-RU" b="0" i="1" dirty="0" err="1" smtClean="0"/>
              <a:t>Гейн</a:t>
            </a:r>
            <a:endParaRPr lang="en-US" altLang="ru-RU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white">
          <a:xfrm>
            <a:off x="2195736" y="2140247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МАОУ "Средняя общеобразовательная школа № 4"</a:t>
            </a:r>
          </a:p>
          <a:p>
            <a:r>
              <a:rPr lang="ru-RU" sz="1200" dirty="0" err="1">
                <a:solidFill>
                  <a:schemeClr val="bg1"/>
                </a:solidFill>
              </a:rPr>
              <a:t>Корсаковского</a:t>
            </a:r>
            <a:r>
              <a:rPr lang="ru-RU" sz="1200" dirty="0">
                <a:solidFill>
                  <a:schemeClr val="bg1"/>
                </a:solidFill>
              </a:rPr>
              <a:t> городского округа Сахалинской области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336127"/>
            <a:ext cx="1152128" cy="778199"/>
            <a:chOff x="395536" y="336127"/>
            <a:chExt cx="1152128" cy="778199"/>
          </a:xfrm>
        </p:grpSpPr>
        <p:sp>
          <p:nvSpPr>
            <p:cNvPr id="3" name="Скругленный прямоугольник 2"/>
            <p:cNvSpPr/>
            <p:nvPr/>
          </p:nvSpPr>
          <p:spPr bwMode="auto">
            <a:xfrm>
              <a:off x="395536" y="336127"/>
              <a:ext cx="1152128" cy="77819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54" name="Picture 6" descr="Школа Кристалл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30" y="336127"/>
              <a:ext cx="995139" cy="77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Информационные процессы</a:t>
            </a:r>
            <a:endParaRPr lang="en-US" altLang="ru-RU" sz="1800" dirty="0"/>
          </a:p>
        </p:txBody>
      </p:sp>
      <p:sp>
        <p:nvSpPr>
          <p:cNvPr id="93187" name="Freeform 3"/>
          <p:cNvSpPr>
            <a:spLocks noEditPoints="1"/>
          </p:cNvSpPr>
          <p:nvPr/>
        </p:nvSpPr>
        <p:spPr bwMode="gray">
          <a:xfrm>
            <a:off x="1447800" y="2492896"/>
            <a:ext cx="5943600" cy="3526904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1943858" y="6292111"/>
            <a:ext cx="6192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передачи информации</a:t>
            </a:r>
            <a:endParaRPr lang="en-US" altLang="ru-RU" sz="2800" b="0" dirty="0">
              <a:solidFill>
                <a:schemeClr val="tx2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64288" y="3448050"/>
            <a:ext cx="1828770" cy="1885950"/>
            <a:chOff x="7188355" y="3191123"/>
            <a:chExt cx="1828770" cy="1885950"/>
          </a:xfrm>
        </p:grpSpPr>
        <p:sp>
          <p:nvSpPr>
            <p:cNvPr id="93218" name="Oval 34"/>
            <p:cNvSpPr>
              <a:spLocks noChangeArrowheads="1"/>
            </p:cNvSpPr>
            <p:nvPr/>
          </p:nvSpPr>
          <p:spPr bwMode="gray">
            <a:xfrm rot="-723406">
              <a:off x="7318516" y="4410323"/>
              <a:ext cx="1438275" cy="66675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9" name="Oval 35"/>
            <p:cNvSpPr>
              <a:spLocks noChangeArrowheads="1"/>
            </p:cNvSpPr>
            <p:nvPr/>
          </p:nvSpPr>
          <p:spPr bwMode="gray">
            <a:xfrm>
              <a:off x="7250253" y="3191123"/>
              <a:ext cx="1704975" cy="170656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20" name="Oval 36"/>
            <p:cNvSpPr>
              <a:spLocks noChangeArrowheads="1"/>
            </p:cNvSpPr>
            <p:nvPr/>
          </p:nvSpPr>
          <p:spPr bwMode="gray">
            <a:xfrm>
              <a:off x="7270891" y="3200648"/>
              <a:ext cx="1665287" cy="16637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21" name="Oval 37"/>
            <p:cNvSpPr>
              <a:spLocks noChangeArrowheads="1"/>
            </p:cNvSpPr>
            <p:nvPr/>
          </p:nvSpPr>
          <p:spPr bwMode="gray">
            <a:xfrm>
              <a:off x="7288353" y="3216523"/>
              <a:ext cx="1584325" cy="15557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22" name="Oval 38"/>
            <p:cNvSpPr>
              <a:spLocks noChangeArrowheads="1"/>
            </p:cNvSpPr>
            <p:nvPr/>
          </p:nvSpPr>
          <p:spPr bwMode="gray">
            <a:xfrm>
              <a:off x="7380428" y="3260973"/>
              <a:ext cx="1409700" cy="126206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23" name="Text Box 39"/>
            <p:cNvSpPr txBox="1">
              <a:spLocks noChangeArrowheads="1"/>
            </p:cNvSpPr>
            <p:nvPr/>
          </p:nvSpPr>
          <p:spPr bwMode="gray">
            <a:xfrm>
              <a:off x="7188355" y="3640455"/>
              <a:ext cx="182877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000" dirty="0" smtClean="0">
                  <a:solidFill>
                    <a:srgbClr val="000000"/>
                  </a:solidFill>
                </a:rPr>
                <a:t>Приёмник </a:t>
              </a:r>
            </a:p>
            <a:p>
              <a:pPr algn="ctr"/>
              <a:r>
                <a:rPr lang="ru-RU" altLang="ru-RU" sz="2000" dirty="0" smtClean="0">
                  <a:solidFill>
                    <a:srgbClr val="000000"/>
                  </a:solidFill>
                </a:rPr>
                <a:t>информации</a:t>
              </a:r>
              <a:endParaRPr lang="en-US" altLang="ru-RU" sz="1400" dirty="0"/>
            </a:p>
          </p:txBody>
        </p:sp>
      </p:grpSp>
      <p:sp>
        <p:nvSpPr>
          <p:cNvPr id="93224" name="Oval 40"/>
          <p:cNvSpPr>
            <a:spLocks noChangeArrowheads="1"/>
          </p:cNvSpPr>
          <p:nvPr/>
        </p:nvSpPr>
        <p:spPr bwMode="gray">
          <a:xfrm rot="-772996">
            <a:off x="1701800" y="4438650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3225" name="Group 41"/>
          <p:cNvGrpSpPr>
            <a:grpSpLocks/>
          </p:cNvGrpSpPr>
          <p:nvPr/>
        </p:nvGrpSpPr>
        <p:grpSpPr bwMode="auto">
          <a:xfrm>
            <a:off x="1625600" y="3448050"/>
            <a:ext cx="1371600" cy="1441450"/>
            <a:chOff x="732" y="2112"/>
            <a:chExt cx="842" cy="860"/>
          </a:xfrm>
        </p:grpSpPr>
        <p:sp>
          <p:nvSpPr>
            <p:cNvPr id="93226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27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28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29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30" name="Text Box 46"/>
            <p:cNvSpPr txBox="1">
              <a:spLocks noChangeArrowheads="1"/>
            </p:cNvSpPr>
            <p:nvPr/>
          </p:nvSpPr>
          <p:spPr bwMode="gray">
            <a:xfrm>
              <a:off x="824" y="2310"/>
              <a:ext cx="676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000000"/>
                  </a:solidFill>
                </a:rPr>
                <a:t>Канал</a:t>
              </a:r>
            </a:p>
            <a:p>
              <a:pPr algn="ctr"/>
              <a:r>
                <a:rPr lang="ru-RU" altLang="ru-RU" sz="2400" dirty="0" smtClean="0">
                  <a:solidFill>
                    <a:srgbClr val="000000"/>
                  </a:solidFill>
                </a:rPr>
                <a:t>связи</a:t>
              </a:r>
              <a:endParaRPr lang="en-US" alt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347863" y="1196752"/>
            <a:ext cx="1906549" cy="1458844"/>
            <a:chOff x="3461271" y="1204119"/>
            <a:chExt cx="831625" cy="762000"/>
          </a:xfrm>
        </p:grpSpPr>
        <p:sp>
          <p:nvSpPr>
            <p:cNvPr id="93237" name="Oval 53"/>
            <p:cNvSpPr>
              <a:spLocks noChangeArrowheads="1"/>
            </p:cNvSpPr>
            <p:nvPr/>
          </p:nvSpPr>
          <p:spPr bwMode="gray">
            <a:xfrm>
              <a:off x="3461271" y="1737519"/>
              <a:ext cx="685800" cy="22860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38" name="Oval 54"/>
            <p:cNvSpPr>
              <a:spLocks noChangeArrowheads="1"/>
            </p:cNvSpPr>
            <p:nvPr/>
          </p:nvSpPr>
          <p:spPr bwMode="gray">
            <a:xfrm>
              <a:off x="3583509" y="1204119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39" name="Oval 55"/>
            <p:cNvSpPr>
              <a:spLocks noChangeArrowheads="1"/>
            </p:cNvSpPr>
            <p:nvPr/>
          </p:nvSpPr>
          <p:spPr bwMode="gray">
            <a:xfrm>
              <a:off x="3593034" y="1207294"/>
              <a:ext cx="665162" cy="6667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40" name="Oval 56"/>
            <p:cNvSpPr>
              <a:spLocks noChangeArrowheads="1"/>
            </p:cNvSpPr>
            <p:nvPr/>
          </p:nvSpPr>
          <p:spPr bwMode="gray">
            <a:xfrm>
              <a:off x="3599384" y="1213644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41" name="Oval 57"/>
            <p:cNvSpPr>
              <a:spLocks noChangeArrowheads="1"/>
            </p:cNvSpPr>
            <p:nvPr/>
          </p:nvSpPr>
          <p:spPr bwMode="gray">
            <a:xfrm>
              <a:off x="3635896" y="1232694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242" name="Text Box 58"/>
            <p:cNvSpPr txBox="1">
              <a:spLocks noChangeArrowheads="1"/>
            </p:cNvSpPr>
            <p:nvPr/>
          </p:nvSpPr>
          <p:spPr bwMode="gray">
            <a:xfrm>
              <a:off x="3564616" y="1292664"/>
              <a:ext cx="728280" cy="385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dirty="0" smtClean="0">
                  <a:solidFill>
                    <a:srgbClr val="000000"/>
                  </a:solidFill>
                </a:rPr>
                <a:t>Источник</a:t>
              </a:r>
            </a:p>
            <a:p>
              <a:pPr algn="ctr"/>
              <a:r>
                <a:rPr lang="ru-RU" altLang="ru-RU" dirty="0" smtClean="0">
                  <a:solidFill>
                    <a:srgbClr val="000000"/>
                  </a:solidFill>
                </a:rPr>
                <a:t>информации</a:t>
              </a:r>
              <a:endParaRPr lang="en-US" alt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81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Информационные процессы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31093"/>
            <a:ext cx="8928991" cy="44732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Механическое движение, звук, свет, радиоволны – на информационной службе!</a:t>
            </a:r>
            <a:endParaRPr lang="ru-RU" sz="1800" dirty="0"/>
          </a:p>
        </p:txBody>
      </p:sp>
      <p:pic>
        <p:nvPicPr>
          <p:cNvPr id="101378" name="Picture 2" descr="История почтовой рассылки: от дилижанса до поез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9" y="1124744"/>
            <a:ext cx="30005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https://www.pinclipart.com/picdir/big/218-2188431_a-unique-musical-instruments-factory-bali-medium-afric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54829"/>
            <a:ext cx="339412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4" name="Picture 8" descr="Сигнальные ог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28375"/>
            <a:ext cx="4496693" cy="22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6" name="Picture 10" descr="Теория радиоволн: ликбез / Хаб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50290"/>
            <a:ext cx="3506728" cy="26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5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Информационные процессы</a:t>
            </a:r>
            <a:endParaRPr lang="en-US" altLang="ru-RU" dirty="0"/>
          </a:p>
        </p:txBody>
      </p:sp>
      <p:sp>
        <p:nvSpPr>
          <p:cNvPr id="87044" name="Freeform 4"/>
          <p:cNvSpPr>
            <a:spLocks noEditPoints="1"/>
          </p:cNvSpPr>
          <p:nvPr/>
        </p:nvSpPr>
        <p:spPr bwMode="gray">
          <a:xfrm flipH="1">
            <a:off x="4832350" y="2727325"/>
            <a:ext cx="3168650" cy="2895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06741" dir="8249373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882650" y="2025650"/>
            <a:ext cx="4111625" cy="3917950"/>
            <a:chOff x="528" y="1084"/>
            <a:chExt cx="2590" cy="2468"/>
          </a:xfrm>
        </p:grpSpPr>
        <p:sp>
          <p:nvSpPr>
            <p:cNvPr id="87046" name="AutoShape 6"/>
            <p:cNvSpPr>
              <a:spLocks noChangeArrowheads="1"/>
            </p:cNvSpPr>
            <p:nvPr/>
          </p:nvSpPr>
          <p:spPr bwMode="gray">
            <a:xfrm rot="5432887">
              <a:off x="2183" y="183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altLang="ru-RU" dirty="0" smtClean="0">
                  <a:solidFill>
                    <a:srgbClr val="FFFFFF"/>
                  </a:solidFill>
                </a:rPr>
                <a:t>Папирус,</a:t>
              </a:r>
            </a:p>
            <a:p>
              <a:pPr algn="ctr" eaLnBrk="0" hangingPunct="0"/>
              <a:r>
                <a:rPr lang="ru-RU" altLang="ru-RU" dirty="0" smtClean="0">
                  <a:solidFill>
                    <a:srgbClr val="FFFFFF"/>
                  </a:solidFill>
                </a:rPr>
                <a:t>бумага, </a:t>
              </a:r>
            </a:p>
            <a:p>
              <a:pPr algn="ctr" eaLnBrk="0" hangingPunct="0"/>
              <a:r>
                <a:rPr lang="ru-RU" altLang="ru-RU" dirty="0" smtClean="0">
                  <a:solidFill>
                    <a:srgbClr val="FFFFFF"/>
                  </a:solidFill>
                </a:rPr>
                <a:t>береста</a:t>
              </a:r>
              <a:endParaRPr lang="en-US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87047" name="AutoShape 7"/>
            <p:cNvSpPr>
              <a:spLocks noChangeArrowheads="1"/>
            </p:cNvSpPr>
            <p:nvPr/>
          </p:nvSpPr>
          <p:spPr bwMode="gray">
            <a:xfrm rot="5432887">
              <a:off x="1735" y="111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altLang="ru-RU" dirty="0" smtClean="0">
                  <a:solidFill>
                    <a:srgbClr val="FFFFFF"/>
                  </a:solidFill>
                </a:rPr>
                <a:t>Глиняные</a:t>
              </a:r>
            </a:p>
            <a:p>
              <a:pPr algn="ctr" eaLnBrk="0" hangingPunct="0"/>
              <a:r>
                <a:rPr lang="ru-RU" altLang="ru-RU" dirty="0" smtClean="0">
                  <a:solidFill>
                    <a:srgbClr val="FFFFFF"/>
                  </a:solidFill>
                </a:rPr>
                <a:t>таблички</a:t>
              </a:r>
              <a:endParaRPr lang="en-US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87048" name="AutoShape 8"/>
            <p:cNvSpPr>
              <a:spLocks noChangeArrowheads="1"/>
            </p:cNvSpPr>
            <p:nvPr/>
          </p:nvSpPr>
          <p:spPr bwMode="gray">
            <a:xfrm rot="5432887">
              <a:off x="1783" y="258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altLang="ru-RU" sz="1600" dirty="0" smtClean="0">
                  <a:solidFill>
                    <a:srgbClr val="FFFFFF"/>
                  </a:solidFill>
                </a:rPr>
                <a:t>Перфоленты</a:t>
              </a:r>
            </a:p>
            <a:p>
              <a:pPr algn="ctr" eaLnBrk="0" hangingPunct="0"/>
              <a:r>
                <a:rPr lang="ru-RU" altLang="ru-RU" sz="1600" dirty="0" smtClean="0">
                  <a:solidFill>
                    <a:srgbClr val="FFFFFF"/>
                  </a:solidFill>
                </a:rPr>
                <a:t>перфокарты</a:t>
              </a:r>
              <a:endParaRPr lang="en-US" altLang="ru-RU" sz="1600" dirty="0">
                <a:solidFill>
                  <a:srgbClr val="FFFFFF"/>
                </a:solidFill>
              </a:endParaRPr>
            </a:p>
          </p:txBody>
        </p:sp>
        <p:sp>
          <p:nvSpPr>
            <p:cNvPr id="87049" name="AutoShape 9"/>
            <p:cNvSpPr>
              <a:spLocks noChangeArrowheads="1"/>
            </p:cNvSpPr>
            <p:nvPr/>
          </p:nvSpPr>
          <p:spPr bwMode="gray">
            <a:xfrm rot="5400000">
              <a:off x="1337" y="1858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solidFill>
              <a:schemeClr val="accent2"/>
            </a:soli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rgbClr val="FFFFFF"/>
                  </a:solidFill>
                </a:rPr>
                <a:t>Носители</a:t>
              </a:r>
              <a:endParaRPr lang="en-US" altLang="ru-RU" sz="2000" dirty="0">
                <a:solidFill>
                  <a:srgbClr val="FFFFFF"/>
                </a:solidFill>
              </a:endParaRPr>
            </a:p>
          </p:txBody>
        </p:sp>
        <p:sp>
          <p:nvSpPr>
            <p:cNvPr id="87050" name="AutoShape 10"/>
            <p:cNvSpPr>
              <a:spLocks noChangeArrowheads="1"/>
            </p:cNvSpPr>
            <p:nvPr/>
          </p:nvSpPr>
          <p:spPr bwMode="gray">
            <a:xfrm rot="5432887">
              <a:off x="907" y="115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altLang="ru-RU" sz="1600" dirty="0" smtClean="0">
                  <a:solidFill>
                    <a:srgbClr val="FFFFFF"/>
                  </a:solidFill>
                </a:rPr>
                <a:t>Наскальная</a:t>
              </a:r>
            </a:p>
            <a:p>
              <a:pPr algn="ctr" eaLnBrk="0" hangingPunct="0"/>
              <a:r>
                <a:rPr lang="ru-RU" altLang="ru-RU" sz="1600" dirty="0" smtClean="0">
                  <a:solidFill>
                    <a:srgbClr val="FFFFFF"/>
                  </a:solidFill>
                </a:rPr>
                <a:t>живопись</a:t>
              </a:r>
              <a:endParaRPr lang="en-US" altLang="ru-RU" sz="1600" dirty="0">
                <a:solidFill>
                  <a:srgbClr val="FFFFFF"/>
                </a:solidFill>
              </a:endParaRPr>
            </a:p>
          </p:txBody>
        </p:sp>
        <p:sp>
          <p:nvSpPr>
            <p:cNvPr id="87051" name="AutoShape 11"/>
            <p:cNvSpPr>
              <a:spLocks noChangeArrowheads="1"/>
            </p:cNvSpPr>
            <p:nvPr/>
          </p:nvSpPr>
          <p:spPr bwMode="gray">
            <a:xfrm rot="5432887">
              <a:off x="940" y="2617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altLang="ru-RU" dirty="0" smtClean="0">
                  <a:solidFill>
                    <a:srgbClr val="FFFFFF"/>
                  </a:solidFill>
                </a:rPr>
                <a:t>Магнитная</a:t>
              </a:r>
            </a:p>
            <a:p>
              <a:pPr algn="ctr" eaLnBrk="0" hangingPunct="0"/>
              <a:r>
                <a:rPr lang="ru-RU" altLang="ru-RU" dirty="0" smtClean="0">
                  <a:solidFill>
                    <a:srgbClr val="FFFFFF"/>
                  </a:solidFill>
                </a:rPr>
                <a:t>лента</a:t>
              </a:r>
              <a:endParaRPr lang="en-US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7052" name="AutoShape 12"/>
            <p:cNvSpPr>
              <a:spLocks noChangeArrowheads="1"/>
            </p:cNvSpPr>
            <p:nvPr/>
          </p:nvSpPr>
          <p:spPr bwMode="gray">
            <a:xfrm rot="5432887">
              <a:off x="501" y="189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TopLeft">
                <a:rot lat="21299999" lon="20999999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>
              <a:flatTx/>
            </a:bodyPr>
            <a:lstStyle/>
            <a:p>
              <a:pPr algn="ctr" eaLnBrk="0" hangingPunct="0"/>
              <a:r>
                <a:rPr lang="ru-RU" altLang="ru-RU" dirty="0" smtClean="0">
                  <a:solidFill>
                    <a:srgbClr val="FFFFFF"/>
                  </a:solidFill>
                </a:rPr>
                <a:t>Магнитный</a:t>
              </a:r>
            </a:p>
            <a:p>
              <a:pPr algn="ctr" eaLnBrk="0" hangingPunct="0"/>
              <a:r>
                <a:rPr lang="ru-RU" altLang="ru-RU" dirty="0" smtClean="0">
                  <a:solidFill>
                    <a:srgbClr val="FFFFFF"/>
                  </a:solidFill>
                </a:rPr>
                <a:t>диск</a:t>
              </a:r>
              <a:endParaRPr lang="en-US" alt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5362575" y="2093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ru-RU" altLang="ru-RU" b="0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5556437" y="2162175"/>
            <a:ext cx="18982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800" dirty="0" smtClean="0">
                <a:solidFill>
                  <a:schemeClr val="tx2"/>
                </a:solidFill>
              </a:rPr>
              <a:t>Хранение</a:t>
            </a:r>
            <a:endParaRPr lang="en-US" alt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Информационные процессы</a:t>
            </a:r>
            <a:endParaRPr lang="en-US" altLang="ru-RU" sz="1600" dirty="0"/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298335" y="1413177"/>
            <a:ext cx="8600114" cy="4752551"/>
            <a:chOff x="399" y="839"/>
            <a:chExt cx="5023" cy="3053"/>
          </a:xfrm>
        </p:grpSpPr>
        <p:sp>
          <p:nvSpPr>
            <p:cNvPr id="71701" name="AutoShape 21"/>
            <p:cNvSpPr>
              <a:spLocks noChangeArrowheads="1"/>
            </p:cNvSpPr>
            <p:nvPr/>
          </p:nvSpPr>
          <p:spPr bwMode="gray">
            <a:xfrm>
              <a:off x="4031" y="2655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6" name="AutoShape 6"/>
            <p:cNvSpPr>
              <a:spLocks noChangeArrowheads="1"/>
            </p:cNvSpPr>
            <p:nvPr/>
          </p:nvSpPr>
          <p:spPr bwMode="gray">
            <a:xfrm>
              <a:off x="2304" y="1824"/>
              <a:ext cx="1056" cy="1210"/>
            </a:xfrm>
            <a:prstGeom prst="can">
              <a:avLst>
                <a:gd name="adj" fmla="val 1274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7" name="Text Box 7"/>
            <p:cNvSpPr txBox="1">
              <a:spLocks noChangeArrowheads="1"/>
            </p:cNvSpPr>
            <p:nvPr/>
          </p:nvSpPr>
          <p:spPr bwMode="gray">
            <a:xfrm>
              <a:off x="2273" y="2184"/>
              <a:ext cx="1136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0" dirty="0" smtClean="0">
                  <a:solidFill>
                    <a:schemeClr val="bg1"/>
                  </a:solidFill>
                </a:rPr>
                <a:t>Обработка,</a:t>
              </a:r>
            </a:p>
            <a:p>
              <a:pPr algn="ctr" eaLnBrk="0" hangingPunct="0"/>
              <a:r>
                <a:rPr lang="ru-RU" altLang="ru-RU" b="0" dirty="0" smtClean="0">
                  <a:solidFill>
                    <a:schemeClr val="bg1"/>
                  </a:solidFill>
                </a:rPr>
                <a:t>преобразование</a:t>
              </a:r>
              <a:endParaRPr lang="en-US" altLang="ru-RU" b="0" dirty="0">
                <a:solidFill>
                  <a:schemeClr val="bg1"/>
                </a:solidFill>
              </a:endParaRPr>
            </a:p>
          </p:txBody>
        </p:sp>
        <p:sp>
          <p:nvSpPr>
            <p:cNvPr id="71690" name="AutoShape 10"/>
            <p:cNvSpPr>
              <a:spLocks noChangeArrowheads="1"/>
            </p:cNvSpPr>
            <p:nvPr/>
          </p:nvSpPr>
          <p:spPr bwMode="gray">
            <a:xfrm>
              <a:off x="1886" y="1856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1" name="AutoShape 11"/>
            <p:cNvSpPr>
              <a:spLocks noChangeArrowheads="1"/>
            </p:cNvSpPr>
            <p:nvPr/>
          </p:nvSpPr>
          <p:spPr bwMode="auto">
            <a:xfrm>
              <a:off x="624" y="2207"/>
              <a:ext cx="1152" cy="101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 altLang="ru-RU" b="0">
                <a:latin typeface="Verdana" panose="020B0604030504040204" pitchFamily="34" charset="0"/>
              </a:endParaRPr>
            </a:p>
          </p:txBody>
        </p:sp>
        <p:sp>
          <p:nvSpPr>
            <p:cNvPr id="71692" name="Text Box 12"/>
            <p:cNvSpPr txBox="1">
              <a:spLocks noChangeArrowheads="1"/>
            </p:cNvSpPr>
            <p:nvPr/>
          </p:nvSpPr>
          <p:spPr bwMode="auto">
            <a:xfrm>
              <a:off x="664" y="2365"/>
              <a:ext cx="1056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dirty="0" smtClean="0">
                  <a:solidFill>
                    <a:srgbClr val="001D3A"/>
                  </a:solidFill>
                  <a:latin typeface="Verdana" panose="020B0604030504040204" pitchFamily="34" charset="0"/>
                </a:rPr>
                <a:t>Получение новой из уже имеющейся</a:t>
              </a:r>
              <a:endParaRPr lang="en-US" altLang="ru-RU" dirty="0">
                <a:solidFill>
                  <a:srgbClr val="001D3A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1693" name="AutoShape 13"/>
            <p:cNvSpPr>
              <a:spLocks noChangeArrowheads="1"/>
            </p:cNvSpPr>
            <p:nvPr/>
          </p:nvSpPr>
          <p:spPr bwMode="auto">
            <a:xfrm>
              <a:off x="3861" y="1471"/>
              <a:ext cx="1362" cy="106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 altLang="ru-RU" b="0">
                <a:latin typeface="Verdana" panose="020B0604030504040204" pitchFamily="34" charset="0"/>
              </a:endParaRPr>
            </a:p>
          </p:txBody>
        </p:sp>
        <p:sp>
          <p:nvSpPr>
            <p:cNvPr id="71694" name="Text Box 14"/>
            <p:cNvSpPr txBox="1">
              <a:spLocks noChangeArrowheads="1"/>
            </p:cNvSpPr>
            <p:nvPr/>
          </p:nvSpPr>
          <p:spPr bwMode="auto">
            <a:xfrm>
              <a:off x="3835" y="1631"/>
              <a:ext cx="1418" cy="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dirty="0" smtClean="0">
                  <a:solidFill>
                    <a:srgbClr val="001D3A"/>
                  </a:solidFill>
                  <a:latin typeface="Verdana" panose="020B0604030504040204" pitchFamily="34" charset="0"/>
                </a:rPr>
                <a:t>Преобразование формы представления информации</a:t>
              </a:r>
              <a:endParaRPr lang="en-US" altLang="ru-RU" sz="1400" b="0" dirty="0">
                <a:solidFill>
                  <a:srgbClr val="001D3A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1695" name="AutoShape 15"/>
            <p:cNvSpPr>
              <a:spLocks noChangeArrowheads="1"/>
            </p:cNvSpPr>
            <p:nvPr/>
          </p:nvSpPr>
          <p:spPr bwMode="gray">
            <a:xfrm>
              <a:off x="3400" y="1809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6" name="AutoShape 16"/>
            <p:cNvSpPr>
              <a:spLocks noChangeArrowheads="1"/>
            </p:cNvSpPr>
            <p:nvPr/>
          </p:nvSpPr>
          <p:spPr bwMode="gray">
            <a:xfrm>
              <a:off x="410" y="839"/>
              <a:ext cx="1737" cy="954"/>
            </a:xfrm>
            <a:prstGeom prst="can">
              <a:avLst>
                <a:gd name="adj" fmla="val 15512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7" name="AutoShape 17"/>
            <p:cNvSpPr>
              <a:spLocks noChangeArrowheads="1"/>
            </p:cNvSpPr>
            <p:nvPr/>
          </p:nvSpPr>
          <p:spPr bwMode="gray">
            <a:xfrm>
              <a:off x="625" y="1839"/>
              <a:ext cx="1104" cy="337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8" name="Text Box 18"/>
            <p:cNvSpPr txBox="1">
              <a:spLocks noChangeArrowheads="1"/>
            </p:cNvSpPr>
            <p:nvPr/>
          </p:nvSpPr>
          <p:spPr bwMode="gray">
            <a:xfrm>
              <a:off x="2330" y="1107"/>
              <a:ext cx="993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0" dirty="0" smtClean="0">
                  <a:solidFill>
                    <a:schemeClr val="bg1"/>
                  </a:solidFill>
                </a:rPr>
                <a:t>Сборка, поиск</a:t>
              </a:r>
              <a:endParaRPr lang="en-US" altLang="ru-RU" b="0" dirty="0">
                <a:solidFill>
                  <a:schemeClr val="bg1"/>
                </a:solidFill>
              </a:endParaRPr>
            </a:p>
          </p:txBody>
        </p:sp>
        <p:sp>
          <p:nvSpPr>
            <p:cNvPr id="71699" name="AutoShape 19"/>
            <p:cNvSpPr>
              <a:spLocks noChangeArrowheads="1"/>
            </p:cNvSpPr>
            <p:nvPr/>
          </p:nvSpPr>
          <p:spPr bwMode="gray">
            <a:xfrm>
              <a:off x="3694" y="3023"/>
              <a:ext cx="1728" cy="869"/>
            </a:xfrm>
            <a:prstGeom prst="can">
              <a:avLst>
                <a:gd name="adj" fmla="val 18176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gray">
            <a:xfrm>
              <a:off x="2147" y="3459"/>
              <a:ext cx="1355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b="0" dirty="0" smtClean="0">
                  <a:solidFill>
                    <a:schemeClr val="bg1"/>
                  </a:solidFill>
                </a:rPr>
                <a:t>Преобразование</a:t>
              </a:r>
              <a:endParaRPr lang="en-US" altLang="ru-RU" b="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gray">
            <a:xfrm>
              <a:off x="399" y="1110"/>
              <a:ext cx="1737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 eaLnBrk="0" hangingPunct="0">
                <a:buFont typeface="Arial" panose="020B0604020202020204" pitchFamily="34" charset="0"/>
                <a:buChar char="•"/>
              </a:pPr>
              <a:r>
                <a:rPr lang="ru-RU" altLang="ru-RU" sz="1400" b="0" dirty="0" smtClean="0">
                  <a:solidFill>
                    <a:schemeClr val="bg1"/>
                  </a:solidFill>
                </a:rPr>
                <a:t>Преобразование по правилам</a:t>
              </a:r>
            </a:p>
            <a:p>
              <a:pPr marL="285750" indent="-285750" eaLnBrk="0" hangingPunct="0">
                <a:buFont typeface="Arial" panose="020B0604020202020204" pitchFamily="34" charset="0"/>
                <a:buChar char="•"/>
              </a:pPr>
              <a:r>
                <a:rPr lang="ru-RU" altLang="ru-RU" sz="1400" b="0" dirty="0" smtClean="0">
                  <a:solidFill>
                    <a:schemeClr val="bg1"/>
                  </a:solidFill>
                </a:rPr>
                <a:t>Логические рассуждения</a:t>
              </a:r>
            </a:p>
            <a:p>
              <a:pPr marL="285750" indent="-285750" eaLnBrk="0" hangingPunct="0">
                <a:buFont typeface="Arial" panose="020B0604020202020204" pitchFamily="34" charset="0"/>
                <a:buChar char="•"/>
              </a:pPr>
              <a:r>
                <a:rPr lang="ru-RU" altLang="ru-RU" sz="1400" b="0" dirty="0" smtClean="0">
                  <a:solidFill>
                    <a:schemeClr val="bg1"/>
                  </a:solidFill>
                </a:rPr>
                <a:t>Разработка плана действий</a:t>
              </a:r>
              <a:endParaRPr lang="en-US" altLang="ru-RU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gray">
            <a:xfrm>
              <a:off x="3673" y="3292"/>
              <a:ext cx="1737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 eaLnBrk="0" hangingPunct="0">
                <a:buFont typeface="Arial" panose="020B0604020202020204" pitchFamily="34" charset="0"/>
                <a:buChar char="•"/>
              </a:pPr>
              <a:r>
                <a:rPr lang="ru-RU" altLang="ru-RU" sz="1400" b="0" dirty="0" smtClean="0">
                  <a:solidFill>
                    <a:schemeClr val="bg1"/>
                  </a:solidFill>
                </a:rPr>
                <a:t>Структурирование</a:t>
              </a:r>
            </a:p>
            <a:p>
              <a:pPr marL="285750" indent="-285750" eaLnBrk="0" hangingPunct="0">
                <a:buFont typeface="Arial" panose="020B0604020202020204" pitchFamily="34" charset="0"/>
                <a:buChar char="•"/>
              </a:pPr>
              <a:r>
                <a:rPr lang="ru-RU" altLang="ru-RU" sz="1400" b="0" dirty="0" smtClean="0">
                  <a:solidFill>
                    <a:schemeClr val="bg1"/>
                  </a:solidFill>
                </a:rPr>
                <a:t>Поиск</a:t>
              </a:r>
            </a:p>
            <a:p>
              <a:pPr marL="285750" indent="-285750" eaLnBrk="0" hangingPunct="0">
                <a:buFont typeface="Arial" panose="020B0604020202020204" pitchFamily="34" charset="0"/>
                <a:buChar char="•"/>
              </a:pPr>
              <a:r>
                <a:rPr lang="ru-RU" altLang="ru-RU" sz="1400" b="0" dirty="0" smtClean="0">
                  <a:solidFill>
                    <a:schemeClr val="bg1"/>
                  </a:solidFill>
                </a:rPr>
                <a:t>Кодирование</a:t>
              </a:r>
              <a:endParaRPr lang="en-US" altLang="ru-RU" sz="1400" b="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Информационные процессы</a:t>
            </a:r>
            <a:endParaRPr lang="en-US" altLang="ru-RU" sz="1600" dirty="0"/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323528" y="1484784"/>
            <a:ext cx="8480384" cy="4077816"/>
            <a:chOff x="540" y="1248"/>
            <a:chExt cx="4596" cy="2256"/>
          </a:xfrm>
        </p:grpSpPr>
        <p:grpSp>
          <p:nvGrpSpPr>
            <p:cNvPr id="72708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2709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0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1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2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3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4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2715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2716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2717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72720" name="AutoShape 16"/>
            <p:cNvSpPr>
              <a:spLocks noChangeArrowheads="1"/>
            </p:cNvSpPr>
            <p:nvPr/>
          </p:nvSpPr>
          <p:spPr bwMode="gray">
            <a:xfrm>
              <a:off x="540" y="1893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3" name="AutoShape 19"/>
            <p:cNvSpPr>
              <a:spLocks noChangeArrowheads="1"/>
            </p:cNvSpPr>
            <p:nvPr/>
          </p:nvSpPr>
          <p:spPr bwMode="gray">
            <a:xfrm>
              <a:off x="3936" y="182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4" name="Text Box 20"/>
            <p:cNvSpPr txBox="1">
              <a:spLocks noChangeArrowheads="1"/>
            </p:cNvSpPr>
            <p:nvPr/>
          </p:nvSpPr>
          <p:spPr bwMode="gray">
            <a:xfrm>
              <a:off x="2208" y="1763"/>
              <a:ext cx="1270" cy="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000" dirty="0" smtClean="0">
                  <a:solidFill>
                    <a:schemeClr val="bg1"/>
                  </a:solidFill>
                </a:rPr>
                <a:t>Способы 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chemeClr val="bg1"/>
                  </a:solidFill>
                </a:rPr>
                <a:t>обработки</a:t>
              </a:r>
            </a:p>
            <a:p>
              <a:pPr algn="ctr" eaLnBrk="0" hangingPunct="0"/>
              <a:r>
                <a:rPr lang="ru-RU" altLang="ru-RU" sz="2000" dirty="0" smtClean="0">
                  <a:solidFill>
                    <a:schemeClr val="bg1"/>
                  </a:solidFill>
                </a:rPr>
                <a:t>информации</a:t>
              </a:r>
              <a:endParaRPr lang="en-US" alt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72725" name="AutoShape 21"/>
            <p:cNvSpPr>
              <a:spLocks noChangeArrowheads="1"/>
            </p:cNvSpPr>
            <p:nvPr/>
          </p:nvSpPr>
          <p:spPr bwMode="auto">
            <a:xfrm>
              <a:off x="1611" y="3168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dirty="0" smtClean="0">
                  <a:latin typeface="Verdana" panose="020B0604030504040204" pitchFamily="34" charset="0"/>
                </a:rPr>
                <a:t>Исполнитель</a:t>
              </a:r>
              <a:endParaRPr lang="en-US" altLang="ru-RU" dirty="0">
                <a:latin typeface="Verdana" panose="020B0604030504040204" pitchFamily="34" charset="0"/>
              </a:endParaRPr>
            </a:p>
          </p:txBody>
        </p:sp>
        <p:sp>
          <p:nvSpPr>
            <p:cNvPr id="72726" name="Text Box 22"/>
            <p:cNvSpPr txBox="1">
              <a:spLocks noChangeArrowheads="1"/>
            </p:cNvSpPr>
            <p:nvPr/>
          </p:nvSpPr>
          <p:spPr bwMode="gray">
            <a:xfrm>
              <a:off x="569" y="1992"/>
              <a:ext cx="101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dirty="0" smtClean="0">
                  <a:solidFill>
                    <a:schemeClr val="bg1"/>
                  </a:solidFill>
                </a:rPr>
                <a:t>Эвристически</a:t>
              </a:r>
              <a:r>
                <a:rPr lang="ru-RU" altLang="ru-RU" b="0" dirty="0" smtClean="0">
                  <a:solidFill>
                    <a:schemeClr val="bg1"/>
                  </a:solidFill>
                </a:rPr>
                <a:t> </a:t>
              </a:r>
              <a:endParaRPr lang="en-US" altLang="ru-RU" b="0" dirty="0">
                <a:solidFill>
                  <a:schemeClr val="bg1"/>
                </a:solidFill>
              </a:endParaRPr>
            </a:p>
          </p:txBody>
        </p:sp>
        <p:sp>
          <p:nvSpPr>
            <p:cNvPr id="72729" name="Text Box 25"/>
            <p:cNvSpPr txBox="1">
              <a:spLocks noChangeArrowheads="1"/>
            </p:cNvSpPr>
            <p:nvPr/>
          </p:nvSpPr>
          <p:spPr bwMode="gray">
            <a:xfrm>
              <a:off x="4138" y="1925"/>
              <a:ext cx="82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dirty="0" smtClean="0">
                  <a:solidFill>
                    <a:schemeClr val="bg1"/>
                  </a:solidFill>
                </a:rPr>
                <a:t>Формально</a:t>
              </a:r>
              <a:endParaRPr lang="en-US" alt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Задание 1</a:t>
            </a:r>
            <a:endParaRPr lang="en-US" altLang="ru-RU" dirty="0"/>
          </a:p>
        </p:txBody>
      </p:sp>
      <p:graphicFrame>
        <p:nvGraphicFramePr>
          <p:cNvPr id="83102" name="Group 1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09671"/>
              </p:ext>
            </p:extLst>
          </p:nvPr>
        </p:nvGraphicFramePr>
        <p:xfrm>
          <a:off x="107504" y="1699067"/>
          <a:ext cx="9001000" cy="1719063"/>
        </p:xfrm>
        <a:graphic>
          <a:graphicData uri="http://schemas.openxmlformats.org/drawingml/2006/table">
            <a:tbl>
              <a:tblPr/>
              <a:tblGrid>
                <a:gridCol w="2613364"/>
                <a:gridCol w="1563100"/>
                <a:gridCol w="1656184"/>
                <a:gridCol w="1584176"/>
                <a:gridCol w="1584176"/>
              </a:tblGrid>
              <a:tr h="52816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Неинформационный процесс</a:t>
                      </a:r>
                      <a:endParaRPr kumimoji="0" lang="en-US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85F7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Информационный процесс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70000"/>
                      </a:schemeClr>
                    </a:solidFill>
                  </a:tcPr>
                </a:tc>
              </a:tr>
              <a:tr h="66273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8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Получение 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Передача 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Хранение 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Обработка 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70000"/>
                      </a:schemeClr>
                    </a:solidFill>
                  </a:tcPr>
                </a:tc>
              </a:tr>
              <a:tr h="5281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82001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116033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Выделите из перечисленных процессов информационные и укажите, к какому виду они относятся. Решение оформите в виде таблицы.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429000"/>
            <a:ext cx="83529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Font typeface="+mj-lt"/>
              <a:buAutoNum type="arabicParenR"/>
            </a:pPr>
            <a:r>
              <a:rPr lang="ru-RU" sz="1600" b="0" dirty="0" smtClean="0"/>
              <a:t>производство бензина из нефти;</a:t>
            </a:r>
          </a:p>
          <a:p>
            <a:pPr marL="447675" indent="-447675">
              <a:buFont typeface="+mj-lt"/>
              <a:buAutoNum type="arabicParenR"/>
            </a:pPr>
            <a:r>
              <a:rPr lang="ru-RU" sz="1600" b="0" dirty="0" smtClean="0"/>
              <a:t>измерение температуры воздуха;</a:t>
            </a:r>
          </a:p>
          <a:p>
            <a:pPr marL="447675" indent="-447675">
              <a:buFont typeface="+mj-lt"/>
              <a:buAutoNum type="arabicParenR"/>
            </a:pPr>
            <a:r>
              <a:rPr lang="ru-RU" sz="1600" b="0" dirty="0" smtClean="0"/>
              <a:t>перевод единиц длины из метров в сантиметры;</a:t>
            </a:r>
          </a:p>
          <a:p>
            <a:pPr marL="447675" indent="-447675">
              <a:buFont typeface="+mj-lt"/>
              <a:buAutoNum type="arabicParenR"/>
            </a:pPr>
            <a:r>
              <a:rPr lang="ru-RU" sz="1600" b="0" dirty="0" smtClean="0"/>
              <a:t>движение Земли вокруг Солнца;</a:t>
            </a:r>
          </a:p>
          <a:p>
            <a:pPr marL="447675" indent="-447675">
              <a:buFont typeface="+mj-lt"/>
              <a:buAutoNum type="arabicParenR"/>
            </a:pPr>
            <a:r>
              <a:rPr lang="ru-RU" sz="1600" b="0" dirty="0" smtClean="0"/>
              <a:t>фотографирование обратной стороны Луны;</a:t>
            </a:r>
          </a:p>
          <a:p>
            <a:pPr marL="447675" indent="-447675">
              <a:buFont typeface="+mj-lt"/>
              <a:buAutoNum type="arabicParenR"/>
            </a:pPr>
            <a:r>
              <a:rPr lang="ru-RU" sz="1600" b="0" dirty="0" smtClean="0"/>
              <a:t>выплавка стали;</a:t>
            </a:r>
          </a:p>
          <a:p>
            <a:pPr marL="447675" indent="-447675">
              <a:buFont typeface="+mj-lt"/>
              <a:buAutoNum type="arabicParenR"/>
            </a:pPr>
            <a:r>
              <a:rPr lang="ru-RU" sz="1600" b="0" dirty="0" smtClean="0"/>
              <a:t>перевод текста с английского на русский;</a:t>
            </a:r>
          </a:p>
          <a:p>
            <a:pPr marL="447675" indent="-447675">
              <a:buFont typeface="+mj-lt"/>
              <a:buAutoNum type="arabicParenR"/>
            </a:pPr>
            <a:r>
              <a:rPr lang="ru-RU" sz="1600" b="0" dirty="0" smtClean="0"/>
              <a:t>запись решения математической задачи в тетрадь;</a:t>
            </a:r>
          </a:p>
          <a:p>
            <a:pPr marL="447675" indent="-447675">
              <a:buFont typeface="+mj-lt"/>
              <a:buAutoNum type="arabicParenR"/>
            </a:pPr>
            <a:r>
              <a:rPr lang="ru-RU" sz="1600" b="0" dirty="0" smtClean="0"/>
              <a:t>исправление ошибок в сочинении;</a:t>
            </a:r>
          </a:p>
          <a:p>
            <a:pPr marL="447675" indent="-447675">
              <a:buFont typeface="+mj-lt"/>
              <a:buAutoNum type="arabicParenR"/>
            </a:pPr>
            <a:r>
              <a:rPr lang="ru-RU" sz="1600" b="0" dirty="0" smtClean="0"/>
              <a:t>приготовление обеда;</a:t>
            </a:r>
          </a:p>
          <a:p>
            <a:pPr marL="447675" indent="-447675">
              <a:buFont typeface="+mj-lt"/>
              <a:buAutoNum type="arabicParenR"/>
            </a:pPr>
            <a:r>
              <a:rPr lang="ru-RU" sz="1600" b="0" dirty="0" smtClean="0"/>
              <a:t>увеличение размеров тела при нагревании;</a:t>
            </a:r>
          </a:p>
          <a:p>
            <a:pPr marL="447675" indent="-447675">
              <a:buFont typeface="+mj-lt"/>
              <a:buAutoNum type="arabicParenR"/>
            </a:pPr>
            <a:r>
              <a:rPr lang="ru-RU" sz="1600" b="0" dirty="0" smtClean="0"/>
              <a:t>составление </a:t>
            </a:r>
            <a:r>
              <a:rPr lang="ru-RU" sz="1600" b="0" dirty="0" err="1" smtClean="0"/>
              <a:t>астропрогноза</a:t>
            </a:r>
            <a:r>
              <a:rPr lang="ru-RU" sz="1600" b="0" dirty="0" smtClean="0"/>
              <a:t>;</a:t>
            </a:r>
          </a:p>
          <a:p>
            <a:pPr marL="447675" indent="-447675">
              <a:buFont typeface="+mj-lt"/>
              <a:buAutoNum type="arabicParenR"/>
            </a:pPr>
            <a:r>
              <a:rPr lang="ru-RU" sz="1600" b="0" dirty="0" smtClean="0"/>
              <a:t>фотосинтез.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Задание 2</a:t>
            </a:r>
            <a:endParaRPr lang="en-US" altLang="ru-RU" sz="1800" dirty="0"/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gray">
          <a:xfrm flipH="1">
            <a:off x="445686" y="6738194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gray">
          <a:xfrm flipH="1">
            <a:off x="395536" y="5895231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gray">
          <a:xfrm flipH="1">
            <a:off x="395536" y="5064968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gray">
          <a:xfrm flipH="1">
            <a:off x="395536" y="4236293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gray">
          <a:xfrm flipH="1" flipV="1">
            <a:off x="395536" y="3394918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gray">
          <a:xfrm>
            <a:off x="547936" y="3388568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gray">
          <a:xfrm>
            <a:off x="547936" y="4260106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gray">
          <a:xfrm>
            <a:off x="547936" y="5077668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gray">
          <a:xfrm flipH="1">
            <a:off x="539552" y="5895231"/>
            <a:ext cx="8384" cy="8413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gray">
          <a:xfrm>
            <a:off x="605087" y="3703553"/>
            <a:ext cx="18245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0" dirty="0" smtClean="0">
                <a:solidFill>
                  <a:schemeClr val="tx2"/>
                </a:solidFill>
                <a:latin typeface="Verdana" panose="020B0604030504040204" pitchFamily="34" charset="0"/>
              </a:rPr>
              <a:t>Четвёртая строка</a:t>
            </a:r>
            <a:endParaRPr lang="en-US" altLang="ru-RU" sz="1400" b="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gray">
          <a:xfrm>
            <a:off x="591049" y="4530731"/>
            <a:ext cx="1497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0" dirty="0" smtClean="0">
                <a:solidFill>
                  <a:schemeClr val="tx2"/>
                </a:solidFill>
                <a:latin typeface="Verdana" panose="020B0604030504040204" pitchFamily="34" charset="0"/>
              </a:rPr>
              <a:t>Третья строка</a:t>
            </a:r>
            <a:endParaRPr lang="en-US" altLang="ru-RU" sz="1400" b="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gray">
          <a:xfrm>
            <a:off x="596449" y="5407648"/>
            <a:ext cx="1516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0" dirty="0" smtClean="0">
                <a:solidFill>
                  <a:schemeClr val="tx2"/>
                </a:solidFill>
                <a:latin typeface="Verdana" panose="020B0604030504040204" pitchFamily="34" charset="0"/>
              </a:rPr>
              <a:t>Вторая строка</a:t>
            </a:r>
            <a:endParaRPr lang="en-US" altLang="ru-RU" sz="1400" b="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gray">
          <a:xfrm>
            <a:off x="539552" y="6209556"/>
            <a:ext cx="15440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0" dirty="0" smtClean="0">
                <a:solidFill>
                  <a:schemeClr val="tx2"/>
                </a:solidFill>
                <a:latin typeface="Verdana" panose="020B0604030504040204" pitchFamily="34" charset="0"/>
              </a:rPr>
              <a:t>Первая строка</a:t>
            </a:r>
            <a:endParaRPr lang="en-US" altLang="ru-RU" sz="1400" b="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grpSp>
        <p:nvGrpSpPr>
          <p:cNvPr id="89104" name="Group 16"/>
          <p:cNvGrpSpPr>
            <a:grpSpLocks/>
          </p:cNvGrpSpPr>
          <p:nvPr/>
        </p:nvGrpSpPr>
        <p:grpSpPr bwMode="auto">
          <a:xfrm>
            <a:off x="2113211" y="2617043"/>
            <a:ext cx="5826125" cy="4124325"/>
            <a:chOff x="1514" y="954"/>
            <a:chExt cx="3670" cy="2598"/>
          </a:xfrm>
        </p:grpSpPr>
        <p:sp>
          <p:nvSpPr>
            <p:cNvPr id="89105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06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07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08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09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10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11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7372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12" name="Freeform 24"/>
            <p:cNvSpPr>
              <a:spLocks/>
            </p:cNvSpPr>
            <p:nvPr/>
          </p:nvSpPr>
          <p:spPr bwMode="gray">
            <a:xfrm>
              <a:off x="1888" y="954"/>
              <a:ext cx="1532" cy="2304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13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sz="1100" b="0" dirty="0" smtClean="0">
                  <a:solidFill>
                    <a:schemeClr val="bg1"/>
                  </a:solidFill>
                </a:rPr>
                <a:t>Фраза</a:t>
              </a:r>
              <a:r>
                <a:rPr lang="ru-RU" sz="1100" b="0" dirty="0">
                  <a:solidFill>
                    <a:schemeClr val="bg1"/>
                  </a:solidFill>
                </a:rPr>
                <a:t>, показывающее отношение</a:t>
              </a:r>
              <a:r>
                <a:rPr lang="ru-RU" sz="1400" b="0" dirty="0"/>
                <a:t> </a:t>
              </a:r>
              <a:r>
                <a:rPr lang="ru-RU" sz="1100" b="0" dirty="0">
                  <a:solidFill>
                    <a:schemeClr val="bg1"/>
                  </a:solidFill>
                </a:rPr>
                <a:t>к теме </a:t>
              </a:r>
              <a:endParaRPr lang="en-US" altLang="ru-RU" sz="1100" b="0" dirty="0">
                <a:solidFill>
                  <a:schemeClr val="bg1"/>
                </a:solidFill>
              </a:endParaRPr>
            </a:p>
          </p:txBody>
        </p:sp>
        <p:sp>
          <p:nvSpPr>
            <p:cNvPr id="89114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sz="1200" b="0" dirty="0">
                  <a:solidFill>
                    <a:schemeClr val="bg1"/>
                  </a:solidFill>
                </a:rPr>
                <a:t>3 глагола, раскрывающих</a:t>
              </a:r>
              <a:r>
                <a:rPr lang="ru-RU" sz="1600" b="0" dirty="0"/>
                <a:t> </a:t>
              </a:r>
              <a:r>
                <a:rPr lang="ru-RU" sz="1200" b="0" dirty="0">
                  <a:solidFill>
                    <a:schemeClr val="bg1"/>
                  </a:solidFill>
                </a:rPr>
                <a:t>действие</a:t>
              </a:r>
              <a:endParaRPr lang="en-US" altLang="ru-RU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89115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116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87451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8745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sz="1050" b="0" dirty="0">
                  <a:solidFill>
                    <a:schemeClr val="bg1"/>
                  </a:solidFill>
                </a:rPr>
                <a:t>2</a:t>
              </a:r>
              <a:r>
                <a:rPr lang="ru-RU" sz="1200" b="0" dirty="0" smtClean="0"/>
                <a:t> </a:t>
              </a:r>
              <a:r>
                <a:rPr lang="ru-RU" sz="1050" b="0" dirty="0" smtClean="0">
                  <a:solidFill>
                    <a:schemeClr val="bg1"/>
                  </a:solidFill>
                </a:rPr>
                <a:t>прилагательных, описывающих основное </a:t>
              </a:r>
              <a:r>
                <a:rPr lang="ru-RU" sz="1050" b="0" dirty="0">
                  <a:solidFill>
                    <a:schemeClr val="bg1"/>
                  </a:solidFill>
                </a:rPr>
                <a:t>понятие</a:t>
              </a:r>
              <a:endParaRPr lang="en-US" altLang="ru-RU" sz="1050" b="0" dirty="0">
                <a:solidFill>
                  <a:schemeClr val="bg1"/>
                </a:solidFill>
              </a:endParaRPr>
            </a:p>
          </p:txBody>
        </p:sp>
        <p:sp>
          <p:nvSpPr>
            <p:cNvPr id="89117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8196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sz="1200" b="0" dirty="0" smtClean="0">
                  <a:solidFill>
                    <a:schemeClr val="bg1"/>
                  </a:solidFill>
                </a:rPr>
                <a:t>Одно </a:t>
              </a:r>
              <a:r>
                <a:rPr lang="ru-RU" sz="1200" b="0" dirty="0">
                  <a:solidFill>
                    <a:schemeClr val="bg1"/>
                  </a:solidFill>
                </a:rPr>
                <a:t>существительное, обозначающее понятие </a:t>
              </a:r>
              <a:endParaRPr lang="en-US" altLang="ru-RU" sz="1200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57200" y="1412776"/>
            <a:ext cx="692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Составьте </a:t>
            </a:r>
            <a:r>
              <a:rPr lang="ru-RU" dirty="0" err="1" smtClean="0"/>
              <a:t>сиквейн</a:t>
            </a:r>
            <a:r>
              <a:rPr lang="ru-RU" dirty="0" smtClean="0"/>
              <a:t> к понятию «информация»</a:t>
            </a:r>
            <a:endParaRPr lang="ru-RU" dirty="0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gray">
          <a:xfrm flipH="1">
            <a:off x="395536" y="2500089"/>
            <a:ext cx="5904655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gray">
          <a:xfrm>
            <a:off x="547936" y="2500089"/>
            <a:ext cx="0" cy="890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gray">
          <a:xfrm>
            <a:off x="605087" y="2807881"/>
            <a:ext cx="14141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1400" b="0" dirty="0" smtClean="0">
                <a:solidFill>
                  <a:schemeClr val="tx2"/>
                </a:solidFill>
                <a:latin typeface="Verdana" panose="020B0604030504040204" pitchFamily="34" charset="0"/>
              </a:rPr>
              <a:t>Пятая строка</a:t>
            </a:r>
            <a:endParaRPr lang="en-US" altLang="ru-RU" sz="1400" b="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8" name="Freeform 23"/>
          <p:cNvSpPr>
            <a:spLocks/>
          </p:cNvSpPr>
          <p:nvPr/>
        </p:nvSpPr>
        <p:spPr bwMode="gray">
          <a:xfrm>
            <a:off x="5427910" y="2489722"/>
            <a:ext cx="2960513" cy="580690"/>
          </a:xfrm>
          <a:custGeom>
            <a:avLst/>
            <a:gdLst>
              <a:gd name="T0" fmla="*/ 1872 w 2180"/>
              <a:gd name="T1" fmla="*/ 284 h 284"/>
              <a:gd name="T2" fmla="*/ 0 w 2180"/>
              <a:gd name="T3" fmla="*/ 284 h 284"/>
              <a:gd name="T4" fmla="*/ 446 w 2180"/>
              <a:gd name="T5" fmla="*/ 0 h 284"/>
              <a:gd name="T6" fmla="*/ 2180 w 2180"/>
              <a:gd name="T7" fmla="*/ 0 h 284"/>
              <a:gd name="T8" fmla="*/ 1872 w 218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gray">
          <a:xfrm>
            <a:off x="5427911" y="3068960"/>
            <a:ext cx="2505076" cy="341834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8196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81961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200" b="0" dirty="0" smtClean="0">
                <a:solidFill>
                  <a:schemeClr val="bg1"/>
                </a:solidFill>
              </a:rPr>
              <a:t>Одно слово — </a:t>
            </a:r>
          </a:p>
          <a:p>
            <a:pPr algn="ctr" eaLnBrk="0" hangingPunct="0"/>
            <a:r>
              <a:rPr lang="ru-RU" sz="1200" b="0" dirty="0" smtClean="0">
                <a:solidFill>
                  <a:schemeClr val="bg1"/>
                </a:solidFill>
              </a:rPr>
              <a:t>синоним к основной теме</a:t>
            </a:r>
            <a:endParaRPr lang="en-US" altLang="ru-RU" sz="1200" b="0" dirty="0">
              <a:solidFill>
                <a:schemeClr val="bg1"/>
              </a:solidFill>
            </a:endParaRPr>
          </a:p>
        </p:txBody>
      </p:sp>
      <p:sp>
        <p:nvSpPr>
          <p:cNvPr id="41" name="Freeform 22"/>
          <p:cNvSpPr>
            <a:spLocks/>
          </p:cNvSpPr>
          <p:nvPr/>
        </p:nvSpPr>
        <p:spPr bwMode="gray">
          <a:xfrm>
            <a:off x="7921771" y="2492896"/>
            <a:ext cx="466653" cy="917898"/>
          </a:xfrm>
          <a:custGeom>
            <a:avLst/>
            <a:gdLst>
              <a:gd name="T0" fmla="*/ 308 w 308"/>
              <a:gd name="T1" fmla="*/ 122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Задание 3</a:t>
            </a:r>
            <a:endParaRPr lang="en-US" altLang="ru-RU" sz="1800" dirty="0"/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0" y="3238500"/>
            <a:ext cx="9144000" cy="122238"/>
            <a:chOff x="0" y="1896"/>
            <a:chExt cx="5760" cy="120"/>
          </a:xfrm>
        </p:grpSpPr>
        <p:sp>
          <p:nvSpPr>
            <p:cNvPr id="79876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9877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9878" name="Group 6"/>
          <p:cNvGrpSpPr>
            <a:grpSpLocks/>
          </p:cNvGrpSpPr>
          <p:nvPr/>
        </p:nvGrpSpPr>
        <p:grpSpPr bwMode="auto">
          <a:xfrm rot="3877067">
            <a:off x="4460082" y="4310856"/>
            <a:ext cx="2273300" cy="858837"/>
            <a:chOff x="2290" y="2725"/>
            <a:chExt cx="1832" cy="713"/>
          </a:xfrm>
        </p:grpSpPr>
        <p:grpSp>
          <p:nvGrpSpPr>
            <p:cNvPr id="79879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79880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1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882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79883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4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9885" name="Group 13"/>
          <p:cNvGrpSpPr>
            <a:grpSpLocks/>
          </p:cNvGrpSpPr>
          <p:nvPr/>
        </p:nvGrpSpPr>
        <p:grpSpPr bwMode="auto">
          <a:xfrm>
            <a:off x="4313238" y="2686050"/>
            <a:ext cx="1270000" cy="1308100"/>
            <a:chOff x="2789" y="1625"/>
            <a:chExt cx="907" cy="907"/>
          </a:xfrm>
        </p:grpSpPr>
        <p:sp>
          <p:nvSpPr>
            <p:cNvPr id="79886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887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888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889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890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9891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79892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3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4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895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9896" name="Group 24"/>
          <p:cNvGrpSpPr>
            <a:grpSpLocks/>
          </p:cNvGrpSpPr>
          <p:nvPr/>
        </p:nvGrpSpPr>
        <p:grpSpPr bwMode="auto">
          <a:xfrm rot="3877067">
            <a:off x="6426994" y="4377531"/>
            <a:ext cx="2273300" cy="858838"/>
            <a:chOff x="2290" y="2725"/>
            <a:chExt cx="1832" cy="713"/>
          </a:xfrm>
        </p:grpSpPr>
        <p:grpSp>
          <p:nvGrpSpPr>
            <p:cNvPr id="79897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79898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99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900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79901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02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9903" name="Oval 31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904" name="Oval 32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9905" name="Oval 33"/>
          <p:cNvSpPr>
            <a:spLocks noChangeArrowheads="1"/>
          </p:cNvSpPr>
          <p:nvPr/>
        </p:nvSpPr>
        <p:spPr bwMode="gray">
          <a:xfrm>
            <a:off x="6191250" y="2644775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9906" name="Oval 34"/>
          <p:cNvSpPr>
            <a:spLocks noChangeArrowheads="1"/>
          </p:cNvSpPr>
          <p:nvPr/>
        </p:nvSpPr>
        <p:spPr bwMode="gray">
          <a:xfrm>
            <a:off x="6192838" y="2647950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9907" name="Oval 35"/>
          <p:cNvSpPr>
            <a:spLocks noChangeArrowheads="1"/>
          </p:cNvSpPr>
          <p:nvPr/>
        </p:nvSpPr>
        <p:spPr bwMode="gray">
          <a:xfrm>
            <a:off x="6256338" y="2713038"/>
            <a:ext cx="1192212" cy="122555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9908" name="Group 36"/>
          <p:cNvGrpSpPr>
            <a:grpSpLocks/>
          </p:cNvGrpSpPr>
          <p:nvPr/>
        </p:nvGrpSpPr>
        <p:grpSpPr bwMode="auto">
          <a:xfrm>
            <a:off x="6275388" y="2732088"/>
            <a:ext cx="1155700" cy="1189037"/>
            <a:chOff x="4166" y="1706"/>
            <a:chExt cx="1252" cy="1252"/>
          </a:xfrm>
        </p:grpSpPr>
        <p:sp>
          <p:nvSpPr>
            <p:cNvPr id="79909" name="Oval 3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9910" name="Oval 3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9911" name="Oval 3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9912" name="Oval 4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79913" name="Group 41"/>
          <p:cNvGrpSpPr>
            <a:grpSpLocks/>
          </p:cNvGrpSpPr>
          <p:nvPr/>
        </p:nvGrpSpPr>
        <p:grpSpPr bwMode="auto">
          <a:xfrm rot="3877067">
            <a:off x="2655094" y="4310856"/>
            <a:ext cx="2273300" cy="858838"/>
            <a:chOff x="2290" y="2725"/>
            <a:chExt cx="1832" cy="713"/>
          </a:xfrm>
        </p:grpSpPr>
        <p:grpSp>
          <p:nvGrpSpPr>
            <p:cNvPr id="79914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79915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16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917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79918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19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9920" name="Group 48"/>
          <p:cNvGrpSpPr>
            <a:grpSpLocks/>
          </p:cNvGrpSpPr>
          <p:nvPr/>
        </p:nvGrpSpPr>
        <p:grpSpPr bwMode="auto">
          <a:xfrm>
            <a:off x="2509838" y="2686050"/>
            <a:ext cx="1268412" cy="1308100"/>
            <a:chOff x="2789" y="1625"/>
            <a:chExt cx="907" cy="907"/>
          </a:xfrm>
        </p:grpSpPr>
        <p:sp>
          <p:nvSpPr>
            <p:cNvPr id="79921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922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923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924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925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9926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79927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28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29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30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9931" name="Group 59"/>
          <p:cNvGrpSpPr>
            <a:grpSpLocks/>
          </p:cNvGrpSpPr>
          <p:nvPr/>
        </p:nvGrpSpPr>
        <p:grpSpPr bwMode="auto">
          <a:xfrm rot="3877067">
            <a:off x="908844" y="4310856"/>
            <a:ext cx="2273300" cy="858838"/>
            <a:chOff x="2290" y="2725"/>
            <a:chExt cx="1832" cy="713"/>
          </a:xfrm>
        </p:grpSpPr>
        <p:grpSp>
          <p:nvGrpSpPr>
            <p:cNvPr id="79932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79933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34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935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79936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37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9938" name="Group 66"/>
          <p:cNvGrpSpPr>
            <a:grpSpLocks/>
          </p:cNvGrpSpPr>
          <p:nvPr/>
        </p:nvGrpSpPr>
        <p:grpSpPr bwMode="auto">
          <a:xfrm>
            <a:off x="762000" y="2686050"/>
            <a:ext cx="1268413" cy="1308100"/>
            <a:chOff x="2789" y="1625"/>
            <a:chExt cx="907" cy="907"/>
          </a:xfrm>
        </p:grpSpPr>
        <p:sp>
          <p:nvSpPr>
            <p:cNvPr id="79939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940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9941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942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9943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9944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79945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46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47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9948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79949" name="Text Box 77"/>
          <p:cNvSpPr txBox="1">
            <a:spLocks noChangeArrowheads="1"/>
          </p:cNvSpPr>
          <p:nvPr/>
        </p:nvSpPr>
        <p:spPr bwMode="gray">
          <a:xfrm rot="3925970">
            <a:off x="1384935" y="4258568"/>
            <a:ext cx="15758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 smtClean="0">
                <a:solidFill>
                  <a:schemeClr val="bg1"/>
                </a:solidFill>
              </a:rPr>
              <a:t>Получения</a:t>
            </a:r>
            <a:endParaRPr lang="en-US" altLang="ru-RU" sz="2000" dirty="0">
              <a:solidFill>
                <a:schemeClr val="bg1"/>
              </a:solidFill>
            </a:endParaRPr>
          </a:p>
        </p:txBody>
      </p:sp>
      <p:sp>
        <p:nvSpPr>
          <p:cNvPr id="79951" name="Text Box 79"/>
          <p:cNvSpPr txBox="1">
            <a:spLocks noChangeArrowheads="1"/>
          </p:cNvSpPr>
          <p:nvPr/>
        </p:nvSpPr>
        <p:spPr bwMode="gray">
          <a:xfrm rot="3925970">
            <a:off x="3204867" y="4332542"/>
            <a:ext cx="14863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 smtClean="0">
                <a:solidFill>
                  <a:schemeClr val="bg1"/>
                </a:solidFill>
              </a:rPr>
              <a:t>Хранения </a:t>
            </a:r>
            <a:endParaRPr lang="en-US" altLang="ru-RU" sz="2000" dirty="0">
              <a:solidFill>
                <a:schemeClr val="bg1"/>
              </a:solidFill>
            </a:endParaRPr>
          </a:p>
        </p:txBody>
      </p:sp>
      <p:sp>
        <p:nvSpPr>
          <p:cNvPr id="79953" name="Text Box 81"/>
          <p:cNvSpPr txBox="1">
            <a:spLocks noChangeArrowheads="1"/>
          </p:cNvSpPr>
          <p:nvPr/>
        </p:nvSpPr>
        <p:spPr bwMode="gray">
          <a:xfrm rot="3925970">
            <a:off x="5044647" y="4240553"/>
            <a:ext cx="14173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 smtClean="0">
                <a:solidFill>
                  <a:schemeClr val="bg1"/>
                </a:solidFill>
              </a:rPr>
              <a:t>Передачи</a:t>
            </a:r>
            <a:endParaRPr lang="en-US" altLang="ru-RU" sz="2000" dirty="0">
              <a:solidFill>
                <a:schemeClr val="bg1"/>
              </a:solidFill>
            </a:endParaRPr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gray">
          <a:xfrm rot="3925970">
            <a:off x="6908972" y="4311619"/>
            <a:ext cx="15616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 smtClean="0">
                <a:solidFill>
                  <a:schemeClr val="bg1"/>
                </a:solidFill>
              </a:rPr>
              <a:t>Обработки</a:t>
            </a:r>
            <a:endParaRPr lang="en-US" altLang="ru-RU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4707" y="1727848"/>
            <a:ext cx="4903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Приведите примеры</a:t>
            </a:r>
            <a:endParaRPr lang="ru-RU" sz="2000" dirty="0"/>
          </a:p>
        </p:txBody>
      </p:sp>
      <p:sp>
        <p:nvSpPr>
          <p:cNvPr id="94" name="Text Box 77"/>
          <p:cNvSpPr txBox="1">
            <a:spLocks noChangeArrowheads="1"/>
          </p:cNvSpPr>
          <p:nvPr/>
        </p:nvSpPr>
        <p:spPr bwMode="gray">
          <a:xfrm rot="3925970">
            <a:off x="953472" y="4560575"/>
            <a:ext cx="18287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 smtClean="0">
                <a:solidFill>
                  <a:schemeClr val="bg1"/>
                </a:solidFill>
              </a:rPr>
              <a:t>информации</a:t>
            </a:r>
            <a:endParaRPr lang="en-US" altLang="ru-RU" sz="2000" dirty="0">
              <a:solidFill>
                <a:schemeClr val="bg1"/>
              </a:solidFill>
            </a:endParaRPr>
          </a:p>
        </p:txBody>
      </p:sp>
      <p:sp>
        <p:nvSpPr>
          <p:cNvPr id="95" name="Text Box 77"/>
          <p:cNvSpPr txBox="1">
            <a:spLocks noChangeArrowheads="1"/>
          </p:cNvSpPr>
          <p:nvPr/>
        </p:nvSpPr>
        <p:spPr bwMode="gray">
          <a:xfrm rot="3925970">
            <a:off x="2710286" y="4604786"/>
            <a:ext cx="18287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 smtClean="0">
                <a:solidFill>
                  <a:schemeClr val="bg1"/>
                </a:solidFill>
              </a:rPr>
              <a:t>информации</a:t>
            </a:r>
            <a:endParaRPr lang="en-US" altLang="ru-RU" sz="2000" dirty="0">
              <a:solidFill>
                <a:schemeClr val="bg1"/>
              </a:solidFill>
            </a:endParaRPr>
          </a:p>
        </p:txBody>
      </p:sp>
      <p:sp>
        <p:nvSpPr>
          <p:cNvPr id="96" name="Text Box 77"/>
          <p:cNvSpPr txBox="1">
            <a:spLocks noChangeArrowheads="1"/>
          </p:cNvSpPr>
          <p:nvPr/>
        </p:nvSpPr>
        <p:spPr bwMode="gray">
          <a:xfrm rot="3925970">
            <a:off x="4530231" y="4594871"/>
            <a:ext cx="18287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 smtClean="0">
                <a:solidFill>
                  <a:schemeClr val="bg1"/>
                </a:solidFill>
              </a:rPr>
              <a:t>информации</a:t>
            </a:r>
            <a:endParaRPr lang="en-US" altLang="ru-RU" sz="2000" dirty="0">
              <a:solidFill>
                <a:schemeClr val="bg1"/>
              </a:solidFill>
            </a:endParaRPr>
          </a:p>
        </p:txBody>
      </p:sp>
      <p:sp>
        <p:nvSpPr>
          <p:cNvPr id="97" name="Text Box 77"/>
          <p:cNvSpPr txBox="1">
            <a:spLocks noChangeArrowheads="1"/>
          </p:cNvSpPr>
          <p:nvPr/>
        </p:nvSpPr>
        <p:spPr bwMode="gray">
          <a:xfrm rot="3925970">
            <a:off x="6527299" y="4659920"/>
            <a:ext cx="18287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000" dirty="0" smtClean="0">
                <a:solidFill>
                  <a:schemeClr val="bg1"/>
                </a:solidFill>
              </a:rPr>
              <a:t>информации</a:t>
            </a:r>
            <a:endParaRPr lang="en-US" alt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3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53" name="Group 21"/>
          <p:cNvGrpSpPr>
            <a:grpSpLocks/>
          </p:cNvGrpSpPr>
          <p:nvPr/>
        </p:nvGrpSpPr>
        <p:grpSpPr bwMode="auto">
          <a:xfrm>
            <a:off x="416054" y="2063523"/>
            <a:ext cx="8407322" cy="4752528"/>
            <a:chOff x="843" y="1310"/>
            <a:chExt cx="4008" cy="2338"/>
          </a:xfrm>
        </p:grpSpPr>
        <p:sp>
          <p:nvSpPr>
            <p:cNvPr id="95235" name="Oval 3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95236" name="Oval 4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B2B2B2">
                    <a:gamma/>
                    <a:tint val="63529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37" name="Oval 5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38" name="Arc 6"/>
            <p:cNvSpPr>
              <a:spLocks/>
            </p:cNvSpPr>
            <p:nvPr/>
          </p:nvSpPr>
          <p:spPr bwMode="gray">
            <a:xfrm rot="-998297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568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39" name="Arc 7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600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600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0" name="Arc 8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0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0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33CCCC">
                    <a:gamma/>
                    <a:shade val="63529"/>
                    <a:invGamma/>
                  </a:srgbClr>
                </a:gs>
                <a:gs pos="100000">
                  <a:srgbClr val="33CCC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1" name="Arc 9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shade val="6666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gray">
            <a:xfrm>
              <a:off x="3442" y="2282"/>
              <a:ext cx="1105" cy="1120"/>
            </a:xfrm>
            <a:custGeom>
              <a:avLst/>
              <a:gdLst>
                <a:gd name="T0" fmla="*/ 9 w 1105"/>
                <a:gd name="T1" fmla="*/ 888 h 1120"/>
                <a:gd name="T2" fmla="*/ 1105 w 1105"/>
                <a:gd name="T3" fmla="*/ 0 h 1120"/>
                <a:gd name="T4" fmla="*/ 1081 w 1105"/>
                <a:gd name="T5" fmla="*/ 256 h 1120"/>
                <a:gd name="T6" fmla="*/ 705 w 1105"/>
                <a:gd name="T7" fmla="*/ 704 h 1120"/>
                <a:gd name="T8" fmla="*/ 17 w 1105"/>
                <a:gd name="T9" fmla="*/ 1120 h 1120"/>
                <a:gd name="T10" fmla="*/ 9 w 1105"/>
                <a:gd name="T11" fmla="*/ 88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78824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95243" name="Arc 11"/>
            <p:cNvSpPr>
              <a:spLocks/>
            </p:cNvSpPr>
            <p:nvPr/>
          </p:nvSpPr>
          <p:spPr bwMode="gray">
            <a:xfrm rot="-1060795">
              <a:off x="2840" y="1897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gray">
            <a:xfrm>
              <a:off x="2819" y="2496"/>
              <a:ext cx="648" cy="928"/>
            </a:xfrm>
            <a:custGeom>
              <a:avLst/>
              <a:gdLst>
                <a:gd name="T0" fmla="*/ 648 w 648"/>
                <a:gd name="T1" fmla="*/ 632 h 928"/>
                <a:gd name="T2" fmla="*/ 648 w 648"/>
                <a:gd name="T3" fmla="*/ 928 h 928"/>
                <a:gd name="T4" fmla="*/ 0 w 648"/>
                <a:gd name="T5" fmla="*/ 64 h 928"/>
                <a:gd name="T6" fmla="*/ 96 w 648"/>
                <a:gd name="T7" fmla="*/ 0 h 928"/>
                <a:gd name="T8" fmla="*/ 648 w 648"/>
                <a:gd name="T9" fmla="*/ 63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66667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95245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46" name="Text Box 14"/>
            <p:cNvSpPr txBox="1">
              <a:spLocks noChangeArrowheads="1"/>
            </p:cNvSpPr>
            <p:nvPr/>
          </p:nvSpPr>
          <p:spPr bwMode="gray">
            <a:xfrm>
              <a:off x="843" y="2246"/>
              <a:ext cx="1189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Решение </a:t>
              </a:r>
            </a:p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математической</a:t>
              </a:r>
            </a:p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задачи</a:t>
              </a:r>
              <a:endParaRPr lang="en-US" altLang="ru-RU" sz="1400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gray">
            <a:xfrm>
              <a:off x="2207" y="1405"/>
              <a:ext cx="101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Измерение </a:t>
              </a:r>
            </a:p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температуры </a:t>
              </a:r>
            </a:p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у больного</a:t>
              </a:r>
              <a:endParaRPr lang="en-US" altLang="ru-RU" sz="1400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5248" name="Text Box 16"/>
            <p:cNvSpPr txBox="1">
              <a:spLocks noChangeArrowheads="1"/>
            </p:cNvSpPr>
            <p:nvPr/>
          </p:nvSpPr>
          <p:spPr bwMode="gray">
            <a:xfrm>
              <a:off x="3103" y="2373"/>
              <a:ext cx="1138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Нахождение </a:t>
              </a:r>
            </a:p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значения </a:t>
              </a:r>
            </a:p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функции </a:t>
              </a:r>
            </a:p>
            <a:p>
              <a:pPr algn="ctr" eaLnBrk="0" hangingPunct="0"/>
              <a:r>
                <a:rPr lang="en-US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y=</a:t>
              </a:r>
              <a:r>
                <a:rPr lang="en-US" altLang="ru-RU" sz="1400" dirty="0" err="1">
                  <a:solidFill>
                    <a:srgbClr val="FFFFFF"/>
                  </a:solidFill>
                  <a:latin typeface="Verdana" panose="020B0604030504040204" pitchFamily="34" charset="0"/>
                </a:rPr>
                <a:t>l</a:t>
              </a:r>
              <a:r>
                <a:rPr lang="en-US" altLang="ru-RU" sz="1400" dirty="0" err="1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n</a:t>
              </a:r>
              <a:r>
                <a:rPr lang="en-US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(x+1)-sin2x</a:t>
              </a:r>
            </a:p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в точке </a:t>
              </a:r>
              <a:r>
                <a:rPr lang="en-US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x=0</a:t>
              </a:r>
              <a:endParaRPr lang="en-US" altLang="ru-RU" sz="1400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gray">
            <a:xfrm>
              <a:off x="3510" y="1600"/>
              <a:ext cx="696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Постановка </a:t>
              </a:r>
            </a:p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диагноза </a:t>
              </a:r>
            </a:p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пациенту</a:t>
              </a:r>
              <a:endParaRPr lang="en-US" altLang="ru-RU" sz="1400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gray">
            <a:xfrm>
              <a:off x="1608" y="2735"/>
              <a:ext cx="1351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Определение </a:t>
              </a:r>
            </a:p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очередного</a:t>
              </a:r>
            </a:p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 хода в шахматной</a:t>
              </a:r>
            </a:p>
            <a:p>
              <a:pPr algn="ctr" eaLnBrk="0" hangingPunct="0"/>
              <a:r>
                <a:rPr lang="ru-RU" altLang="ru-RU" sz="1400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 партии</a:t>
              </a:r>
              <a:endParaRPr lang="en-US" altLang="ru-RU" sz="1400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5251" name="Freeform 19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>
                <a:gd name="T0" fmla="*/ 0 w 544"/>
                <a:gd name="T1" fmla="*/ 16 h 680"/>
                <a:gd name="T2" fmla="*/ 256 w 544"/>
                <a:gd name="T3" fmla="*/ 528 h 680"/>
                <a:gd name="T4" fmla="*/ 264 w 544"/>
                <a:gd name="T5" fmla="*/ 680 h 680"/>
                <a:gd name="T6" fmla="*/ 448 w 544"/>
                <a:gd name="T7" fmla="*/ 624 h 680"/>
                <a:gd name="T8" fmla="*/ 544 w 544"/>
                <a:gd name="T9" fmla="*/ 576 h 680"/>
                <a:gd name="T10" fmla="*/ 112 w 544"/>
                <a:gd name="T11" fmla="*/ 0 h 680"/>
                <a:gd name="T12" fmla="*/ 0 w 544"/>
                <a:gd name="T13" fmla="*/ 1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chemeClr val="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525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Задание 4</a:t>
            </a:r>
            <a:endParaRPr lang="en-US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9867" y="1097566"/>
            <a:ext cx="7920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приведённых ниже примерах укажите преимущественный, на ваш взгляд, вид обработки информации –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формальный или эвристический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5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Задание 5</a:t>
            </a:r>
            <a:endParaRPr lang="en-US" altLang="ru-RU" sz="1800" dirty="0"/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683568" y="2492896"/>
            <a:ext cx="7419832" cy="3596641"/>
            <a:chOff x="2593" y="1211"/>
            <a:chExt cx="2835" cy="1914"/>
          </a:xfrm>
        </p:grpSpPr>
        <p:sp>
          <p:nvSpPr>
            <p:cNvPr id="75780" name="AutoShape 4"/>
            <p:cNvSpPr>
              <a:spLocks noChangeArrowheads="1"/>
            </p:cNvSpPr>
            <p:nvPr/>
          </p:nvSpPr>
          <p:spPr bwMode="gray">
            <a:xfrm rot="8938093">
              <a:off x="3446" y="1219"/>
              <a:ext cx="293" cy="335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1" name="AutoShape 5"/>
            <p:cNvSpPr>
              <a:spLocks noChangeArrowheads="1"/>
            </p:cNvSpPr>
            <p:nvPr/>
          </p:nvSpPr>
          <p:spPr bwMode="gray">
            <a:xfrm rot="2196008">
              <a:off x="4388" y="1211"/>
              <a:ext cx="292" cy="335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2" name="Oval 6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5783" name="Oval 7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5784" name="Oval 8"/>
            <p:cNvSpPr>
              <a:spLocks noChangeArrowheads="1"/>
            </p:cNvSpPr>
            <p:nvPr/>
          </p:nvSpPr>
          <p:spPr bwMode="gray">
            <a:xfrm>
              <a:off x="4259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5785" name="Oval 9"/>
            <p:cNvSpPr>
              <a:spLocks noChangeArrowheads="1"/>
            </p:cNvSpPr>
            <p:nvPr/>
          </p:nvSpPr>
          <p:spPr bwMode="gray">
            <a:xfrm>
              <a:off x="4277" y="1628"/>
              <a:ext cx="1088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5786" name="Oval 10"/>
            <p:cNvSpPr>
              <a:spLocks noChangeArrowheads="1"/>
            </p:cNvSpPr>
            <p:nvPr/>
          </p:nvSpPr>
          <p:spPr bwMode="gray">
            <a:xfrm>
              <a:off x="4317" y="1676"/>
              <a:ext cx="980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5798" name="Oval 22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5799" name="Oval 23"/>
            <p:cNvSpPr>
              <a:spLocks noChangeArrowheads="1"/>
            </p:cNvSpPr>
            <p:nvPr/>
          </p:nvSpPr>
          <p:spPr bwMode="gray">
            <a:xfrm>
              <a:off x="2675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gray">
            <a:xfrm>
              <a:off x="2676" y="1624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5801" name="Oval 25"/>
            <p:cNvSpPr>
              <a:spLocks noChangeArrowheads="1"/>
            </p:cNvSpPr>
            <p:nvPr/>
          </p:nvSpPr>
          <p:spPr bwMode="gray">
            <a:xfrm>
              <a:off x="2729" y="1676"/>
              <a:ext cx="979" cy="9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5802" name="Group 26"/>
            <p:cNvGrpSpPr>
              <a:grpSpLocks/>
            </p:cNvGrpSpPr>
            <p:nvPr/>
          </p:nvGrpSpPr>
          <p:grpSpPr bwMode="auto">
            <a:xfrm>
              <a:off x="2745" y="1687"/>
              <a:ext cx="947" cy="952"/>
              <a:chOff x="4166" y="1706"/>
              <a:chExt cx="1252" cy="1252"/>
            </a:xfrm>
          </p:grpSpPr>
          <p:sp>
            <p:nvSpPr>
              <p:cNvPr id="75803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804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805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806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grpSp>
          <p:nvGrpSpPr>
            <p:cNvPr id="75807" name="Group 31"/>
            <p:cNvGrpSpPr>
              <a:grpSpLocks/>
            </p:cNvGrpSpPr>
            <p:nvPr/>
          </p:nvGrpSpPr>
          <p:grpSpPr bwMode="auto">
            <a:xfrm>
              <a:off x="4335" y="1687"/>
              <a:ext cx="948" cy="952"/>
              <a:chOff x="4166" y="1706"/>
              <a:chExt cx="1252" cy="1252"/>
            </a:xfrm>
          </p:grpSpPr>
          <p:sp>
            <p:nvSpPr>
              <p:cNvPr id="75808" name="Oval 3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809" name="Oval 3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810" name="Oval 3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811" name="Oval 3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5814" name="AutoShape 38"/>
            <p:cNvSpPr>
              <a:spLocks noChangeArrowheads="1"/>
            </p:cNvSpPr>
            <p:nvPr/>
          </p:nvSpPr>
          <p:spPr bwMode="gray">
            <a:xfrm>
              <a:off x="3457" y="2825"/>
              <a:ext cx="1191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sz="20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информации</a:t>
              </a:r>
              <a:endParaRPr lang="en-US" altLang="ru-RU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  <p:sp>
          <p:nvSpPr>
            <p:cNvPr id="75816" name="Text Box 40"/>
            <p:cNvSpPr txBox="1">
              <a:spLocks noChangeArrowheads="1"/>
            </p:cNvSpPr>
            <p:nvPr/>
          </p:nvSpPr>
          <p:spPr bwMode="gray">
            <a:xfrm>
              <a:off x="2601" y="2039"/>
              <a:ext cx="12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b="0" dirty="0" smtClean="0">
                  <a:solidFill>
                    <a:srgbClr val="000000"/>
                  </a:solidFill>
                </a:rPr>
                <a:t>Содержание</a:t>
              </a:r>
              <a:endParaRPr lang="en-US" altLang="ru-RU" sz="2400" b="0" dirty="0">
                <a:solidFill>
                  <a:srgbClr val="000000"/>
                </a:solidFill>
              </a:endParaRPr>
            </a:p>
          </p:txBody>
        </p:sp>
        <p:sp>
          <p:nvSpPr>
            <p:cNvPr id="75817" name="Text Box 41"/>
            <p:cNvSpPr txBox="1">
              <a:spLocks noChangeArrowheads="1"/>
            </p:cNvSpPr>
            <p:nvPr/>
          </p:nvSpPr>
          <p:spPr bwMode="gray">
            <a:xfrm>
              <a:off x="4239" y="1872"/>
              <a:ext cx="116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b="0" dirty="0" smtClean="0">
                  <a:solidFill>
                    <a:srgbClr val="000000"/>
                  </a:solidFill>
                </a:rPr>
                <a:t>Форма </a:t>
              </a:r>
            </a:p>
            <a:p>
              <a:pPr algn="ctr" eaLnBrk="0" hangingPunct="0"/>
              <a:r>
                <a:rPr lang="ru-RU" altLang="ru-RU" sz="2400" b="0" dirty="0" smtClean="0">
                  <a:solidFill>
                    <a:srgbClr val="000000"/>
                  </a:solidFill>
                </a:rPr>
                <a:t>представления</a:t>
              </a:r>
              <a:endParaRPr lang="en-US" altLang="ru-RU" sz="24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060122" y="1197312"/>
            <a:ext cx="4903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Приведите примеры информационных процессов, </a:t>
            </a:r>
          </a:p>
          <a:p>
            <a:pPr algn="ctr"/>
            <a:r>
              <a:rPr lang="ru-RU" sz="2000" dirty="0" smtClean="0"/>
              <a:t>в которых изменяется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83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Цели урока</a:t>
            </a:r>
            <a:endParaRPr lang="en-US" altLang="ru-RU" sz="1800" dirty="0"/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gray">
          <a:xfrm>
            <a:off x="1219200" y="213995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gray">
          <a:xfrm>
            <a:off x="1252538" y="214788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gray">
          <a:xfrm>
            <a:off x="1270000" y="421163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gray">
          <a:xfrm>
            <a:off x="1270000" y="217011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16" name="AutoShape 8"/>
          <p:cNvSpPr>
            <a:spLocks noChangeArrowheads="1"/>
          </p:cNvSpPr>
          <p:nvPr/>
        </p:nvSpPr>
        <p:spPr bwMode="gray">
          <a:xfrm>
            <a:off x="1225550" y="4997450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729E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gray">
          <a:xfrm>
            <a:off x="1270000" y="5021263"/>
            <a:ext cx="2070100" cy="773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4218" name="Group 10"/>
          <p:cNvGrpSpPr>
            <a:grpSpLocks/>
          </p:cNvGrpSpPr>
          <p:nvPr/>
        </p:nvGrpSpPr>
        <p:grpSpPr bwMode="auto">
          <a:xfrm>
            <a:off x="1963738" y="1831975"/>
            <a:ext cx="642938" cy="642938"/>
            <a:chOff x="1289" y="582"/>
            <a:chExt cx="668" cy="668"/>
          </a:xfrm>
        </p:grpSpPr>
        <p:sp>
          <p:nvSpPr>
            <p:cNvPr id="94219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4220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4221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4222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4223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94224" name="Text Box 16"/>
          <p:cNvSpPr txBox="1">
            <a:spLocks noChangeArrowheads="1"/>
          </p:cNvSpPr>
          <p:nvPr/>
        </p:nvSpPr>
        <p:spPr bwMode="gray">
          <a:xfrm>
            <a:off x="2101850" y="19240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2400" b="0">
                <a:solidFill>
                  <a:srgbClr val="000000"/>
                </a:solidFill>
              </a:rPr>
              <a:t>1</a:t>
            </a:r>
            <a:endParaRPr lang="en-US" altLang="ru-RU" b="0"/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gray">
          <a:xfrm>
            <a:off x="1295400" y="2593975"/>
            <a:ext cx="2057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0" dirty="0" smtClean="0">
                <a:solidFill>
                  <a:schemeClr val="tx2"/>
                </a:solidFill>
              </a:rPr>
              <a:t>составить </a:t>
            </a:r>
            <a:r>
              <a:rPr lang="ru-RU" b="0" dirty="0">
                <a:solidFill>
                  <a:schemeClr val="tx2"/>
                </a:solidFill>
              </a:rPr>
              <a:t>представление об информации;</a:t>
            </a:r>
          </a:p>
        </p:txBody>
      </p:sp>
      <p:sp>
        <p:nvSpPr>
          <p:cNvPr id="94227" name="AutoShape 19"/>
          <p:cNvSpPr>
            <a:spLocks noChangeArrowheads="1"/>
          </p:cNvSpPr>
          <p:nvPr/>
        </p:nvSpPr>
        <p:spPr bwMode="gray">
          <a:xfrm>
            <a:off x="3581400" y="213995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28" name="AutoShape 20"/>
          <p:cNvSpPr>
            <a:spLocks noChangeArrowheads="1"/>
          </p:cNvSpPr>
          <p:nvPr/>
        </p:nvSpPr>
        <p:spPr bwMode="gray">
          <a:xfrm>
            <a:off x="3614738" y="214788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29" name="AutoShape 21"/>
          <p:cNvSpPr>
            <a:spLocks noChangeArrowheads="1"/>
          </p:cNvSpPr>
          <p:nvPr/>
        </p:nvSpPr>
        <p:spPr bwMode="gray">
          <a:xfrm>
            <a:off x="3632200" y="421163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30" name="AutoShape 22"/>
          <p:cNvSpPr>
            <a:spLocks noChangeArrowheads="1"/>
          </p:cNvSpPr>
          <p:nvPr/>
        </p:nvSpPr>
        <p:spPr bwMode="gray">
          <a:xfrm>
            <a:off x="3632200" y="217011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31" name="Oval 23"/>
          <p:cNvSpPr>
            <a:spLocks noChangeArrowheads="1"/>
          </p:cNvSpPr>
          <p:nvPr/>
        </p:nvSpPr>
        <p:spPr bwMode="gray">
          <a:xfrm>
            <a:off x="4325938" y="1831975"/>
            <a:ext cx="642938" cy="64293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4232" name="Oval 24"/>
          <p:cNvSpPr>
            <a:spLocks noChangeArrowheads="1"/>
          </p:cNvSpPr>
          <p:nvPr/>
        </p:nvSpPr>
        <p:spPr bwMode="gray">
          <a:xfrm>
            <a:off x="4332288" y="1836738"/>
            <a:ext cx="622300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4233" name="Oval 25"/>
          <p:cNvSpPr>
            <a:spLocks noChangeArrowheads="1"/>
          </p:cNvSpPr>
          <p:nvPr/>
        </p:nvSpPr>
        <p:spPr bwMode="gray">
          <a:xfrm>
            <a:off x="4340225" y="1839913"/>
            <a:ext cx="608013" cy="608013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4234" name="Oval 26"/>
          <p:cNvSpPr>
            <a:spLocks noChangeArrowheads="1"/>
          </p:cNvSpPr>
          <p:nvPr/>
        </p:nvSpPr>
        <p:spPr bwMode="gray">
          <a:xfrm>
            <a:off x="4346575" y="1846263"/>
            <a:ext cx="577850" cy="5667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4235" name="Oval 27"/>
          <p:cNvSpPr>
            <a:spLocks noChangeArrowheads="1"/>
          </p:cNvSpPr>
          <p:nvPr/>
        </p:nvSpPr>
        <p:spPr bwMode="gray">
          <a:xfrm>
            <a:off x="4381500" y="1862138"/>
            <a:ext cx="512763" cy="46037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gray">
          <a:xfrm>
            <a:off x="4464050" y="19240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2400" b="0">
                <a:solidFill>
                  <a:srgbClr val="000000"/>
                </a:solidFill>
              </a:rPr>
              <a:t>2</a:t>
            </a:r>
            <a:endParaRPr lang="en-US" altLang="ru-RU" b="0"/>
          </a:p>
        </p:txBody>
      </p:sp>
      <p:sp>
        <p:nvSpPr>
          <p:cNvPr id="94237" name="Text Box 29"/>
          <p:cNvSpPr txBox="1">
            <a:spLocks noChangeArrowheads="1"/>
          </p:cNvSpPr>
          <p:nvPr/>
        </p:nvSpPr>
        <p:spPr bwMode="gray">
          <a:xfrm>
            <a:off x="3657600" y="2593975"/>
            <a:ext cx="2057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b="0" dirty="0" smtClean="0">
                <a:solidFill>
                  <a:schemeClr val="tx2"/>
                </a:solidFill>
              </a:rPr>
              <a:t>освоить </a:t>
            </a:r>
            <a:r>
              <a:rPr lang="ru-RU" sz="1600" b="0" dirty="0">
                <a:solidFill>
                  <a:schemeClr val="tx2"/>
                </a:solidFill>
              </a:rPr>
              <a:t>понятие «информационный объект»;</a:t>
            </a:r>
          </a:p>
        </p:txBody>
      </p:sp>
      <p:sp>
        <p:nvSpPr>
          <p:cNvPr id="94238" name="AutoShape 30"/>
          <p:cNvSpPr>
            <a:spLocks noChangeArrowheads="1"/>
          </p:cNvSpPr>
          <p:nvPr/>
        </p:nvSpPr>
        <p:spPr bwMode="gray">
          <a:xfrm>
            <a:off x="3584575" y="4997450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58A4AE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39" name="AutoShape 31"/>
          <p:cNvSpPr>
            <a:spLocks noChangeArrowheads="1"/>
          </p:cNvSpPr>
          <p:nvPr/>
        </p:nvSpPr>
        <p:spPr bwMode="gray">
          <a:xfrm>
            <a:off x="3629025" y="5021263"/>
            <a:ext cx="2070100" cy="773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41" name="AutoShape 33"/>
          <p:cNvSpPr>
            <a:spLocks noChangeArrowheads="1"/>
          </p:cNvSpPr>
          <p:nvPr/>
        </p:nvSpPr>
        <p:spPr bwMode="gray">
          <a:xfrm>
            <a:off x="5943600" y="2139950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42" name="AutoShape 34"/>
          <p:cNvSpPr>
            <a:spLocks noChangeArrowheads="1"/>
          </p:cNvSpPr>
          <p:nvPr/>
        </p:nvSpPr>
        <p:spPr bwMode="gray">
          <a:xfrm>
            <a:off x="5976938" y="2147888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43" name="AutoShape 35"/>
          <p:cNvSpPr>
            <a:spLocks noChangeArrowheads="1"/>
          </p:cNvSpPr>
          <p:nvPr/>
        </p:nvSpPr>
        <p:spPr bwMode="gray">
          <a:xfrm>
            <a:off x="5994400" y="4211638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44" name="AutoShape 36"/>
          <p:cNvSpPr>
            <a:spLocks noChangeArrowheads="1"/>
          </p:cNvSpPr>
          <p:nvPr/>
        </p:nvSpPr>
        <p:spPr bwMode="gray">
          <a:xfrm>
            <a:off x="5994400" y="2170113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4245" name="Group 37"/>
          <p:cNvGrpSpPr>
            <a:grpSpLocks/>
          </p:cNvGrpSpPr>
          <p:nvPr/>
        </p:nvGrpSpPr>
        <p:grpSpPr bwMode="auto">
          <a:xfrm>
            <a:off x="6688138" y="1831975"/>
            <a:ext cx="642938" cy="642938"/>
            <a:chOff x="1289" y="582"/>
            <a:chExt cx="668" cy="668"/>
          </a:xfrm>
        </p:grpSpPr>
        <p:sp>
          <p:nvSpPr>
            <p:cNvPr id="94246" name="Oval 38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4247" name="Oval 39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4248" name="Oval 40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4249" name="Oval 41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4250" name="Oval 42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94251" name="Text Box 43"/>
          <p:cNvSpPr txBox="1">
            <a:spLocks noChangeArrowheads="1"/>
          </p:cNvSpPr>
          <p:nvPr/>
        </p:nvSpPr>
        <p:spPr bwMode="gray">
          <a:xfrm>
            <a:off x="6826250" y="19240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2400" b="0">
                <a:solidFill>
                  <a:srgbClr val="000000"/>
                </a:solidFill>
              </a:rPr>
              <a:t>3</a:t>
            </a:r>
            <a:endParaRPr lang="en-US" altLang="ru-RU" b="0"/>
          </a:p>
        </p:txBody>
      </p:sp>
      <p:sp>
        <p:nvSpPr>
          <p:cNvPr id="94252" name="Text Box 44"/>
          <p:cNvSpPr txBox="1">
            <a:spLocks noChangeArrowheads="1"/>
          </p:cNvSpPr>
          <p:nvPr/>
        </p:nvSpPr>
        <p:spPr bwMode="gray">
          <a:xfrm>
            <a:off x="6019800" y="2593975"/>
            <a:ext cx="20574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b="0" dirty="0" smtClean="0">
                <a:solidFill>
                  <a:schemeClr val="tx2"/>
                </a:solidFill>
              </a:rPr>
              <a:t>научиться </a:t>
            </a:r>
            <a:r>
              <a:rPr lang="ru-RU" sz="1600" b="0" dirty="0">
                <a:solidFill>
                  <a:schemeClr val="tx2"/>
                </a:solidFill>
              </a:rPr>
              <a:t>определять виды информационного </a:t>
            </a:r>
          </a:p>
          <a:p>
            <a:r>
              <a:rPr lang="ru-RU" sz="1600" b="0" dirty="0">
                <a:solidFill>
                  <a:schemeClr val="tx2"/>
                </a:solidFill>
              </a:rPr>
              <a:t>процесса в системах различной природы;</a:t>
            </a:r>
            <a:endParaRPr lang="en-US" altLang="ru-RU" sz="1600" b="0" dirty="0">
              <a:solidFill>
                <a:schemeClr val="tx2"/>
              </a:solidFill>
            </a:endParaRPr>
          </a:p>
        </p:txBody>
      </p:sp>
      <p:sp>
        <p:nvSpPr>
          <p:cNvPr id="94253" name="AutoShape 45"/>
          <p:cNvSpPr>
            <a:spLocks noChangeArrowheads="1"/>
          </p:cNvSpPr>
          <p:nvPr/>
        </p:nvSpPr>
        <p:spPr bwMode="gray">
          <a:xfrm>
            <a:off x="5937250" y="4997450"/>
            <a:ext cx="2163763" cy="869950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99BACC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54" name="AutoShape 46"/>
          <p:cNvSpPr>
            <a:spLocks noChangeArrowheads="1"/>
          </p:cNvSpPr>
          <p:nvPr/>
        </p:nvSpPr>
        <p:spPr bwMode="gray">
          <a:xfrm>
            <a:off x="5981700" y="5021263"/>
            <a:ext cx="2070100" cy="773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2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5" grpId="0"/>
      <p:bldP spid="94237" grpId="0"/>
      <p:bldP spid="942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530912"/>
            <a:ext cx="8229600" cy="5095875"/>
          </a:xfrm>
        </p:spPr>
        <p:txBody>
          <a:bodyPr/>
          <a:lstStyle/>
          <a:p>
            <a:endParaRPr lang="ru-RU" dirty="0"/>
          </a:p>
          <a:p>
            <a:r>
              <a:rPr lang="ru-RU" b="1" dirty="0"/>
              <a:t>Сегодня я узнал…</a:t>
            </a:r>
            <a:endParaRPr lang="ru-RU" dirty="0"/>
          </a:p>
          <a:p>
            <a:r>
              <a:rPr lang="ru-RU" b="1" dirty="0" smtClean="0"/>
              <a:t>Было </a:t>
            </a:r>
            <a:r>
              <a:rPr lang="ru-RU" b="1" dirty="0"/>
              <a:t>интересно…</a:t>
            </a:r>
            <a:endParaRPr lang="ru-RU" dirty="0"/>
          </a:p>
          <a:p>
            <a:r>
              <a:rPr lang="ru-RU" b="1" dirty="0" smtClean="0"/>
              <a:t>Было </a:t>
            </a:r>
            <a:r>
              <a:rPr lang="ru-RU" b="1" dirty="0"/>
              <a:t>трудно…</a:t>
            </a:r>
            <a:endParaRPr lang="ru-RU" dirty="0"/>
          </a:p>
          <a:p>
            <a:r>
              <a:rPr lang="ru-RU" b="1" dirty="0" smtClean="0"/>
              <a:t>Я </a:t>
            </a:r>
            <a:r>
              <a:rPr lang="ru-RU" b="1" dirty="0"/>
              <a:t>понял, что…</a:t>
            </a:r>
            <a:endParaRPr lang="ru-RU" dirty="0"/>
          </a:p>
          <a:p>
            <a:r>
              <a:rPr lang="ru-RU" b="1" dirty="0" smtClean="0"/>
              <a:t>Теперь </a:t>
            </a:r>
            <a:r>
              <a:rPr lang="ru-RU" b="1" dirty="0"/>
              <a:t>я могу…</a:t>
            </a:r>
            <a:endParaRPr lang="ru-RU" dirty="0"/>
          </a:p>
          <a:p>
            <a:r>
              <a:rPr lang="ru-RU" b="1" dirty="0" smtClean="0"/>
              <a:t>Я </a:t>
            </a:r>
            <a:r>
              <a:rPr lang="ru-RU" b="1" dirty="0"/>
              <a:t>приобрел…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4283968" y="2170404"/>
            <a:ext cx="5472608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0" dirty="0" smtClean="0"/>
          </a:p>
          <a:p>
            <a:r>
              <a:rPr lang="ru-RU" dirty="0" smtClean="0"/>
              <a:t>Я научился…</a:t>
            </a:r>
          </a:p>
          <a:p>
            <a:r>
              <a:rPr lang="ru-RU" dirty="0" smtClean="0"/>
              <a:t>У меня получилось …</a:t>
            </a:r>
          </a:p>
          <a:p>
            <a:r>
              <a:rPr lang="ru-RU" dirty="0" smtClean="0"/>
              <a:t>Я смог…</a:t>
            </a:r>
          </a:p>
          <a:p>
            <a:r>
              <a:rPr lang="ru-RU" dirty="0" smtClean="0"/>
              <a:t>Я попробую…</a:t>
            </a:r>
          </a:p>
          <a:p>
            <a:r>
              <a:rPr lang="ru-RU" dirty="0" smtClean="0"/>
              <a:t>Меня удивило…</a:t>
            </a:r>
          </a:p>
          <a:p>
            <a:r>
              <a:rPr lang="ru-RU" dirty="0" smtClean="0"/>
              <a:t>Урок дал мне для жизни…</a:t>
            </a:r>
          </a:p>
        </p:txBody>
      </p:sp>
    </p:spTree>
    <p:extLst>
      <p:ext uri="{BB962C8B-B14F-4D97-AF65-F5344CB8AC3E}">
        <p14:creationId xmlns:p14="http://schemas.microsoft.com/office/powerpoint/2010/main" val="171427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Домашнее задание</a:t>
            </a:r>
            <a:endParaRPr lang="en-US" altLang="ru-RU" dirty="0"/>
          </a:p>
        </p:txBody>
      </p:sp>
      <p:grpSp>
        <p:nvGrpSpPr>
          <p:cNvPr id="80899" name="Group 3"/>
          <p:cNvGrpSpPr>
            <a:grpSpLocks/>
          </p:cNvGrpSpPr>
          <p:nvPr/>
        </p:nvGrpSpPr>
        <p:grpSpPr bwMode="auto">
          <a:xfrm>
            <a:off x="179512" y="2133600"/>
            <a:ext cx="8856984" cy="4319736"/>
            <a:chOff x="528" y="1200"/>
            <a:chExt cx="4752" cy="2352"/>
          </a:xfrm>
        </p:grpSpPr>
        <p:sp>
          <p:nvSpPr>
            <p:cNvPr id="80900" name="AutoShape 4"/>
            <p:cNvSpPr>
              <a:spLocks noChangeArrowheads="1"/>
            </p:cNvSpPr>
            <p:nvPr/>
          </p:nvSpPr>
          <p:spPr bwMode="gray">
            <a:xfrm>
              <a:off x="3504" y="1728"/>
              <a:ext cx="1776" cy="1824"/>
            </a:xfrm>
            <a:prstGeom prst="chevron">
              <a:avLst>
                <a:gd name="adj" fmla="val 16468"/>
              </a:avLst>
            </a:prstGeom>
            <a:solidFill>
              <a:srgbClr val="00B0F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01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chemeClr val="accent1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02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chemeClr val="tx1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03" name="AutoShape 7"/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altLang="ru-RU" sz="2000" dirty="0" smtClean="0">
                  <a:solidFill>
                    <a:schemeClr val="bg1"/>
                  </a:solidFill>
                </a:rPr>
                <a:t>№</a:t>
              </a:r>
              <a:r>
                <a:rPr lang="en-US" altLang="ru-RU" sz="2000" dirty="0" smtClean="0">
                  <a:solidFill>
                    <a:schemeClr val="bg1"/>
                  </a:solidFill>
                </a:rPr>
                <a:t> </a:t>
              </a:r>
              <a:r>
                <a:rPr lang="en-US" altLang="ru-RU" sz="2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0904" name="AutoShape 8"/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altLang="ru-RU" sz="2000" dirty="0" smtClean="0">
                  <a:solidFill>
                    <a:schemeClr val="bg1"/>
                  </a:solidFill>
                </a:rPr>
                <a:t>№</a:t>
              </a:r>
              <a:r>
                <a:rPr lang="en-US" altLang="ru-RU" sz="2000" dirty="0" smtClean="0">
                  <a:solidFill>
                    <a:schemeClr val="bg1"/>
                  </a:solidFill>
                </a:rPr>
                <a:t> </a:t>
              </a:r>
              <a:r>
                <a:rPr lang="en-US" altLang="ru-RU" sz="2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0905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altLang="ru-RU" sz="2000" dirty="0" smtClean="0">
                  <a:solidFill>
                    <a:schemeClr val="bg1"/>
                  </a:solidFill>
                </a:rPr>
                <a:t>№</a:t>
              </a:r>
              <a:r>
                <a:rPr lang="en-US" altLang="ru-RU" sz="2000" dirty="0" smtClean="0">
                  <a:solidFill>
                    <a:schemeClr val="bg1"/>
                  </a:solidFill>
                </a:rPr>
                <a:t> </a:t>
              </a:r>
              <a:r>
                <a:rPr lang="en-US" altLang="ru-RU" sz="2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45840" y="3266383"/>
            <a:ext cx="22860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dirty="0">
              <a:solidFill>
                <a:schemeClr val="bg1"/>
              </a:solidFill>
            </a:endParaRPr>
          </a:p>
          <a:p>
            <a:r>
              <a:rPr lang="ru-RU" b="0" dirty="0">
                <a:solidFill>
                  <a:schemeClr val="bg1"/>
                </a:solidFill>
              </a:rPr>
              <a:t>Привести 10 примеров систем, в которых должны быть выделены источник и приемник информации, носитель и канал передачи информации.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8071" y="3266383"/>
            <a:ext cx="2107071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dirty="0">
              <a:solidFill>
                <a:schemeClr val="bg1"/>
              </a:solidFill>
            </a:endParaRPr>
          </a:p>
          <a:p>
            <a:r>
              <a:rPr lang="ru-RU" b="0" dirty="0" smtClean="0">
                <a:solidFill>
                  <a:schemeClr val="bg1"/>
                </a:solidFill>
              </a:rPr>
              <a:t>Подготовиться </a:t>
            </a:r>
            <a:r>
              <a:rPr lang="ru-RU" b="0" dirty="0">
                <a:solidFill>
                  <a:schemeClr val="bg1"/>
                </a:solidFill>
              </a:rPr>
              <a:t>к проверке знаний по пройденному материалу.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3131220"/>
            <a:ext cx="2062739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dirty="0">
              <a:solidFill>
                <a:schemeClr val="bg1"/>
              </a:solidFill>
            </a:endParaRPr>
          </a:p>
          <a:p>
            <a:r>
              <a:rPr lang="ru-RU" b="0" dirty="0" smtClean="0">
                <a:solidFill>
                  <a:schemeClr val="bg1"/>
                </a:solidFill>
              </a:rPr>
              <a:t>Выучить </a:t>
            </a:r>
            <a:r>
              <a:rPr lang="ru-RU" b="0" dirty="0">
                <a:solidFill>
                  <a:schemeClr val="bg1"/>
                </a:solidFill>
              </a:rPr>
              <a:t>основные определения рассмотренных понятий; найти </a:t>
            </a:r>
            <a:r>
              <a:rPr lang="ru-RU" b="0" dirty="0" smtClean="0">
                <a:solidFill>
                  <a:schemeClr val="bg1"/>
                </a:solidFill>
              </a:rPr>
              <a:t>примеры </a:t>
            </a:r>
            <a:r>
              <a:rPr lang="ru-RU" b="0" dirty="0">
                <a:solidFill>
                  <a:schemeClr val="bg1"/>
                </a:solidFill>
              </a:rPr>
              <a:t>видов знаков и сигналов в различных системах.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WordArt 3"/>
          <p:cNvSpPr>
            <a:spLocks noChangeArrowheads="1" noChangeShapeType="1" noTextEdit="1"/>
          </p:cNvSpPr>
          <p:nvPr/>
        </p:nvSpPr>
        <p:spPr bwMode="gray">
          <a:xfrm>
            <a:off x="899592" y="3657600"/>
            <a:ext cx="6720408" cy="857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Спасибо за урок!</a:t>
            </a:r>
            <a:endParaRPr lang="ru-RU" sz="54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336127"/>
            <a:ext cx="1152128" cy="778199"/>
            <a:chOff x="395536" y="336127"/>
            <a:chExt cx="1152128" cy="778199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395536" y="336127"/>
              <a:ext cx="1152128" cy="77819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" name="Picture 6" descr="Школа Кристалл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30" y="336127"/>
              <a:ext cx="995139" cy="77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Проблема</a:t>
            </a:r>
            <a:endParaRPr lang="en-US" altLang="ru-RU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1535113"/>
            <a:ext cx="4752527" cy="153384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Объясните, что такое: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b="1" dirty="0">
                <a:solidFill>
                  <a:schemeClr val="tx2"/>
                </a:solidFill>
              </a:rPr>
              <a:t>т</a:t>
            </a:r>
            <a:r>
              <a:rPr lang="ru-RU" altLang="ru-RU" b="1" dirty="0" smtClean="0">
                <a:solidFill>
                  <a:schemeClr val="tx2"/>
                </a:solidFill>
              </a:rPr>
              <a:t>очка</a:t>
            </a:r>
            <a:r>
              <a:rPr lang="en-US" altLang="ru-RU" sz="2900" dirty="0"/>
              <a:t/>
            </a:r>
            <a:br>
              <a:rPr lang="en-US" altLang="ru-RU" sz="2900" dirty="0"/>
            </a:br>
            <a:endParaRPr lang="en-US" altLang="ru-RU" sz="2900" dirty="0"/>
          </a:p>
          <a:p>
            <a:pPr lvl="1">
              <a:lnSpc>
                <a:spcPct val="80000"/>
              </a:lnSpc>
            </a:pPr>
            <a:endParaRPr lang="en-US" alt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48064" y="1844824"/>
            <a:ext cx="3592835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41300" b="1" dirty="0" smtClean="0">
                <a:solidFill>
                  <a:srgbClr val="1D528D"/>
                </a:solidFill>
              </a:rPr>
              <a:t>?</a:t>
            </a:r>
            <a:endParaRPr lang="en-US" altLang="ru-RU" sz="41300" b="1" dirty="0" smtClean="0">
              <a:solidFill>
                <a:srgbClr val="1D528D"/>
              </a:solidFill>
            </a:endParaRPr>
          </a:p>
          <a:p>
            <a:pPr marL="457200" lvl="1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2900" b="0" dirty="0" smtClean="0"/>
              <a:t/>
            </a:r>
            <a:br>
              <a:rPr lang="en-US" altLang="ru-RU" sz="2900" b="0" dirty="0" smtClean="0"/>
            </a:br>
            <a:endParaRPr lang="en-US" altLang="ru-RU" sz="2900" b="0" dirty="0" smtClean="0"/>
          </a:p>
          <a:p>
            <a:pPr lvl="1">
              <a:lnSpc>
                <a:spcPct val="80000"/>
              </a:lnSpc>
            </a:pPr>
            <a:endParaRPr lang="en-US" altLang="ru-RU" sz="2900" b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584" y="3828529"/>
            <a:ext cx="4752527" cy="153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</a:rPr>
              <a:t>п</a:t>
            </a:r>
            <a:r>
              <a:rPr lang="ru-RU" altLang="ru-RU" b="1" dirty="0" smtClean="0">
                <a:solidFill>
                  <a:schemeClr val="tx2"/>
                </a:solidFill>
              </a:rPr>
              <a:t>рямая</a:t>
            </a:r>
            <a:r>
              <a:rPr lang="en-US" altLang="ru-RU" sz="2900" b="0" dirty="0" smtClean="0"/>
              <a:t/>
            </a:r>
            <a:br>
              <a:rPr lang="en-US" altLang="ru-RU" sz="2900" b="0" dirty="0" smtClean="0"/>
            </a:br>
            <a:endParaRPr lang="en-US" altLang="ru-RU" sz="2900" b="0" dirty="0" smtClean="0"/>
          </a:p>
          <a:p>
            <a:pPr lvl="1">
              <a:lnSpc>
                <a:spcPct val="80000"/>
              </a:lnSpc>
            </a:pPr>
            <a:endParaRPr lang="en-US" altLang="ru-RU" sz="3200" b="1" dirty="0">
              <a:solidFill>
                <a:schemeClr val="tx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1640" y="5052665"/>
            <a:ext cx="4752527" cy="153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</a:rPr>
              <a:t>и</a:t>
            </a:r>
            <a:r>
              <a:rPr lang="ru-RU" altLang="ru-RU" b="1" dirty="0" smtClean="0">
                <a:solidFill>
                  <a:schemeClr val="tx2"/>
                </a:solidFill>
              </a:rPr>
              <a:t>нформация</a:t>
            </a:r>
            <a:endParaRPr lang="en-US" altLang="ru-RU" sz="2900" b="0" dirty="0" smtClean="0"/>
          </a:p>
          <a:p>
            <a:pPr lvl="1">
              <a:lnSpc>
                <a:spcPct val="80000"/>
              </a:lnSpc>
            </a:pPr>
            <a:endParaRPr lang="en-US" alt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Информация</a:t>
            </a:r>
            <a:endParaRPr lang="en-US" altLang="ru-RU" dirty="0">
              <a:solidFill>
                <a:schemeClr val="accent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1196752"/>
            <a:ext cx="8712968" cy="869573"/>
            <a:chOff x="179512" y="1196752"/>
            <a:chExt cx="8712968" cy="869573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79512" y="1401163"/>
              <a:ext cx="762000" cy="665162"/>
              <a:chOff x="1110" y="2656"/>
              <a:chExt cx="1549" cy="1351"/>
            </a:xfrm>
          </p:grpSpPr>
          <p:sp>
            <p:nvSpPr>
              <p:cNvPr id="6758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8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590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595" name="Line 11"/>
            <p:cNvSpPr>
              <a:spLocks noChangeShapeType="1"/>
            </p:cNvSpPr>
            <p:nvPr/>
          </p:nvSpPr>
          <p:spPr bwMode="auto">
            <a:xfrm>
              <a:off x="789112" y="2010763"/>
              <a:ext cx="810336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596" name="Text Box 12"/>
            <p:cNvSpPr txBox="1">
              <a:spLocks noChangeArrowheads="1"/>
            </p:cNvSpPr>
            <p:nvPr/>
          </p:nvSpPr>
          <p:spPr bwMode="auto">
            <a:xfrm>
              <a:off x="882951" y="1196752"/>
              <a:ext cx="786551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ru-RU" sz="2000" b="0" dirty="0" smtClean="0">
                  <a:solidFill>
                    <a:schemeClr val="tx2"/>
                  </a:solidFill>
                </a:rPr>
                <a:t>Сведения, знания об окружающем человека мире и о самом себе. </a:t>
              </a:r>
              <a:r>
                <a:rPr lang="ru-RU" altLang="ru-RU" b="0" dirty="0" smtClean="0">
                  <a:solidFill>
                    <a:schemeClr val="tx2"/>
                  </a:solidFill>
                </a:rPr>
                <a:t>(гуманитарные науки)</a:t>
              </a:r>
              <a:endParaRPr lang="en-US" altLang="ru-RU" b="0" dirty="0">
                <a:solidFill>
                  <a:schemeClr val="tx2"/>
                </a:solidFill>
              </a:endParaRPr>
            </a:p>
          </p:txBody>
        </p:sp>
        <p:sp>
          <p:nvSpPr>
            <p:cNvPr id="67597" name="Text Box 13"/>
            <p:cNvSpPr txBox="1">
              <a:spLocks noChangeArrowheads="1"/>
            </p:cNvSpPr>
            <p:nvPr/>
          </p:nvSpPr>
          <p:spPr bwMode="gray">
            <a:xfrm>
              <a:off x="376362" y="1499588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79512" y="2060848"/>
            <a:ext cx="8988079" cy="1065678"/>
            <a:chOff x="179512" y="2060848"/>
            <a:chExt cx="8988079" cy="1065678"/>
          </a:xfrm>
        </p:grpSpPr>
        <p:sp>
          <p:nvSpPr>
            <p:cNvPr id="67598" name="Line 14"/>
            <p:cNvSpPr>
              <a:spLocks noChangeShapeType="1"/>
            </p:cNvSpPr>
            <p:nvPr/>
          </p:nvSpPr>
          <p:spPr bwMode="auto">
            <a:xfrm>
              <a:off x="789112" y="3077209"/>
              <a:ext cx="8103367" cy="1057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79512" y="2060848"/>
              <a:ext cx="8988079" cy="1065678"/>
              <a:chOff x="179512" y="2060848"/>
              <a:chExt cx="8988079" cy="1065678"/>
            </a:xfrm>
          </p:grpSpPr>
          <p:grpSp>
            <p:nvGrpSpPr>
              <p:cNvPr id="67591" name="Group 7"/>
              <p:cNvGrpSpPr>
                <a:grpSpLocks/>
              </p:cNvGrpSpPr>
              <p:nvPr/>
            </p:nvGrpSpPr>
            <p:grpSpPr bwMode="auto">
              <a:xfrm>
                <a:off x="179512" y="2461364"/>
                <a:ext cx="762000" cy="665162"/>
                <a:chOff x="3174" y="2656"/>
                <a:chExt cx="1549" cy="1351"/>
              </a:xfrm>
            </p:grpSpPr>
            <p:sp>
              <p:nvSpPr>
                <p:cNvPr id="67592" name="AutoShape 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593" name="AutoShape 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594" name="AutoShape 1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7599" name="Text Box 15"/>
              <p:cNvSpPr txBox="1">
                <a:spLocks noChangeArrowheads="1"/>
              </p:cNvSpPr>
              <p:nvPr/>
            </p:nvSpPr>
            <p:spPr bwMode="auto">
              <a:xfrm>
                <a:off x="935117" y="2060848"/>
                <a:ext cx="8232474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ru-RU" altLang="ru-RU" sz="2000" b="0" dirty="0" smtClean="0">
                    <a:solidFill>
                      <a:schemeClr val="tx2"/>
                    </a:solidFill>
                  </a:rPr>
                  <a:t>Это то, что позволяет живым организмам, их сообществам или техническим системам реагировать на окружающую среду, обеспечивая их целенаправленную деятельность. </a:t>
                </a:r>
                <a:r>
                  <a:rPr lang="ru-RU" altLang="ru-RU" b="0" dirty="0" smtClean="0">
                    <a:solidFill>
                      <a:schemeClr val="tx2"/>
                    </a:solidFill>
                  </a:rPr>
                  <a:t>(биология-физика)</a:t>
                </a:r>
                <a:endParaRPr lang="en-US" altLang="ru-RU" b="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7600" name="Text Box 16"/>
              <p:cNvSpPr txBox="1">
                <a:spLocks noChangeArrowheads="1"/>
              </p:cNvSpPr>
              <p:nvPr/>
            </p:nvSpPr>
            <p:spPr bwMode="gray">
              <a:xfrm>
                <a:off x="376362" y="2559789"/>
                <a:ext cx="3540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ru-RU" sz="24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12225" y="3352140"/>
            <a:ext cx="8712968" cy="724932"/>
            <a:chOff x="212225" y="3352140"/>
            <a:chExt cx="8712968" cy="724932"/>
          </a:xfrm>
        </p:grpSpPr>
        <p:grpSp>
          <p:nvGrpSpPr>
            <p:cNvPr id="67601" name="Group 17"/>
            <p:cNvGrpSpPr>
              <a:grpSpLocks/>
            </p:cNvGrpSpPr>
            <p:nvPr/>
          </p:nvGrpSpPr>
          <p:grpSpPr bwMode="auto">
            <a:xfrm>
              <a:off x="212225" y="3411910"/>
              <a:ext cx="762000" cy="665162"/>
              <a:chOff x="1110" y="2656"/>
              <a:chExt cx="1549" cy="1351"/>
            </a:xfrm>
          </p:grpSpPr>
          <p:sp>
            <p:nvSpPr>
              <p:cNvPr id="67602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03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604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7609" name="Line 25"/>
            <p:cNvSpPr>
              <a:spLocks noChangeShapeType="1"/>
            </p:cNvSpPr>
            <p:nvPr/>
          </p:nvSpPr>
          <p:spPr bwMode="auto">
            <a:xfrm>
              <a:off x="821825" y="4021510"/>
              <a:ext cx="8103367" cy="485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610" name="Text Box 26"/>
            <p:cNvSpPr txBox="1">
              <a:spLocks noChangeArrowheads="1"/>
            </p:cNvSpPr>
            <p:nvPr/>
          </p:nvSpPr>
          <p:spPr bwMode="auto">
            <a:xfrm>
              <a:off x="1012104" y="3352140"/>
              <a:ext cx="7913089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ru-RU" sz="2000" b="0" dirty="0" smtClean="0">
                  <a:solidFill>
                    <a:schemeClr val="tx2"/>
                  </a:solidFill>
                </a:rPr>
                <a:t>Это отражение разнообразия в существующем мире. </a:t>
              </a:r>
              <a:r>
                <a:rPr lang="ru-RU" altLang="ru-RU" b="0" dirty="0" smtClean="0">
                  <a:solidFill>
                    <a:schemeClr val="tx2"/>
                  </a:solidFill>
                </a:rPr>
                <a:t>(естественные, философские науки)</a:t>
              </a:r>
              <a:endParaRPr lang="en-US" altLang="ru-RU" b="0" dirty="0">
                <a:solidFill>
                  <a:schemeClr val="tx2"/>
                </a:solidFill>
              </a:endParaRPr>
            </a:p>
          </p:txBody>
        </p:sp>
        <p:sp>
          <p:nvSpPr>
            <p:cNvPr id="67611" name="Text Box 27"/>
            <p:cNvSpPr txBox="1">
              <a:spLocks noChangeArrowheads="1"/>
            </p:cNvSpPr>
            <p:nvPr/>
          </p:nvSpPr>
          <p:spPr bwMode="gray">
            <a:xfrm>
              <a:off x="409075" y="351033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b="0"/>
          </a:p>
        </p:txBody>
      </p:sp>
      <p:grpSp>
        <p:nvGrpSpPr>
          <p:cNvPr id="5" name="Группа 4"/>
          <p:cNvGrpSpPr/>
          <p:nvPr/>
        </p:nvGrpSpPr>
        <p:grpSpPr>
          <a:xfrm>
            <a:off x="211535" y="4305164"/>
            <a:ext cx="8854328" cy="1068052"/>
            <a:chOff x="211535" y="4305164"/>
            <a:chExt cx="8854328" cy="1068052"/>
          </a:xfrm>
        </p:grpSpPr>
        <p:grpSp>
          <p:nvGrpSpPr>
            <p:cNvPr id="34" name="Group 7"/>
            <p:cNvGrpSpPr>
              <a:grpSpLocks/>
            </p:cNvGrpSpPr>
            <p:nvPr/>
          </p:nvGrpSpPr>
          <p:grpSpPr bwMode="auto">
            <a:xfrm>
              <a:off x="211535" y="4708054"/>
              <a:ext cx="762000" cy="665162"/>
              <a:chOff x="3174" y="2656"/>
              <a:chExt cx="1549" cy="1351"/>
            </a:xfrm>
          </p:grpSpPr>
          <p:sp>
            <p:nvSpPr>
              <p:cNvPr id="35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821135" y="5342370"/>
              <a:ext cx="8103367" cy="819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023221" y="4305164"/>
              <a:ext cx="8042642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ru-RU" sz="2000" b="0" dirty="0" smtClean="0">
                  <a:solidFill>
                    <a:schemeClr val="tx2"/>
                  </a:solidFill>
                </a:rPr>
                <a:t>Это последовательность сигналов или символов некоторого алфавита, кодирующая сообщение без учёта смыслового содержания этого сообщения.</a:t>
              </a:r>
              <a:endParaRPr lang="en-US" altLang="ru-RU" b="0" dirty="0">
                <a:solidFill>
                  <a:schemeClr val="tx2"/>
                </a:solidFill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gray">
            <a:xfrm>
              <a:off x="408385" y="4806479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dirty="0" smtClean="0">
                  <a:solidFill>
                    <a:schemeClr val="bg1"/>
                  </a:solidFill>
                </a:rPr>
                <a:t>4</a:t>
              </a:r>
              <a:endParaRPr lang="en-US" alt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23342" y="5544996"/>
            <a:ext cx="8712968" cy="1068968"/>
            <a:chOff x="223342" y="5544996"/>
            <a:chExt cx="8712968" cy="1068968"/>
          </a:xfrm>
        </p:grpSpPr>
        <p:grpSp>
          <p:nvGrpSpPr>
            <p:cNvPr id="42" name="Group 17"/>
            <p:cNvGrpSpPr>
              <a:grpSpLocks/>
            </p:cNvGrpSpPr>
            <p:nvPr/>
          </p:nvGrpSpPr>
          <p:grpSpPr bwMode="auto">
            <a:xfrm>
              <a:off x="223342" y="5948802"/>
              <a:ext cx="762000" cy="665162"/>
              <a:chOff x="1110" y="2656"/>
              <a:chExt cx="1549" cy="1351"/>
            </a:xfrm>
          </p:grpSpPr>
          <p:sp>
            <p:nvSpPr>
              <p:cNvPr id="43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>
              <a:off x="832942" y="6558402"/>
              <a:ext cx="8103367" cy="485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1023221" y="5544996"/>
              <a:ext cx="7913089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ru-RU" sz="2000" b="0" dirty="0" smtClean="0">
                  <a:solidFill>
                    <a:schemeClr val="tx2"/>
                  </a:solidFill>
                </a:rPr>
                <a:t>Это продукт и объект функционирования человеческого сознания, позволяющий человеку принимать решения, обеспечивающие его эффективную деятельность.</a:t>
              </a:r>
              <a:endParaRPr lang="en-US" altLang="ru-RU" b="0" dirty="0">
                <a:solidFill>
                  <a:schemeClr val="tx2"/>
                </a:solidFill>
              </a:endParaRPr>
            </a:p>
          </p:txBody>
        </p:sp>
        <p:sp>
          <p:nvSpPr>
            <p:cNvPr id="48" name="Text Box 27"/>
            <p:cNvSpPr txBox="1">
              <a:spLocks noChangeArrowheads="1"/>
            </p:cNvSpPr>
            <p:nvPr/>
          </p:nvSpPr>
          <p:spPr bwMode="gray">
            <a:xfrm>
              <a:off x="420192" y="6047227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dirty="0" smtClean="0">
                  <a:solidFill>
                    <a:schemeClr val="bg1"/>
                  </a:solidFill>
                </a:rPr>
                <a:t>5</a:t>
              </a:r>
              <a:endParaRPr lang="en-US" altLang="ru-RU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/>
              <a:t>Информация</a:t>
            </a:r>
            <a:r>
              <a:rPr lang="en-US" altLang="ru-RU" sz="3200" dirty="0" smtClean="0">
                <a:solidFill>
                  <a:srgbClr val="000000"/>
                </a:solidFill>
              </a:rPr>
              <a:t/>
            </a:r>
            <a:br>
              <a:rPr lang="en-US" altLang="ru-RU" sz="3200" dirty="0" smtClean="0">
                <a:solidFill>
                  <a:srgbClr val="000000"/>
                </a:solidFill>
              </a:rPr>
            </a:br>
            <a:endParaRPr lang="en-US" altLang="ru-RU" sz="1800" dirty="0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562600" y="3352800"/>
            <a:ext cx="3401888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 b="0">
              <a:latin typeface="Verdana" panose="020B0604030504040204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07504" y="3352800"/>
            <a:ext cx="3321496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 b="0">
              <a:latin typeface="Verdana" panose="020B0604030504040204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14933" y="3552825"/>
            <a:ext cx="29616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000" dirty="0" smtClean="0">
                <a:solidFill>
                  <a:srgbClr val="000000"/>
                </a:solidFill>
              </a:rPr>
              <a:t>Символьная </a:t>
            </a:r>
          </a:p>
          <a:p>
            <a:pPr eaLnBrk="0" hangingPunct="0"/>
            <a:r>
              <a:rPr lang="ru-RU" altLang="ru-RU" b="0" dirty="0" smtClean="0">
                <a:solidFill>
                  <a:srgbClr val="000000"/>
                </a:solidFill>
              </a:rPr>
              <a:t>Буквы,</a:t>
            </a:r>
          </a:p>
          <a:p>
            <a:pPr eaLnBrk="0" hangingPunct="0"/>
            <a:r>
              <a:rPr lang="ru-RU" altLang="ru-RU" sz="1400" b="0" dirty="0" smtClean="0">
                <a:solidFill>
                  <a:srgbClr val="000000"/>
                </a:solidFill>
              </a:rPr>
              <a:t>Цифры,</a:t>
            </a:r>
          </a:p>
          <a:p>
            <a:pPr eaLnBrk="0" hangingPunct="0"/>
            <a:r>
              <a:rPr lang="ru-RU" altLang="ru-RU" sz="1400" b="0" dirty="0" smtClean="0">
                <a:solidFill>
                  <a:srgbClr val="000000"/>
                </a:solidFill>
              </a:rPr>
              <a:t>Знаки </a:t>
            </a:r>
            <a:endParaRPr lang="en-US" altLang="ru-RU" sz="1400" b="0" dirty="0">
              <a:solidFill>
                <a:srgbClr val="000000"/>
              </a:solidFill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3572266" y="1828800"/>
            <a:ext cx="18565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0" dirty="0" smtClean="0">
                <a:solidFill>
                  <a:srgbClr val="000000"/>
                </a:solidFill>
              </a:rPr>
              <a:t>Получаемая </a:t>
            </a:r>
          </a:p>
          <a:p>
            <a:pPr algn="ctr" eaLnBrk="0" hangingPunct="0"/>
            <a:r>
              <a:rPr lang="ru-RU" altLang="ru-RU" sz="2000" b="0" dirty="0" smtClean="0">
                <a:solidFill>
                  <a:srgbClr val="000000"/>
                </a:solidFill>
              </a:rPr>
              <a:t>из сообщений</a:t>
            </a:r>
            <a:endParaRPr lang="en-US" altLang="ru-RU" sz="2000" b="0" dirty="0">
              <a:solidFill>
                <a:srgbClr val="000000"/>
              </a:solidFill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5715000" y="3581400"/>
            <a:ext cx="3033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000" dirty="0" smtClean="0">
                <a:solidFill>
                  <a:srgbClr val="000000"/>
                </a:solidFill>
              </a:rPr>
              <a:t>Визуальная</a:t>
            </a:r>
          </a:p>
          <a:p>
            <a:pPr eaLnBrk="0" hangingPunct="0"/>
            <a:r>
              <a:rPr lang="ru-RU" altLang="ru-RU" sz="1400" b="0" dirty="0" smtClean="0">
                <a:solidFill>
                  <a:srgbClr val="000000"/>
                </a:solidFill>
              </a:rPr>
              <a:t>Зрительные образы окружающего мира</a:t>
            </a:r>
            <a:endParaRPr lang="en-US" altLang="ru-RU" sz="1400" b="0" dirty="0">
              <a:solidFill>
                <a:srgbClr val="000000"/>
              </a:solidFill>
            </a:endParaRPr>
          </a:p>
        </p:txBody>
      </p:sp>
      <p:pic>
        <p:nvPicPr>
          <p:cNvPr id="69655" name="Picture 23" descr="https://avatanplus.com/files/resources/original/617e8a26d957a17cd64ba7e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40" y="3581400"/>
            <a:ext cx="831972" cy="7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9" name="Picture 27" descr="https://fikiwiki.com/uploads/posts/2022-02/1644993999_11-fikiwiki-com-p-kartinki-tsifra-9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8" y="4419326"/>
            <a:ext cx="1564177" cy="12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1" name="Picture 29" descr="https://fsd.multiurok.ru/html/2019/09/19/s_5d839cfe2d19a/s1207667_1_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80" y="4565625"/>
            <a:ext cx="1293614" cy="12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5" name="Picture 33" descr="https://static.mk.ru/upload/entities/2020/08/11/11/articles/facebookPicture/c4/c0/02/15/056d7a503267fea231520841c194c4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41277"/>
            <a:ext cx="2453993" cy="16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Фиксация информации </a:t>
            </a:r>
            <a:endParaRPr lang="en-US" altLang="ru-RU" sz="1800" dirty="0"/>
          </a:p>
        </p:txBody>
      </p:sp>
      <p:sp>
        <p:nvSpPr>
          <p:cNvPr id="74755" name="AutoShape 3"/>
          <p:cNvSpPr>
            <a:spLocks noChangeArrowheads="1"/>
          </p:cNvSpPr>
          <p:nvPr/>
        </p:nvSpPr>
        <p:spPr bwMode="ltGray">
          <a:xfrm>
            <a:off x="381000" y="1600200"/>
            <a:ext cx="58801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blackWhite">
          <a:xfrm>
            <a:off x="107504" y="2209800"/>
            <a:ext cx="4693096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9804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r>
              <a:rPr lang="ru-RU" altLang="ru-RU" b="0" dirty="0" smtClean="0">
                <a:solidFill>
                  <a:schemeClr val="bg1"/>
                </a:solidFill>
              </a:rPr>
              <a:t>Результаты </a:t>
            </a:r>
          </a:p>
          <a:p>
            <a:pPr algn="r" eaLnBrk="0" hangingPunct="0"/>
            <a:r>
              <a:rPr lang="ru-RU" altLang="ru-RU" b="0" dirty="0" smtClean="0">
                <a:solidFill>
                  <a:schemeClr val="bg1"/>
                </a:solidFill>
              </a:rPr>
              <a:t>исследований</a:t>
            </a:r>
            <a:endParaRPr lang="en-US" altLang="ru-RU" b="0" dirty="0">
              <a:solidFill>
                <a:schemeClr val="bg1"/>
              </a:solidFill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blackWhite">
          <a:xfrm>
            <a:off x="107504" y="3352800"/>
            <a:ext cx="4693096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50000">
                <a:srgbClr val="699D5F">
                  <a:gamma/>
                  <a:tint val="69804"/>
                  <a:invGamma/>
                </a:srgbClr>
              </a:gs>
              <a:gs pos="100000">
                <a:srgbClr val="699D5F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r>
              <a:rPr lang="ru-RU" altLang="ru-RU" b="0" dirty="0" smtClean="0">
                <a:solidFill>
                  <a:schemeClr val="bg1"/>
                </a:solidFill>
              </a:rPr>
              <a:t>Генетическая </a:t>
            </a:r>
          </a:p>
          <a:p>
            <a:pPr algn="r" eaLnBrk="0" hangingPunct="0"/>
            <a:r>
              <a:rPr lang="ru-RU" altLang="ru-RU" b="0" dirty="0" smtClean="0">
                <a:solidFill>
                  <a:schemeClr val="bg1"/>
                </a:solidFill>
              </a:rPr>
              <a:t>информация</a:t>
            </a:r>
            <a:endParaRPr lang="en-US" altLang="ru-RU" b="0" dirty="0">
              <a:solidFill>
                <a:schemeClr val="bg1"/>
              </a:solidFill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blackWhite">
          <a:xfrm>
            <a:off x="107504" y="4495800"/>
            <a:ext cx="4693096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9804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r>
              <a:rPr lang="ru-RU" altLang="ru-RU" b="0" dirty="0" smtClean="0">
                <a:solidFill>
                  <a:schemeClr val="bg1"/>
                </a:solidFill>
              </a:rPr>
              <a:t>Информация </a:t>
            </a:r>
          </a:p>
          <a:p>
            <a:pPr algn="r" eaLnBrk="0" hangingPunct="0"/>
            <a:r>
              <a:rPr lang="ru-RU" altLang="ru-RU" b="0" dirty="0" smtClean="0">
                <a:solidFill>
                  <a:schemeClr val="bg1"/>
                </a:solidFill>
              </a:rPr>
              <a:t>о ландшафте</a:t>
            </a:r>
            <a:endParaRPr lang="en-US" altLang="ru-RU" b="0" dirty="0">
              <a:solidFill>
                <a:schemeClr val="bg1"/>
              </a:solidFill>
            </a:endParaRP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5987604" y="3048000"/>
            <a:ext cx="3156396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Информационный объект</a:t>
            </a:r>
            <a:endParaRPr lang="en-US" alt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0356" name="Picture 4" descr="https://theslide.ru/img/thumbs/c82a657e77e3835bb2cd78be79427d42-800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28622" r="8966" b="38619"/>
          <a:stretch/>
        </p:blipFill>
        <p:spPr bwMode="auto">
          <a:xfrm>
            <a:off x="323528" y="2348880"/>
            <a:ext cx="2517400" cy="7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8" name="Picture 6" descr="https://fs.znanio.ru/d5af0e/2a/8f/bfa8ae86f3e1ab34b4b2c77c3acfce03d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57247" r="2992" b="3378"/>
          <a:stretch/>
        </p:blipFill>
        <p:spPr bwMode="auto">
          <a:xfrm>
            <a:off x="323528" y="3429000"/>
            <a:ext cx="25202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2" name="Picture 10" descr="http://www.mapsmaps.ru/wp-content/uploads/2010/10/worl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93" y="4529062"/>
            <a:ext cx="1440159" cy="9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5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Информационные процессы</a:t>
            </a:r>
            <a:endParaRPr lang="en-US" altLang="ru-RU" dirty="0"/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gray">
          <a:xfrm>
            <a:off x="1181100" y="2735858"/>
            <a:ext cx="6667500" cy="2598142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gray">
          <a:xfrm>
            <a:off x="1676400" y="19050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Информационный процесс</a:t>
            </a:r>
            <a:endParaRPr lang="en-US" altLang="ru-RU" b="0" dirty="0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274076" y="3302000"/>
            <a:ext cx="45704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tx2"/>
                </a:solidFill>
              </a:rPr>
              <a:t>Это процесс, в ходе которого </a:t>
            </a:r>
          </a:p>
          <a:p>
            <a:pPr algn="ctr"/>
            <a:r>
              <a:rPr lang="ru-RU" altLang="ru-RU" dirty="0" smtClean="0">
                <a:solidFill>
                  <a:schemeClr val="tx2"/>
                </a:solidFill>
              </a:rPr>
              <a:t>изменяется содержание информации </a:t>
            </a:r>
          </a:p>
          <a:p>
            <a:pPr algn="ctr"/>
            <a:r>
              <a:rPr lang="ru-RU" altLang="ru-RU" dirty="0" smtClean="0">
                <a:solidFill>
                  <a:schemeClr val="tx2"/>
                </a:solidFill>
              </a:rPr>
              <a:t>или форма её представления</a:t>
            </a:r>
            <a:endParaRPr lang="en-US" altLang="ru-RU" b="0" dirty="0">
              <a:solidFill>
                <a:schemeClr val="tx2"/>
              </a:solidFill>
            </a:endParaRPr>
          </a:p>
        </p:txBody>
      </p:sp>
      <p:grpSp>
        <p:nvGrpSpPr>
          <p:cNvPr id="99334" name="Group 6"/>
          <p:cNvGrpSpPr>
            <a:grpSpLocks/>
          </p:cNvGrpSpPr>
          <p:nvPr/>
        </p:nvGrpSpPr>
        <p:grpSpPr bwMode="auto">
          <a:xfrm>
            <a:off x="6732587" y="4481513"/>
            <a:ext cx="1608138" cy="1766887"/>
            <a:chOff x="4241" y="2823"/>
            <a:chExt cx="1013" cy="1113"/>
          </a:xfrm>
        </p:grpSpPr>
        <p:sp>
          <p:nvSpPr>
            <p:cNvPr id="99335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b="0"/>
            </a:p>
          </p:txBody>
        </p:sp>
        <p:sp>
          <p:nvSpPr>
            <p:cNvPr id="99336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7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8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9339" name="Picture 11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340" name="Text Box 12"/>
            <p:cNvSpPr txBox="1">
              <a:spLocks noChangeArrowheads="1"/>
            </p:cNvSpPr>
            <p:nvPr/>
          </p:nvSpPr>
          <p:spPr bwMode="gray">
            <a:xfrm>
              <a:off x="4241" y="3213"/>
              <a:ext cx="10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Обработка</a:t>
              </a:r>
              <a:endParaRPr lang="en-US" altLang="ru-RU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9341" name="Group 13"/>
          <p:cNvGrpSpPr>
            <a:grpSpLocks/>
          </p:cNvGrpSpPr>
          <p:nvPr/>
        </p:nvGrpSpPr>
        <p:grpSpPr bwMode="auto">
          <a:xfrm>
            <a:off x="4800600" y="4481513"/>
            <a:ext cx="1544638" cy="1766887"/>
            <a:chOff x="3024" y="2823"/>
            <a:chExt cx="973" cy="1113"/>
          </a:xfrm>
        </p:grpSpPr>
        <p:sp>
          <p:nvSpPr>
            <p:cNvPr id="99342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b="0"/>
            </a:p>
          </p:txBody>
        </p:sp>
        <p:sp>
          <p:nvSpPr>
            <p:cNvPr id="99343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44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45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9346" name="Picture 18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347" name="Text Box 19"/>
            <p:cNvSpPr txBox="1">
              <a:spLocks noChangeArrowheads="1"/>
            </p:cNvSpPr>
            <p:nvPr/>
          </p:nvSpPr>
          <p:spPr bwMode="gray">
            <a:xfrm>
              <a:off x="3029" y="3213"/>
              <a:ext cx="9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Хранение</a:t>
              </a:r>
              <a:endParaRPr lang="en-US" altLang="ru-RU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9348" name="Group 20"/>
          <p:cNvGrpSpPr>
            <a:grpSpLocks/>
          </p:cNvGrpSpPr>
          <p:nvPr/>
        </p:nvGrpSpPr>
        <p:grpSpPr bwMode="auto">
          <a:xfrm>
            <a:off x="2819400" y="4481513"/>
            <a:ext cx="1544638" cy="1766887"/>
            <a:chOff x="1776" y="2823"/>
            <a:chExt cx="973" cy="1113"/>
          </a:xfrm>
        </p:grpSpPr>
        <p:sp>
          <p:nvSpPr>
            <p:cNvPr id="99349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b="0"/>
            </a:p>
          </p:txBody>
        </p:sp>
        <p:sp>
          <p:nvSpPr>
            <p:cNvPr id="99350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51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52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9353" name="Picture 2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354" name="Text Box 26"/>
            <p:cNvSpPr txBox="1">
              <a:spLocks noChangeArrowheads="1"/>
            </p:cNvSpPr>
            <p:nvPr/>
          </p:nvSpPr>
          <p:spPr bwMode="gray">
            <a:xfrm>
              <a:off x="1785" y="3213"/>
              <a:ext cx="9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Передача</a:t>
              </a:r>
              <a:endParaRPr lang="en-US" altLang="ru-RU" b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9355" name="Group 27"/>
          <p:cNvGrpSpPr>
            <a:grpSpLocks/>
          </p:cNvGrpSpPr>
          <p:nvPr/>
        </p:nvGrpSpPr>
        <p:grpSpPr bwMode="auto">
          <a:xfrm>
            <a:off x="806451" y="4481513"/>
            <a:ext cx="1650999" cy="1766887"/>
            <a:chOff x="508" y="2823"/>
            <a:chExt cx="1040" cy="1113"/>
          </a:xfrm>
        </p:grpSpPr>
        <p:sp>
          <p:nvSpPr>
            <p:cNvPr id="99356" name="Oval 28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b="0"/>
            </a:p>
          </p:txBody>
        </p:sp>
        <p:sp>
          <p:nvSpPr>
            <p:cNvPr id="99357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58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85001"/>
                  </a:schemeClr>
                </a:gs>
                <a:gs pos="100000">
                  <a:schemeClr val="accent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59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9360" name="Picture 32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361" name="Text Box 33"/>
            <p:cNvSpPr txBox="1">
              <a:spLocks noChangeArrowheads="1"/>
            </p:cNvSpPr>
            <p:nvPr/>
          </p:nvSpPr>
          <p:spPr bwMode="gray">
            <a:xfrm>
              <a:off x="508" y="3213"/>
              <a:ext cx="10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dirty="0" smtClean="0">
                  <a:solidFill>
                    <a:srgbClr val="FFFFFF"/>
                  </a:solidFill>
                  <a:latin typeface="Verdana" panose="020B0604030504040204" pitchFamily="34" charset="0"/>
                </a:rPr>
                <a:t>Получение</a:t>
              </a:r>
              <a:endParaRPr lang="en-US" altLang="ru-RU" b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0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Информационные процессы</a:t>
            </a:r>
            <a:endParaRPr lang="en-US" altLang="ru-RU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1535113"/>
            <a:ext cx="7920879" cy="275798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Получение информации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−"/>
            </a:pPr>
            <a:r>
              <a:rPr lang="ru-RU" altLang="ru-RU" sz="3200" b="1" dirty="0" smtClean="0">
                <a:solidFill>
                  <a:schemeClr val="tx2"/>
                </a:solidFill>
              </a:rPr>
              <a:t>это реализация способности к отражению различных свойств объектов, явлений и процессов окружающего мира.</a:t>
            </a:r>
            <a:endParaRPr lang="en-US" altLang="ru-RU" sz="32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09120"/>
            <a:ext cx="3466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высших животных и человека для получения информации имеются органы чувств, специализированные для восприятия информации определенного вида.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4509120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создал приборы – микроскоп и телескоп, термометры и тахометры и др., позволяющие извлекать ту информацию, которая недоступна ему в непосредственных ощущениях.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9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7741096" cy="792163"/>
          </a:xfrm>
        </p:spPr>
        <p:txBody>
          <a:bodyPr/>
          <a:lstStyle/>
          <a:p>
            <a:r>
              <a:rPr lang="en-US" altLang="ru-RU" dirty="0"/>
              <a:t> </a:t>
            </a:r>
            <a:r>
              <a:rPr lang="ru-RU" altLang="ru-RU" dirty="0" smtClean="0"/>
              <a:t>Классификация по способам восприятия</a:t>
            </a:r>
            <a:endParaRPr lang="en-US" altLang="ru-RU" dirty="0"/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762000" y="2057400"/>
            <a:ext cx="7315200" cy="3954463"/>
            <a:chOff x="480" y="1296"/>
            <a:chExt cx="4608" cy="2491"/>
          </a:xfrm>
        </p:grpSpPr>
        <p:sp>
          <p:nvSpPr>
            <p:cNvPr id="97284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5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86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87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88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89" name="Oval 9"/>
            <p:cNvSpPr>
              <a:spLocks noChangeArrowheads="1"/>
            </p:cNvSpPr>
            <p:nvPr/>
          </p:nvSpPr>
          <p:spPr bwMode="gray">
            <a:xfrm rot="20056323">
              <a:off x="1210" y="258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90" name="Oval 10"/>
            <p:cNvSpPr>
              <a:spLocks noChangeArrowheads="1"/>
            </p:cNvSpPr>
            <p:nvPr/>
          </p:nvSpPr>
          <p:spPr bwMode="gray">
            <a:xfrm>
              <a:off x="2027" y="1296"/>
              <a:ext cx="110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b="0"/>
            </a:p>
          </p:txBody>
        </p:sp>
        <p:sp>
          <p:nvSpPr>
            <p:cNvPr id="97291" name="Oval 11"/>
            <p:cNvSpPr>
              <a:spLocks noChangeArrowheads="1"/>
            </p:cNvSpPr>
            <p:nvPr/>
          </p:nvSpPr>
          <p:spPr bwMode="gray">
            <a:xfrm>
              <a:off x="544" y="2126"/>
              <a:ext cx="1174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b="0"/>
            </a:p>
          </p:txBody>
        </p:sp>
        <p:sp>
          <p:nvSpPr>
            <p:cNvPr id="97292" name="Oval 12"/>
            <p:cNvSpPr>
              <a:spLocks noChangeArrowheads="1"/>
            </p:cNvSpPr>
            <p:nvPr/>
          </p:nvSpPr>
          <p:spPr bwMode="gray">
            <a:xfrm>
              <a:off x="944" y="3093"/>
              <a:ext cx="1282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b="0"/>
            </a:p>
          </p:txBody>
        </p:sp>
        <p:sp>
          <p:nvSpPr>
            <p:cNvPr id="97293" name="Oval 13"/>
            <p:cNvSpPr>
              <a:spLocks noChangeArrowheads="1"/>
            </p:cNvSpPr>
            <p:nvPr/>
          </p:nvSpPr>
          <p:spPr bwMode="gray">
            <a:xfrm>
              <a:off x="2572" y="2717"/>
              <a:ext cx="1263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b="0"/>
            </a:p>
          </p:txBody>
        </p:sp>
        <p:sp>
          <p:nvSpPr>
            <p:cNvPr id="97294" name="Oval 14"/>
            <p:cNvSpPr>
              <a:spLocks noChangeArrowheads="1"/>
            </p:cNvSpPr>
            <p:nvPr/>
          </p:nvSpPr>
          <p:spPr bwMode="gray">
            <a:xfrm>
              <a:off x="3480" y="1420"/>
              <a:ext cx="1272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97295" name="Text Box 15"/>
            <p:cNvSpPr txBox="1">
              <a:spLocks noChangeArrowheads="1"/>
            </p:cNvSpPr>
            <p:nvPr/>
          </p:nvSpPr>
          <p:spPr bwMode="gray">
            <a:xfrm>
              <a:off x="558" y="2341"/>
              <a:ext cx="11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Зрительная</a:t>
              </a:r>
              <a:endParaRPr lang="en-US" altLang="ru-RU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7296" name="Text Box 16"/>
            <p:cNvSpPr txBox="1">
              <a:spLocks noChangeArrowheads="1"/>
            </p:cNvSpPr>
            <p:nvPr/>
          </p:nvSpPr>
          <p:spPr bwMode="gray">
            <a:xfrm>
              <a:off x="2112" y="1522"/>
              <a:ext cx="9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Звуковая</a:t>
              </a:r>
              <a:endParaRPr lang="en-US" altLang="ru-RU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7297" name="Text Box 17"/>
            <p:cNvSpPr txBox="1">
              <a:spLocks noChangeArrowheads="1"/>
            </p:cNvSpPr>
            <p:nvPr/>
          </p:nvSpPr>
          <p:spPr bwMode="gray">
            <a:xfrm>
              <a:off x="3479" y="1655"/>
              <a:ext cx="131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ru-RU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Обонятельная</a:t>
              </a:r>
              <a:endParaRPr lang="en-US" altLang="ru-RU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7298" name="Text Box 18"/>
            <p:cNvSpPr txBox="1">
              <a:spLocks noChangeArrowheads="1"/>
            </p:cNvSpPr>
            <p:nvPr/>
          </p:nvSpPr>
          <p:spPr bwMode="gray">
            <a:xfrm>
              <a:off x="2576" y="2958"/>
              <a:ext cx="12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Осязательная</a:t>
              </a:r>
              <a:endParaRPr lang="en-US" altLang="ru-RU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7299" name="Text Box 19"/>
            <p:cNvSpPr txBox="1">
              <a:spLocks noChangeArrowheads="1"/>
            </p:cNvSpPr>
            <p:nvPr/>
          </p:nvSpPr>
          <p:spPr bwMode="gray">
            <a:xfrm>
              <a:off x="1130" y="3359"/>
              <a:ext cx="9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altLang="ru-RU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Вкусовая</a:t>
              </a:r>
              <a:endParaRPr lang="en-US" altLang="ru-RU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7300" name="Text Box 20"/>
            <p:cNvSpPr txBox="1">
              <a:spLocks noChangeArrowheads="1"/>
            </p:cNvSpPr>
            <p:nvPr/>
          </p:nvSpPr>
          <p:spPr bwMode="gray">
            <a:xfrm>
              <a:off x="1953" y="2304"/>
              <a:ext cx="20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sz="2800" dirty="0" smtClean="0"/>
                <a:t>Органы чувств</a:t>
              </a:r>
              <a:endParaRPr lang="en-US" altLang="ru-RU" sz="2800" dirty="0"/>
            </a:p>
          </p:txBody>
        </p:sp>
        <p:sp>
          <p:nvSpPr>
            <p:cNvPr id="97301" name="Line 21"/>
            <p:cNvSpPr>
              <a:spLocks noChangeShapeType="1"/>
            </p:cNvSpPr>
            <p:nvPr/>
          </p:nvSpPr>
          <p:spPr bwMode="gray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97302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7303" name="Text Box 23"/>
            <p:cNvSpPr txBox="1">
              <a:spLocks noChangeArrowheads="1"/>
            </p:cNvSpPr>
            <p:nvPr/>
          </p:nvSpPr>
          <p:spPr bwMode="gray">
            <a:xfrm>
              <a:off x="480" y="1296"/>
              <a:ext cx="12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ru-RU" altLang="ru-RU" sz="1600" dirty="0" smtClean="0">
                  <a:solidFill>
                    <a:schemeClr val="tx2"/>
                  </a:solidFill>
                  <a:latin typeface="Verdana" panose="020B0604030504040204" pitchFamily="34" charset="0"/>
                </a:rPr>
                <a:t>Информация</a:t>
              </a:r>
              <a:endParaRPr lang="en-US" altLang="ru-RU" sz="1600" dirty="0">
                <a:solidFill>
                  <a:schemeClr val="tx2"/>
                </a:solidFill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TGp_biz_diagram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cdb2004100l</Template>
  <TotalTime>481</TotalTime>
  <Words>1029</Words>
  <Application>Microsoft Office PowerPoint</Application>
  <PresentationFormat>Экран (4:3)</PresentationFormat>
  <Paragraphs>250</Paragraphs>
  <Slides>22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100TGp_biz_diagram</vt:lpstr>
      <vt:lpstr>Image</vt:lpstr>
      <vt:lpstr>Автор: Кобзева Анна Викторовна  учитель информатики   Информация и информационные процессы</vt:lpstr>
      <vt:lpstr>Цели урока</vt:lpstr>
      <vt:lpstr>Проблема</vt:lpstr>
      <vt:lpstr>Информация</vt:lpstr>
      <vt:lpstr>Информация </vt:lpstr>
      <vt:lpstr>Фиксация информации </vt:lpstr>
      <vt:lpstr>Информационные процессы</vt:lpstr>
      <vt:lpstr>Информационные процессы</vt:lpstr>
      <vt:lpstr> Классификация по способам восприятия</vt:lpstr>
      <vt:lpstr>Информационные процессы</vt:lpstr>
      <vt:lpstr>Информационные процессы</vt:lpstr>
      <vt:lpstr>Информационные процессы</vt:lpstr>
      <vt:lpstr>Информационные процессы</vt:lpstr>
      <vt:lpstr>Информационные процессы</vt:lpstr>
      <vt:lpstr>Задание 1</vt:lpstr>
      <vt:lpstr>Задание 2</vt:lpstr>
      <vt:lpstr>Задание 3</vt:lpstr>
      <vt:lpstr>Задание 4</vt:lpstr>
      <vt:lpstr>Задание 5</vt:lpstr>
      <vt:lpstr>Вопросы:</vt:lpstr>
      <vt:lpstr>Домашнее задание</vt:lpstr>
      <vt:lpstr>Презентация PowerPoint</vt:lpstr>
    </vt:vector>
  </TitlesOfParts>
  <Company>МАОУ "СОШ № 4"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Кобзева Анна Викторовна  учитель информатики   Информация. Информационные процессы.</dc:title>
  <dc:creator>Учитель</dc:creator>
  <cp:lastModifiedBy>Туризм</cp:lastModifiedBy>
  <cp:revision>59</cp:revision>
  <dcterms:created xsi:type="dcterms:W3CDTF">2023-03-23T22:43:31Z</dcterms:created>
  <dcterms:modified xsi:type="dcterms:W3CDTF">2023-03-27T21:44:17Z</dcterms:modified>
</cp:coreProperties>
</file>