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58" r:id="rId5"/>
    <p:sldId id="259" r:id="rId6"/>
    <p:sldId id="274" r:id="rId7"/>
    <p:sldId id="275" r:id="rId8"/>
    <p:sldId id="277" r:id="rId9"/>
    <p:sldId id="276" r:id="rId10"/>
    <p:sldId id="278" r:id="rId11"/>
    <p:sldId id="260" r:id="rId12"/>
    <p:sldId id="262" r:id="rId13"/>
    <p:sldId id="261" r:id="rId14"/>
    <p:sldId id="263" r:id="rId15"/>
    <p:sldId id="264" r:id="rId16"/>
    <p:sldId id="266" r:id="rId17"/>
    <p:sldId id="265" r:id="rId18"/>
    <p:sldId id="267" r:id="rId19"/>
    <p:sldId id="268" r:id="rId20"/>
    <p:sldId id="269" r:id="rId21"/>
    <p:sldId id="270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70986-1338-41BF-8F8D-93C7FE538353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F4AB8-E1E9-4112-8261-8D15C74E3C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Презентация к уроку по МХК </a:t>
            </a:r>
            <a:r>
              <a:rPr lang="ru-RU" b="1" dirty="0"/>
              <a:t>в 8 классе </a:t>
            </a:r>
            <a:r>
              <a:rPr lang="ru-RU" b="1" dirty="0" smtClean="0"/>
              <a:t>«</a:t>
            </a:r>
            <a:r>
              <a:rPr lang="ru-RU" b="1" dirty="0" smtClean="0"/>
              <a:t>Искусство дизайна»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437112"/>
            <a:ext cx="7376864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Автор: Зайцева </a:t>
            </a:r>
            <a:r>
              <a:rPr lang="ru-RU" dirty="0">
                <a:solidFill>
                  <a:schemeClr val="tx1"/>
                </a:solidFill>
              </a:rPr>
              <a:t>И</a:t>
            </a:r>
            <a:r>
              <a:rPr lang="ru-RU" dirty="0" smtClean="0">
                <a:solidFill>
                  <a:schemeClr val="tx1"/>
                </a:solidFill>
              </a:rPr>
              <a:t>рина </a:t>
            </a:r>
            <a:r>
              <a:rPr lang="ru-RU" dirty="0" smtClean="0">
                <a:solidFill>
                  <a:schemeClr val="tx1"/>
                </a:solidFill>
              </a:rPr>
              <a:t>И</a:t>
            </a:r>
            <a:r>
              <a:rPr lang="ru-RU" dirty="0" smtClean="0">
                <a:solidFill>
                  <a:schemeClr val="tx1"/>
                </a:solidFill>
              </a:rPr>
              <a:t>вановна, </a:t>
            </a:r>
          </a:p>
          <a:p>
            <a:r>
              <a:rPr lang="ru-RU" dirty="0">
                <a:solidFill>
                  <a:schemeClr val="tx1"/>
                </a:solidFill>
              </a:rPr>
              <a:t>у</a:t>
            </a:r>
            <a:r>
              <a:rPr lang="ru-RU" dirty="0" smtClean="0">
                <a:solidFill>
                  <a:schemeClr val="tx1"/>
                </a:solidFill>
              </a:rPr>
              <a:t>читель МХК МБОУ СОШ №24 г. Сургута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7859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начале 20 в. в Германии, </a:t>
            </a:r>
            <a:r>
              <a:rPr lang="ru-RU" dirty="0"/>
              <a:t>Р</a:t>
            </a:r>
            <a:r>
              <a:rPr lang="ru-RU" dirty="0" smtClean="0"/>
              <a:t>оссии и США возникли крупные дизайнерские центры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31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Баухауз</a:t>
            </a:r>
            <a:r>
              <a:rPr lang="ru-RU" dirty="0"/>
              <a:t> — </a:t>
            </a:r>
            <a:r>
              <a:rPr lang="ru-RU" sz="3600" dirty="0" smtClean="0"/>
              <a:t>высшая школа художественного конструирования и индустриального строительства в Германии. Существовала недолго</a:t>
            </a:r>
            <a:r>
              <a:rPr lang="ru-RU" sz="3600" dirty="0"/>
              <a:t> — с 1919 по 1933 год, — но эффект от его присутствия оказался настолько мощным, что принципы школы и стиля </a:t>
            </a:r>
            <a:r>
              <a:rPr lang="ru-RU" sz="3600" dirty="0" err="1"/>
              <a:t>bauhaus</a:t>
            </a:r>
            <a:r>
              <a:rPr lang="ru-RU" sz="3600" dirty="0"/>
              <a:t> (они настаивали на написании с </a:t>
            </a:r>
            <a:r>
              <a:rPr lang="ru-RU" sz="3600" dirty="0" err="1"/>
              <a:t>маленькои</a:t>
            </a:r>
            <a:r>
              <a:rPr lang="ru-RU" sz="3600" dirty="0"/>
              <a:t>̆ буквы) распространились по всему миру и стали основополагающими в модернизме. 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85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Вальтер </a:t>
            </a:r>
            <a:r>
              <a:rPr lang="ru-RU" sz="4000" b="1" dirty="0" smtClean="0"/>
              <a:t>Гропиус (1883-1969) –</a:t>
            </a:r>
            <a:r>
              <a:rPr lang="ru-RU" sz="4000" dirty="0" smtClean="0"/>
              <a:t>основатель </a:t>
            </a:r>
            <a:r>
              <a:rPr lang="ru-RU" sz="4000" dirty="0" err="1" smtClean="0"/>
              <a:t>Баухауза</a:t>
            </a:r>
            <a:r>
              <a:rPr lang="ru-RU" sz="4000" dirty="0" smtClean="0"/>
              <a:t>. </a:t>
            </a:r>
            <a:br>
              <a:rPr lang="ru-RU" sz="4000" dirty="0" smtClean="0"/>
            </a:br>
            <a:r>
              <a:rPr lang="ru-RU" sz="4000" dirty="0" smtClean="0"/>
              <a:t>«Новое единство искусства и технологии» главный принцип деятельности.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5122" name="Picture 2" descr="C:\Users\Олег\Desktop\к 8 кл\w658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57554" y="3000372"/>
            <a:ext cx="2891024" cy="3857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000108"/>
            <a:ext cx="8929750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То, что </a:t>
            </a:r>
            <a:r>
              <a:rPr lang="ru-RU" sz="2400" dirty="0" err="1"/>
              <a:t>сейчас</a:t>
            </a:r>
            <a:r>
              <a:rPr lang="ru-RU" sz="2400" dirty="0"/>
              <a:t> мы бы назвали </a:t>
            </a:r>
            <a:r>
              <a:rPr lang="ru-RU" sz="2400" dirty="0" err="1"/>
              <a:t>айдентикои</a:t>
            </a:r>
            <a:r>
              <a:rPr lang="ru-RU" sz="2400" dirty="0"/>
              <a:t>̆ бренда, видно на </a:t>
            </a:r>
            <a:r>
              <a:rPr lang="ru-RU" sz="2400" dirty="0" err="1"/>
              <a:t>постерах</a:t>
            </a:r>
            <a:r>
              <a:rPr lang="ru-RU" sz="2400" dirty="0"/>
              <a:t> того времени и угадывается в шрифтах, придуманных </a:t>
            </a:r>
            <a:r>
              <a:rPr lang="ru-RU" sz="2400" b="1" dirty="0"/>
              <a:t>Гербертом </a:t>
            </a:r>
            <a:r>
              <a:rPr lang="ru-RU" sz="2400" b="1" dirty="0" err="1"/>
              <a:t>Байером</a:t>
            </a:r>
            <a:r>
              <a:rPr lang="ru-RU" sz="2400" dirty="0"/>
              <a:t>. Например, афиша </a:t>
            </a:r>
            <a:r>
              <a:rPr lang="ru-RU" sz="2400" dirty="0" err="1"/>
              <a:t>первои</a:t>
            </a:r>
            <a:r>
              <a:rPr lang="ru-RU" sz="2400" dirty="0"/>
              <a:t>̆ выставки школы </a:t>
            </a:r>
            <a:r>
              <a:rPr lang="ru-RU" sz="2400" dirty="0" err="1"/>
              <a:t>Баухаус</a:t>
            </a:r>
            <a:r>
              <a:rPr lang="ru-RU" sz="2400" dirty="0"/>
              <a:t> 1923 года, созданная </a:t>
            </a:r>
            <a:r>
              <a:rPr lang="ru-RU" sz="2400" b="1" dirty="0" err="1"/>
              <a:t>Юстом</a:t>
            </a:r>
            <a:r>
              <a:rPr lang="ru-RU" sz="2400" b="1" dirty="0"/>
              <a:t> Шмидтом</a:t>
            </a:r>
            <a:r>
              <a:rPr lang="ru-RU" sz="2400" dirty="0"/>
              <a:t>, являлась своего рода визуальным манифестом направления — выставка стала </a:t>
            </a:r>
            <a:r>
              <a:rPr lang="ru-RU" sz="2400" dirty="0" err="1"/>
              <a:t>первои</a:t>
            </a:r>
            <a:r>
              <a:rPr lang="ru-RU" sz="2400" dirty="0"/>
              <a:t>̆ возможностью школы заявить о себе </a:t>
            </a:r>
            <a:r>
              <a:rPr lang="ru-RU" sz="2400" dirty="0" err="1"/>
              <a:t>широкои</a:t>
            </a:r>
            <a:r>
              <a:rPr lang="ru-RU" sz="2400" dirty="0"/>
              <a:t>̆ аудитории. А шрифты </a:t>
            </a:r>
            <a:r>
              <a:rPr lang="ru-RU" sz="2400" dirty="0" err="1"/>
              <a:t>Байера</a:t>
            </a:r>
            <a:r>
              <a:rPr lang="ru-RU" sz="2400" dirty="0"/>
              <a:t> уверенно стали частью </a:t>
            </a:r>
            <a:r>
              <a:rPr lang="ru-RU" sz="2400" dirty="0" err="1"/>
              <a:t>Баухауса</a:t>
            </a:r>
            <a:r>
              <a:rPr lang="ru-RU" sz="2400" dirty="0"/>
              <a:t> как бренда. Кстати, в школе функционировало целое отделение рекламы.</a:t>
            </a:r>
          </a:p>
        </p:txBody>
      </p:sp>
      <p:pic>
        <p:nvPicPr>
          <p:cNvPr id="4098" name="Picture 2" descr="C:\Users\Олег\Desktop\к 8 кл\w6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3265" y="3214686"/>
            <a:ext cx="2429645" cy="3500462"/>
          </a:xfrm>
          <a:prstGeom prst="rect">
            <a:avLst/>
          </a:prstGeom>
          <a:noFill/>
        </p:spPr>
      </p:pic>
      <p:pic>
        <p:nvPicPr>
          <p:cNvPr id="4099" name="Picture 3" descr="C:\Users\Олег\Desktop\к 8 кл\w9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14686"/>
            <a:ext cx="3532693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1143000"/>
          </a:xfrm>
        </p:spPr>
        <p:txBody>
          <a:bodyPr>
            <a:normAutofit fontScale="90000"/>
          </a:bodyPr>
          <a:lstStyle/>
          <a:p>
            <a:pPr algn="l" fontAlgn="base"/>
            <a:r>
              <a:rPr lang="ru-RU" sz="3200" b="1" dirty="0"/>
              <a:t>Принципы </a:t>
            </a:r>
            <a:r>
              <a:rPr lang="ru-RU" sz="3200" b="1" dirty="0" err="1"/>
              <a:t>Баухауса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dirty="0"/>
              <a:t>• Финальная цель </a:t>
            </a:r>
            <a:r>
              <a:rPr lang="ru-RU" sz="3200" dirty="0" err="1"/>
              <a:t>всякои</a:t>
            </a:r>
            <a:r>
              <a:rPr lang="ru-RU" sz="3200" dirty="0"/>
              <a:t>̆ </a:t>
            </a:r>
            <a:r>
              <a:rPr lang="ru-RU" sz="3200" dirty="0" err="1"/>
              <a:t>художественнои</a:t>
            </a:r>
            <a:r>
              <a:rPr lang="ru-RU" sz="3200" dirty="0"/>
              <a:t>̆ деятельности — здание.</a:t>
            </a:r>
            <a:br>
              <a:rPr lang="ru-RU" sz="3200" dirty="0"/>
            </a:br>
            <a:r>
              <a:rPr lang="ru-RU" sz="3200" dirty="0"/>
              <a:t>• Единство живописи, скульптуры и архитектуры.</a:t>
            </a:r>
            <a:br>
              <a:rPr lang="ru-RU" sz="3200" dirty="0"/>
            </a:br>
            <a:r>
              <a:rPr lang="ru-RU" sz="3200" dirty="0"/>
              <a:t>• Простой и </a:t>
            </a:r>
            <a:r>
              <a:rPr lang="ru-RU" sz="3200" dirty="0" err="1"/>
              <a:t>функциональныи</a:t>
            </a:r>
            <a:r>
              <a:rPr lang="ru-RU" sz="3200" dirty="0"/>
              <a:t>̆ </a:t>
            </a:r>
            <a:r>
              <a:rPr lang="ru-RU" sz="3200" dirty="0" err="1"/>
              <a:t>дизайн</a:t>
            </a:r>
            <a:r>
              <a:rPr lang="ru-RU" sz="3200" dirty="0"/>
              <a:t>, </a:t>
            </a:r>
            <a:r>
              <a:rPr lang="ru-RU" sz="3200" dirty="0" err="1"/>
              <a:t>которыи</a:t>
            </a:r>
            <a:r>
              <a:rPr lang="ru-RU" sz="3200" dirty="0"/>
              <a:t>̆ можно тиражировать.</a:t>
            </a:r>
            <a:br>
              <a:rPr lang="ru-RU" sz="3200" dirty="0"/>
            </a:br>
            <a:r>
              <a:rPr lang="ru-RU" sz="3200" dirty="0"/>
              <a:t>• Доступное жилье для всех.</a:t>
            </a:r>
            <a:br>
              <a:rPr lang="ru-RU" sz="3200" dirty="0"/>
            </a:br>
            <a:r>
              <a:rPr lang="ru-RU" sz="3200" dirty="0"/>
              <a:t>• Форму определяет функция, а </a:t>
            </a:r>
            <a:r>
              <a:rPr lang="ru-RU" sz="3200" dirty="0" err="1"/>
              <a:t>каждыи</a:t>
            </a:r>
            <a:r>
              <a:rPr lang="ru-RU" sz="3200" dirty="0"/>
              <a:t>̆ предмет должен быть красивым и удобным.</a:t>
            </a: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Вхутемас</a:t>
            </a:r>
            <a:r>
              <a:rPr lang="ru-RU" dirty="0"/>
              <a:t> (Высшие художественно-технические мастерские</a:t>
            </a:r>
            <a:r>
              <a:rPr lang="ru-RU" dirty="0" smtClean="0"/>
              <a:t>) созданы в 1920 г. в России, стали центром подготовки дизайнерских кадров.</a:t>
            </a: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Олег\Desktop\к 8 кл\2e1ab632d1daaba5d4b0c1dbc9402bc2--russian-posters-brochure-cove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714356"/>
            <a:ext cx="4214842" cy="5440354"/>
          </a:xfrm>
          <a:prstGeom prst="rect">
            <a:avLst/>
          </a:prstGeom>
          <a:noFill/>
        </p:spPr>
      </p:pic>
      <p:pic>
        <p:nvPicPr>
          <p:cNvPr id="7171" name="Picture 3" descr="C:\Users\Олег\Desktop\к 8 кл\прак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7853" y="500042"/>
            <a:ext cx="4676147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Олег\Desktop\к 8 кл\slide_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810554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В.Е. Татлин. Модель памятника </a:t>
            </a:r>
            <a:r>
              <a:rPr lang="en-US" dirty="0" smtClean="0"/>
              <a:t>III </a:t>
            </a:r>
            <a:r>
              <a:rPr lang="ru-RU" dirty="0" smtClean="0"/>
              <a:t>Интернационалу. 1919-1920 гг.</a:t>
            </a:r>
            <a:endParaRPr lang="ru-RU" dirty="0"/>
          </a:p>
        </p:txBody>
      </p:sp>
      <p:pic>
        <p:nvPicPr>
          <p:cNvPr id="8194" name="Picture 2" descr="C:\Users\Олег\Desktop\к 8 кл\s1200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571612"/>
            <a:ext cx="3567817" cy="5043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35743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Дизайн</a:t>
            </a:r>
            <a:r>
              <a:rPr lang="ru-RU" dirty="0" smtClean="0"/>
              <a:t> – особые методы проектирования и конструирования предметной среды, окружающей человека, по законам «пользы, прочности и красоты».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узком смысле под дизайном понимают художественное конструирование.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214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Дизайн – одно из самых молодых искусств, ему менее 100 лет.</a:t>
            </a:r>
            <a:br>
              <a:rPr lang="ru-RU" dirty="0" smtClean="0"/>
            </a:br>
            <a:r>
              <a:rPr lang="ru-RU" dirty="0" smtClean="0"/>
              <a:t>В середине 19 в. возникают сообщества, пропагандирующие связь между искусством и промышленным производством и организовываются выставки промышленного искусства.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500306"/>
            <a:ext cx="857256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/>
              <a:t>Функции дизайна</a:t>
            </a:r>
            <a:r>
              <a:rPr lang="ru-RU" sz="3200" dirty="0" smtClean="0"/>
              <a:t>:</a:t>
            </a:r>
            <a:br>
              <a:rPr lang="ru-RU" sz="3200" dirty="0" smtClean="0"/>
            </a:br>
            <a:r>
              <a:rPr lang="ru-RU" sz="3200" dirty="0" smtClean="0"/>
              <a:t>- </a:t>
            </a:r>
            <a:r>
              <a:rPr lang="ru-RU" sz="3200" b="1" dirty="0" smtClean="0"/>
              <a:t>конструктивная</a:t>
            </a:r>
            <a:r>
              <a:rPr lang="ru-RU" sz="3200" dirty="0" smtClean="0"/>
              <a:t> (использование научно-технических достижений, технологий</a:t>
            </a:r>
            <a:r>
              <a:rPr lang="ru-RU" sz="3200" dirty="0"/>
              <a:t> </a:t>
            </a:r>
            <a:r>
              <a:rPr lang="ru-RU" sz="3200" dirty="0" smtClean="0"/>
              <a:t>и материалов для создания экономически целесообразной и функционально полезной среды);</a:t>
            </a:r>
            <a:br>
              <a:rPr lang="ru-RU" sz="3200" dirty="0" smtClean="0"/>
            </a:br>
            <a:r>
              <a:rPr lang="ru-RU" sz="3200" dirty="0" smtClean="0"/>
              <a:t>- </a:t>
            </a:r>
            <a:r>
              <a:rPr lang="ru-RU" sz="3200" b="1" dirty="0" smtClean="0"/>
              <a:t>эстетическая</a:t>
            </a:r>
            <a:r>
              <a:rPr lang="ru-RU" sz="3200" dirty="0" smtClean="0"/>
              <a:t> (создание комфортной и привлекательной среды для работы и ориентированной на удобства);</a:t>
            </a:r>
            <a:br>
              <a:rPr lang="ru-RU" sz="3200" dirty="0" smtClean="0"/>
            </a:br>
            <a:r>
              <a:rPr lang="ru-RU" sz="3200" dirty="0" smtClean="0"/>
              <a:t>- </a:t>
            </a:r>
            <a:r>
              <a:rPr lang="ru-RU" sz="3200" b="1" dirty="0" smtClean="0"/>
              <a:t>воспитательная </a:t>
            </a:r>
            <a:r>
              <a:rPr lang="ru-RU" sz="3200" dirty="0" smtClean="0"/>
              <a:t>(развитие эстетического и художественного вкуса, общей культуры человека).</a:t>
            </a:r>
            <a:endParaRPr lang="ru-RU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146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Дизайн учитывает:</a:t>
            </a:r>
            <a:br>
              <a:rPr lang="ru-RU" dirty="0" smtClean="0"/>
            </a:br>
            <a:r>
              <a:rPr lang="ru-RU" dirty="0" smtClean="0"/>
              <a:t>- внешний вид предметов и вещей (декоративный дизайн);</a:t>
            </a:r>
            <a:br>
              <a:rPr lang="ru-RU" dirty="0" smtClean="0"/>
            </a:br>
            <a:r>
              <a:rPr lang="ru-RU" dirty="0" smtClean="0"/>
              <a:t>-  насколько они эргономичны, удобны в использовании (функциональный дизайн).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35743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/>
              <a:t>Виды дизайна</a:t>
            </a:r>
            <a:r>
              <a:rPr lang="ru-RU" sz="3600" dirty="0" smtClean="0"/>
              <a:t>:</a:t>
            </a:r>
            <a:br>
              <a:rPr lang="ru-RU" sz="3600" dirty="0" smtClean="0"/>
            </a:br>
            <a:r>
              <a:rPr lang="ru-RU" sz="3600" dirty="0" smtClean="0"/>
              <a:t>-промышленный (индустриальный дизайн);</a:t>
            </a:r>
            <a:br>
              <a:rPr lang="ru-RU" sz="3600" dirty="0" smtClean="0"/>
            </a:br>
            <a:r>
              <a:rPr lang="ru-RU" sz="3600" dirty="0" smtClean="0"/>
              <a:t>- дизайн среды;</a:t>
            </a:r>
            <a:br>
              <a:rPr lang="ru-RU" sz="3600" dirty="0" smtClean="0"/>
            </a:br>
            <a:r>
              <a:rPr lang="ru-RU" sz="3600" dirty="0" smtClean="0"/>
              <a:t>- графический дизайн;</a:t>
            </a:r>
            <a:br>
              <a:rPr lang="ru-RU" sz="3600" dirty="0" smtClean="0"/>
            </a:br>
            <a:r>
              <a:rPr lang="ru-RU" sz="3600" dirty="0" smtClean="0"/>
              <a:t>- </a:t>
            </a:r>
            <a:r>
              <a:rPr lang="ru-RU" sz="3600" dirty="0" err="1" smtClean="0"/>
              <a:t>фитодизайн</a:t>
            </a:r>
            <a:r>
              <a:rPr lang="ru-RU" sz="3600" dirty="0" smtClean="0"/>
              <a:t>;</a:t>
            </a:r>
            <a:br>
              <a:rPr lang="ru-RU" sz="3600" dirty="0" smtClean="0"/>
            </a:br>
            <a:r>
              <a:rPr lang="ru-RU" sz="3600" dirty="0" smtClean="0"/>
              <a:t>- </a:t>
            </a:r>
            <a:r>
              <a:rPr lang="ru-RU" sz="3600" dirty="0" err="1" smtClean="0"/>
              <a:t>арт-дизайн</a:t>
            </a:r>
            <a:r>
              <a:rPr lang="ru-RU" sz="3600" dirty="0" smtClean="0"/>
              <a:t>;</a:t>
            </a:r>
            <a:br>
              <a:rPr lang="ru-RU" sz="3600" dirty="0" smtClean="0"/>
            </a:br>
            <a:r>
              <a:rPr lang="ru-RU" sz="3600" dirty="0" smtClean="0"/>
              <a:t>- </a:t>
            </a:r>
            <a:r>
              <a:rPr lang="ru-RU" sz="3600" dirty="0" err="1" smtClean="0"/>
              <a:t>визаж</a:t>
            </a:r>
            <a:r>
              <a:rPr lang="ru-RU" sz="3600" dirty="0" smtClean="0"/>
              <a:t>, дизайн одежды, аксессуаров и прически</a:t>
            </a: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Дж. </a:t>
            </a:r>
            <a:r>
              <a:rPr lang="ru-RU" sz="3200" dirty="0" err="1" smtClean="0"/>
              <a:t>Пакистон</a:t>
            </a:r>
            <a:r>
              <a:rPr lang="ru-RU" sz="3200" dirty="0" smtClean="0"/>
              <a:t>. Хрустальный дворец. Лондон. 1851 </a:t>
            </a:r>
            <a:endParaRPr lang="ru-RU" sz="3200" dirty="0"/>
          </a:p>
        </p:txBody>
      </p:sp>
      <p:pic>
        <p:nvPicPr>
          <p:cNvPr id="1026" name="Picture 2" descr="C:\Users\Олег\Desktop\к 8 кл\slide-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928670"/>
            <a:ext cx="7537929" cy="56460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Ф. </a:t>
            </a:r>
            <a:r>
              <a:rPr lang="ru-RU" dirty="0" err="1" smtClean="0"/>
              <a:t>Дютер</a:t>
            </a:r>
            <a:r>
              <a:rPr lang="ru-RU" dirty="0" smtClean="0"/>
              <a:t>. Дворец промышленности на Марсовом поле в Париже. 1889 г.</a:t>
            </a:r>
            <a:endParaRPr lang="ru-RU" dirty="0"/>
          </a:p>
        </p:txBody>
      </p:sp>
      <p:pic>
        <p:nvPicPr>
          <p:cNvPr id="2050" name="Picture 2" descr="C:\Users\Олег\Desktop\к 8 кл\1024px-Façade_du_pavillon_et_de_l'entrée_principale_du_Palais_de_l'industri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97745"/>
            <a:ext cx="8229600" cy="4130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В.Г. Шухов. Павильоны Нижегородской выставки-ярмарки</a:t>
            </a:r>
            <a:endParaRPr lang="ru-RU" dirty="0"/>
          </a:p>
        </p:txBody>
      </p:sp>
      <p:pic>
        <p:nvPicPr>
          <p:cNvPr id="3074" name="Picture 2" descr="C:\Users\Олег\Desktop\к 8 кл\5cdacff515e9f91017400cf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71612"/>
            <a:ext cx="7032519" cy="51149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рубеже 19-20 вв. функции дизайнера стали расширяться. Стиль модерн дал мощный импульс, одной из главных задач которого  было подчинение формы идеям функциональности.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8605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едином стиле стали проектировать не только внешний и внутренний облик здания, но и мебель, рисунки обоев, формы светильников, посуды и даже одежды.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571744"/>
            <a:ext cx="621510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err="1" smtClean="0"/>
              <a:t>Хенри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ван</a:t>
            </a:r>
            <a:r>
              <a:rPr lang="ru-RU" sz="3600" b="1" dirty="0" smtClean="0"/>
              <a:t> де </a:t>
            </a:r>
            <a:r>
              <a:rPr lang="ru-RU" sz="3600" b="1" dirty="0" err="1" smtClean="0"/>
              <a:t>Велде</a:t>
            </a:r>
            <a:r>
              <a:rPr lang="ru-RU" sz="3600" b="1" dirty="0" smtClean="0"/>
              <a:t> </a:t>
            </a:r>
            <a:r>
              <a:rPr lang="ru-RU" sz="3600" dirty="0" smtClean="0"/>
              <a:t>(1863-1957) бельгийский </a:t>
            </a:r>
            <a:r>
              <a:rPr lang="ru-RU" sz="3600" dirty="0"/>
              <a:t>а</a:t>
            </a:r>
            <a:r>
              <a:rPr lang="ru-RU" sz="3600" dirty="0" smtClean="0"/>
              <a:t>рхитектор и дизайнер. Построил жилой дом для своей семьи, в котором применил принцип художественного единства всех элементов среды. Он </a:t>
            </a:r>
            <a:r>
              <a:rPr lang="ru-RU" sz="3600" dirty="0"/>
              <a:t>с</a:t>
            </a:r>
            <a:r>
              <a:rPr lang="ru-RU" sz="3600" dirty="0" smtClean="0"/>
              <a:t>проектировал всю обстановку, разработал модели домашних платьев для жены, продумал цвета посуды.</a:t>
            </a:r>
            <a:endParaRPr lang="ru-RU" sz="3600" dirty="0"/>
          </a:p>
        </p:txBody>
      </p:sp>
      <p:pic>
        <p:nvPicPr>
          <p:cNvPr id="3" name="Picture 6" descr="C:\Users\Олег\Desktop\к 8 кл\35c95c71ff1b6143caeff41d305b19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214422"/>
            <a:ext cx="2682927" cy="3825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Users\Олег\Desktop\к 8 кл\reSessel_1896-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643314"/>
            <a:ext cx="2143124" cy="32146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Autofit/>
          </a:bodyPr>
          <a:lstStyle/>
          <a:p>
            <a:r>
              <a:rPr lang="ru-RU" sz="3200" dirty="0" err="1" smtClean="0"/>
              <a:t>Хенри</a:t>
            </a:r>
            <a:r>
              <a:rPr lang="ru-RU" sz="3200" dirty="0" smtClean="0"/>
              <a:t> </a:t>
            </a:r>
            <a:r>
              <a:rPr lang="ru-RU" sz="3200" dirty="0" err="1" smtClean="0"/>
              <a:t>ван</a:t>
            </a:r>
            <a:r>
              <a:rPr lang="ru-RU" sz="3200" dirty="0" smtClean="0"/>
              <a:t> де </a:t>
            </a:r>
            <a:r>
              <a:rPr lang="ru-RU" sz="3200" dirty="0" err="1" smtClean="0"/>
              <a:t>Велде</a:t>
            </a:r>
            <a:r>
              <a:rPr lang="ru-RU" sz="3200" dirty="0" smtClean="0"/>
              <a:t>. Жилой дом</a:t>
            </a:r>
            <a:endParaRPr lang="ru-RU" sz="3200" dirty="0"/>
          </a:p>
        </p:txBody>
      </p:sp>
      <p:pic>
        <p:nvPicPr>
          <p:cNvPr id="9218" name="Picture 2" descr="C:\Users\Олег\Desktop\к 8 кл\van_de_Velde-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571480"/>
            <a:ext cx="2643206" cy="3256517"/>
          </a:xfrm>
          <a:prstGeom prst="rect">
            <a:avLst/>
          </a:prstGeom>
          <a:noFill/>
        </p:spPr>
      </p:pic>
      <p:pic>
        <p:nvPicPr>
          <p:cNvPr id="9219" name="Picture 3" descr="C:\Users\Олег\Desktop\к 8 кл\van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3786190"/>
            <a:ext cx="4381488" cy="2922452"/>
          </a:xfrm>
          <a:prstGeom prst="rect">
            <a:avLst/>
          </a:prstGeom>
          <a:noFill/>
        </p:spPr>
      </p:pic>
      <p:pic>
        <p:nvPicPr>
          <p:cNvPr id="9220" name="Picture 4" descr="C:\Users\Олег\Desktop\к 8 кл\1045bd0bd2669ffdc0a10988607bd4d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642918"/>
            <a:ext cx="4000528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286</Words>
  <Application>Microsoft Office PowerPoint</Application>
  <PresentationFormat>Экран (4:3)</PresentationFormat>
  <Paragraphs>22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к уроку по МХК в 8 классе «Искусство дизайна»</vt:lpstr>
      <vt:lpstr>Дизайн – одно из самых молодых искусств, ему менее 100 лет. В середине 19 в. возникают сообщества, пропагандирующие связь между искусством и промышленным производством и организовываются выставки промышленного искусства.</vt:lpstr>
      <vt:lpstr>Дж. Пакистон. Хрустальный дворец. Лондон. 1851 </vt:lpstr>
      <vt:lpstr>Ф. Дютер. Дворец промышленности на Марсовом поле в Париже. 1889 г.</vt:lpstr>
      <vt:lpstr>В.Г. Шухов. Павильоны Нижегородской выставки-ярмарки</vt:lpstr>
      <vt:lpstr>На рубеже 19-20 вв. функции дизайнера стали расширяться. Стиль модерн дал мощный импульс, одной из главных задач которого  было подчинение формы идеям функциональности.</vt:lpstr>
      <vt:lpstr>В едином стиле стали проектировать не только внешний и внутренний облик здания, но и мебель, рисунки обоев, формы светильников, посуды и даже одежды.</vt:lpstr>
      <vt:lpstr>Хенри ван де Велде (1863-1957) бельгийский архитектор и дизайнер. Построил жилой дом для своей семьи, в котором применил принцип художественного единства всех элементов среды. Он спроектировал всю обстановку, разработал модели домашних платьев для жены, продумал цвета посуды.</vt:lpstr>
      <vt:lpstr>Хенри ван де Велде. Жилой дом</vt:lpstr>
      <vt:lpstr>В начале 20 в. в Германии, России и США возникли крупные дизайнерские центры</vt:lpstr>
      <vt:lpstr>Баухауз — высшая школа художественного конструирования и индустриального строительства в Германии. Существовала недолго — с 1919 по 1933 год, — но эффект от его присутствия оказался настолько мощным, что принципы школы и стиля bauhaus (они настаивали на написании с маленькой буквы) распространились по всему миру и стали основополагающими в модернизме. </vt:lpstr>
      <vt:lpstr>Вальтер Гропиус (1883-1969) –основатель Баухауза.  «Новое единство искусства и технологии» главный принцип деятельности. </vt:lpstr>
      <vt:lpstr>То, что сейчас мы бы назвали айдентикой бренда, видно на постерах того времени и угадывается в шрифтах, придуманных Гербертом Байером. Например, афиша первой выставки школы Баухаус 1923 года, созданная Юстом Шмидтом, являлась своего рода визуальным манифестом направления — выставка стала первой возможностью школы заявить о себе широкой аудитории. А шрифты Байера уверенно стали частью Баухауса как бренда. Кстати, в школе функционировало целое отделение рекламы.</vt:lpstr>
      <vt:lpstr>Принципы Баухауса • Финальная цель всякой художественной деятельности — здание. • Единство живописи, скульптуры и архитектуры. • Простой и функциональный дизайн, который можно тиражировать. • Доступное жилье для всех. • Форму определяет функция, а каждый предмет должен быть красивым и удобным. </vt:lpstr>
      <vt:lpstr>Вхутемас (Высшие художественно-технические мастерские) созданы в 1920 г. в России, стали центром подготовки дизайнерских кадров.  </vt:lpstr>
      <vt:lpstr>Презентация PowerPoint</vt:lpstr>
      <vt:lpstr>Презентация PowerPoint</vt:lpstr>
      <vt:lpstr>В.Е. Татлин. Модель памятника III Интернационалу. 1919-1920 гг.</vt:lpstr>
      <vt:lpstr>Дизайн – особые методы проектирования и конструирования предметной среды, окружающей человека, по законам «пользы, прочности и красоты».   В узком смысле под дизайном понимают художественное конструирование.</vt:lpstr>
      <vt:lpstr>Функции дизайна: - конструктивная (использование научно-технических достижений, технологий и материалов для создания экономически целесообразной и функционально полезной среды); - эстетическая (создание комфортной и привлекательной среды для работы и ориентированной на удобства); - воспитательная (развитие эстетического и художественного вкуса, общей культуры человека).</vt:lpstr>
      <vt:lpstr>Дизайн учитывает: - внешний вид предметов и вещей (декоративный дизайн); -  насколько они эргономичны, удобны в использовании (функциональный дизайн).</vt:lpstr>
      <vt:lpstr>Виды дизайна: -промышленный (индустриальный дизайн); - дизайн среды; - графический дизайн; - фитодизайн; - арт-дизайн; - визаж, дизайн одежды, аксессуаров и прически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Олег</dc:creator>
  <cp:lastModifiedBy>Кабинет №307</cp:lastModifiedBy>
  <cp:revision>11</cp:revision>
  <dcterms:created xsi:type="dcterms:W3CDTF">2020-04-02T10:54:14Z</dcterms:created>
  <dcterms:modified xsi:type="dcterms:W3CDTF">2021-03-31T05:26:28Z</dcterms:modified>
</cp:coreProperties>
</file>