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1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38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02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4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0890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6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98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9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10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9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5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4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0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388E1-151F-4410-8114-D42C6908EAE2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6F7326-6F9B-4D42-A104-81794FBFC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1" y="348974"/>
            <a:ext cx="1607737" cy="195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909" r="49631" b="2899"/>
          <a:stretch/>
        </p:blipFill>
        <p:spPr>
          <a:xfrm>
            <a:off x="7361744" y="391886"/>
            <a:ext cx="1874592" cy="2187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18263"/>
          <a:stretch/>
        </p:blipFill>
        <p:spPr>
          <a:xfrm>
            <a:off x="7361744" y="5429188"/>
            <a:ext cx="2069890" cy="1366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921" t="7458" r="1039" b="13702"/>
          <a:stretch/>
        </p:blipFill>
        <p:spPr>
          <a:xfrm>
            <a:off x="4210306" y="5144907"/>
            <a:ext cx="1719137" cy="1563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8" y="2430879"/>
            <a:ext cx="2325196" cy="1816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3161" r="5066"/>
          <a:stretch/>
        </p:blipFill>
        <p:spPr>
          <a:xfrm>
            <a:off x="6933262" y="3203148"/>
            <a:ext cx="2580852" cy="16480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7204" y="441580"/>
            <a:ext cx="2162777" cy="1861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t="14698" b="5537"/>
          <a:stretch/>
        </p:blipFill>
        <p:spPr>
          <a:xfrm>
            <a:off x="667701" y="4590742"/>
            <a:ext cx="2022971" cy="2206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0974" y="2374991"/>
            <a:ext cx="2337800" cy="2697772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2735267" y="1181713"/>
            <a:ext cx="857511" cy="264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295765" y="1245656"/>
            <a:ext cx="857511" cy="264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019476" y="2730472"/>
            <a:ext cx="542006" cy="3055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6275" y="4882496"/>
            <a:ext cx="305531" cy="5399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6315316" y="5969784"/>
            <a:ext cx="878400" cy="3183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1950" y="5901961"/>
            <a:ext cx="878400" cy="3183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526420" y="4146402"/>
            <a:ext cx="305531" cy="5456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1254" y="3287888"/>
            <a:ext cx="878400" cy="318315"/>
          </a:xfrm>
          <a:prstGeom prst="rect">
            <a:avLst/>
          </a:prstGeom>
        </p:spPr>
      </p:pic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5584" y="-13584"/>
            <a:ext cx="4201884" cy="635512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КРОССЕНС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70159" y="1356419"/>
            <a:ext cx="3995057" cy="40941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Александр Порфирьевич Бородин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«Квартет»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69" y="-60747"/>
            <a:ext cx="6594702" cy="69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18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5542" y="239484"/>
            <a:ext cx="8860972" cy="6368144"/>
          </a:xfrm>
        </p:spPr>
        <p:txBody>
          <a:bodyPr>
            <a:normAutofit fontScale="92500"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Достали нот, баса, альта, две скрипки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И сели на лужок под липки,—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Пленять своим искусством свет.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Ударили в смычки, дерут, а толку нет.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«Стой, братцы, стой! — кричит Мартышка.—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Погодите!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Как музыке идти? Ведь вы не так сидите.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Ты с басом, </a:t>
            </a:r>
            <a:r>
              <a:rPr lang="ru-RU" sz="3600" dirty="0" err="1" smtClean="0">
                <a:solidFill>
                  <a:schemeClr val="tx1"/>
                </a:solidFill>
              </a:rPr>
              <a:t>Мишенька</a:t>
            </a:r>
            <a:r>
              <a:rPr lang="ru-RU" sz="3600" dirty="0" smtClean="0">
                <a:solidFill>
                  <a:schemeClr val="tx1"/>
                </a:solidFill>
              </a:rPr>
              <a:t>, садись против альта, 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Я, прима, сяду против вторы; 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315" y="0"/>
            <a:ext cx="6198053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0460" y="592591"/>
            <a:ext cx="2429660" cy="99672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Бас-виолончель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160521" y="3026229"/>
            <a:ext cx="1982410" cy="979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Прима-первая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542959" y="3026229"/>
            <a:ext cx="1711944" cy="1045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Втора-вторая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605087" y="2930638"/>
            <a:ext cx="2429660" cy="99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Альт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041"/>
            <a:ext cx="12192000" cy="59605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2683" y="211873"/>
            <a:ext cx="3879032" cy="121891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Зарядка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3143" y="446315"/>
            <a:ext cx="9601200" cy="6215743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«Чтоб музыкантом быть, так надобно уменье </a:t>
            </a:r>
          </a:p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И уши ваших </a:t>
            </a:r>
            <a:r>
              <a:rPr lang="ru-RU" sz="4800" dirty="0" err="1" smtClean="0">
                <a:solidFill>
                  <a:schemeClr val="tx1"/>
                </a:solidFill>
              </a:rPr>
              <a:t>понежней</a:t>
            </a:r>
            <a:r>
              <a:rPr lang="ru-RU" sz="4800" dirty="0" smtClean="0">
                <a:solidFill>
                  <a:schemeClr val="tx1"/>
                </a:solidFill>
              </a:rPr>
              <a:t>,— </a:t>
            </a:r>
          </a:p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Им отвечает Соловей,— </a:t>
            </a:r>
          </a:p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А вы, друзья, как ни садитесь, </a:t>
            </a:r>
          </a:p>
          <a:p>
            <a:pPr algn="l"/>
            <a:r>
              <a:rPr lang="ru-RU" sz="4800" dirty="0" smtClean="0">
                <a:solidFill>
                  <a:schemeClr val="tx1"/>
                </a:solidFill>
              </a:rPr>
              <a:t>Всё в музыканты не годитесь»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8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оу группа Регтайм - Сказки гуляют по свету (Mp3GOO.R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342" y="108857"/>
            <a:ext cx="11475963" cy="64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857" y="1599065"/>
            <a:ext cx="9220200" cy="260281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Домашнее задание: нарисовать иллюстрацию к басне.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250724"/>
            <a:ext cx="9927771" cy="548753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Басня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— один из литературных жанров, у которой есть поучительный вывод, или мораль. Персонажами басни являются животные, вещи, растения. Басни высмеивают человеческие пороки, глупость и недостойное поведение. 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5411" y="5182733"/>
            <a:ext cx="2656114" cy="105491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Александр Измайлов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0731" y="5727149"/>
            <a:ext cx="2308265" cy="75832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Сергей Михалков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8" y="1427558"/>
            <a:ext cx="3425665" cy="3755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96" y="1427559"/>
            <a:ext cx="2800335" cy="4613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434" y="1407050"/>
            <a:ext cx="3250874" cy="432009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51317" y="0"/>
            <a:ext cx="9250625" cy="115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/>
              <a:t>Баснописцы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8200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9466" y="1860324"/>
            <a:ext cx="3836535" cy="443162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Крылов Иван Андреевич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0"/>
            <a:ext cx="5024438" cy="67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5286" y="555172"/>
            <a:ext cx="8153400" cy="64770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tx1"/>
                </a:solidFill>
              </a:rPr>
              <a:t>квинтет – соло =</a:t>
            </a:r>
          </a:p>
          <a:p>
            <a:r>
              <a:rPr lang="ru-RU" sz="7200" b="1" dirty="0" smtClean="0">
                <a:solidFill>
                  <a:schemeClr val="tx1"/>
                </a:solidFill>
              </a:rPr>
              <a:t>септет – трио =</a:t>
            </a:r>
          </a:p>
          <a:p>
            <a:r>
              <a:rPr lang="ru-RU" sz="7200" b="1" dirty="0" smtClean="0">
                <a:solidFill>
                  <a:schemeClr val="tx1"/>
                </a:solidFill>
              </a:rPr>
              <a:t>дуэт + дуэт =</a:t>
            </a:r>
          </a:p>
          <a:p>
            <a:r>
              <a:rPr lang="ru-RU" sz="7200" b="1" dirty="0" smtClean="0">
                <a:solidFill>
                  <a:schemeClr val="tx1"/>
                </a:solidFill>
              </a:rPr>
              <a:t>нонет – квинтет =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13656" y="1894115"/>
            <a:ext cx="10058401" cy="2612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600" b="1" dirty="0" smtClean="0">
                <a:solidFill>
                  <a:schemeClr val="accent4"/>
                </a:solidFill>
              </a:rPr>
              <a:t>КВАРТЕТ</a:t>
            </a:r>
            <a:endParaRPr lang="ru-RU" sz="16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799" y="382348"/>
            <a:ext cx="6215743" cy="3668485"/>
          </a:xfrm>
        </p:spPr>
        <p:txBody>
          <a:bodyPr/>
          <a:lstStyle/>
          <a:p>
            <a:r>
              <a:rPr lang="ru-RU" sz="6600" dirty="0" smtClean="0">
                <a:solidFill>
                  <a:schemeClr val="tx1"/>
                </a:solidFill>
              </a:rPr>
              <a:t>Тема урока:</a:t>
            </a:r>
            <a:br>
              <a:rPr lang="ru-RU" sz="6600" dirty="0" smtClean="0">
                <a:solidFill>
                  <a:schemeClr val="tx1"/>
                </a:solidFill>
              </a:rPr>
            </a:br>
            <a:r>
              <a:rPr lang="ru-RU" sz="6600" dirty="0" smtClean="0">
                <a:solidFill>
                  <a:schemeClr val="tx1"/>
                </a:solidFill>
              </a:rPr>
              <a:t>«И.А.Крылов. </a:t>
            </a:r>
            <a:br>
              <a:rPr lang="ru-RU" sz="6600" dirty="0" smtClean="0">
                <a:solidFill>
                  <a:schemeClr val="tx1"/>
                </a:solidFill>
              </a:rPr>
            </a:br>
            <a:r>
              <a:rPr lang="ru-RU" sz="6600" dirty="0" smtClean="0">
                <a:solidFill>
                  <a:schemeClr val="tx1"/>
                </a:solidFill>
              </a:rPr>
              <a:t>Квартет» 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1115" y="707571"/>
            <a:ext cx="9307286" cy="519248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4400" b="1" u="sng" dirty="0" smtClean="0">
                <a:solidFill>
                  <a:schemeClr val="tx1"/>
                </a:solidFill>
              </a:rPr>
              <a:t>Цель: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продолжение раскрытия общей темы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 «Музыка и литературные герои»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«Что стало бы с литературой, если бы не было музыки»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</a:rPr>
              <a:t>ознакомление с понятием «квартет»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0009" y="1906347"/>
            <a:ext cx="9291561" cy="224111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tx1"/>
                </a:solidFill>
              </a:rPr>
              <a:t>Слово </a:t>
            </a:r>
            <a:r>
              <a:rPr lang="ru-RU" sz="4000" b="1" dirty="0" smtClean="0">
                <a:solidFill>
                  <a:schemeClr val="tx1"/>
                </a:solidFill>
              </a:rPr>
              <a:t>«квартет» </a:t>
            </a:r>
            <a:r>
              <a:rPr lang="ru-RU" sz="4000" dirty="0" smtClean="0">
                <a:solidFill>
                  <a:schemeClr val="tx1"/>
                </a:solidFill>
              </a:rPr>
              <a:t>от латинского слова </a:t>
            </a:r>
            <a:r>
              <a:rPr lang="ru-RU" sz="4000" dirty="0" err="1" smtClean="0">
                <a:solidFill>
                  <a:schemeClr val="tx1"/>
                </a:solidFill>
              </a:rPr>
              <a:t>квартус</a:t>
            </a:r>
            <a:r>
              <a:rPr lang="ru-RU" sz="4000" dirty="0" smtClean="0">
                <a:solidFill>
                  <a:schemeClr val="tx1"/>
                </a:solidFill>
              </a:rPr>
              <a:t>-четвёртый, где участвуют 4 музыканта.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327"/>
            <a:ext cx="8842767" cy="17338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Квартеты бывают разные: струнные, фортепианные, духовых инструментов, вокальные и т.д.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4" y="1074779"/>
            <a:ext cx="4723038" cy="3150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227" y="942214"/>
            <a:ext cx="4962545" cy="2982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88" y="3819076"/>
            <a:ext cx="4017343" cy="2836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089" y="3924704"/>
            <a:ext cx="4286050" cy="28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</TotalTime>
  <Words>248</Words>
  <Application>Microsoft Office PowerPoint</Application>
  <PresentationFormat>Широкоэкранный</PresentationFormat>
  <Paragraphs>41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Александр Измайлов</vt:lpstr>
      <vt:lpstr>Презентация PowerPoint</vt:lpstr>
      <vt:lpstr>Презентация PowerPoint</vt:lpstr>
      <vt:lpstr>Тема урока: «И.А.Крылов.  Квартет»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Зарядка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Светлана Геворгян</cp:lastModifiedBy>
  <cp:revision>11</cp:revision>
  <dcterms:created xsi:type="dcterms:W3CDTF">2019-10-26T14:36:16Z</dcterms:created>
  <dcterms:modified xsi:type="dcterms:W3CDTF">2019-10-30T13:59:33Z</dcterms:modified>
</cp:coreProperties>
</file>