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77" r:id="rId3"/>
    <p:sldId id="279" r:id="rId4"/>
    <p:sldId id="282" r:id="rId5"/>
    <p:sldId id="284" r:id="rId6"/>
    <p:sldId id="285" r:id="rId7"/>
    <p:sldId id="286" r:id="rId8"/>
    <p:sldId id="287" r:id="rId9"/>
    <p:sldId id="288" r:id="rId10"/>
    <p:sldId id="289" r:id="rId11"/>
    <p:sldId id="291" r:id="rId12"/>
    <p:sldId id="290" r:id="rId13"/>
    <p:sldId id="292" r:id="rId14"/>
    <p:sldId id="293" r:id="rId15"/>
    <p:sldId id="294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41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5.infourok.ru/uploads/ex/0d37/0004b49e-9a6a5593/2/img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1216" y="-186435"/>
            <a:ext cx="8229600" cy="2751339"/>
          </a:xfrm>
        </p:spPr>
        <p:txBody>
          <a:bodyPr>
            <a:normAutofit/>
          </a:bodyPr>
          <a:lstStyle/>
          <a:p>
            <a:pPr lvl="5" indent="261938" algn="l" rtl="0">
              <a:spcBef>
                <a:spcPct val="0"/>
              </a:spcBef>
            </a:pPr>
            <a:r>
              <a:rPr lang="ru-RU" sz="4800" b="1" smtClean="0">
                <a:solidFill>
                  <a:srgbClr val="FF0000"/>
                </a:solidFill>
              </a:rPr>
              <a:t>Урок - КВН </a:t>
            </a:r>
            <a:r>
              <a:rPr lang="ru-RU" sz="4800" b="1" dirty="0" smtClean="0">
                <a:solidFill>
                  <a:srgbClr val="FF0000"/>
                </a:solidFill>
              </a:rPr>
              <a:t>по русскому языку «Страна </a:t>
            </a:r>
            <a:r>
              <a:rPr lang="ru-RU" sz="4800" b="1" dirty="0" err="1" smtClean="0">
                <a:solidFill>
                  <a:srgbClr val="FF0000"/>
                </a:solidFill>
              </a:rPr>
              <a:t>Словария</a:t>
            </a:r>
            <a:r>
              <a:rPr lang="ru-RU" sz="4800" b="1" dirty="0" smtClean="0">
                <a:solidFill>
                  <a:srgbClr val="FF0000"/>
                </a:solidFill>
              </a:rPr>
              <a:t>»</a:t>
            </a:r>
            <a:endParaRPr lang="ru-RU" sz="4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1216" y="5364907"/>
            <a:ext cx="8229600" cy="1196965"/>
          </a:xfrm>
        </p:spPr>
        <p:txBody>
          <a:bodyPr>
            <a:normAutofit fontScale="77500" lnSpcReduction="20000"/>
          </a:bodyPr>
          <a:lstStyle/>
          <a:p>
            <a:endParaRPr lang="ru-RU" dirty="0" smtClean="0"/>
          </a:p>
          <a:p>
            <a:pPr algn="ctr">
              <a:buNone/>
            </a:pPr>
            <a:r>
              <a:rPr lang="ru-RU" b="1" dirty="0" smtClean="0"/>
              <a:t>Учитель МБОУ «Вязовская ОШ»</a:t>
            </a:r>
          </a:p>
          <a:p>
            <a:pPr algn="ctr">
              <a:buNone/>
            </a:pPr>
            <a:r>
              <a:rPr lang="ru-RU" b="1" dirty="0" smtClean="0"/>
              <a:t>Демакова Елена Петровна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7308" r="2133" b="10283"/>
          <a:stretch/>
        </p:blipFill>
        <p:spPr>
          <a:xfrm>
            <a:off x="4595940" y="2346364"/>
            <a:ext cx="4066919" cy="3018543"/>
          </a:xfrm>
          <a:prstGeom prst="rect">
            <a:avLst/>
          </a:prstGeom>
          <a:ln w="60325">
            <a:solidFill>
              <a:srgbClr val="FFFF00"/>
            </a:solidFill>
          </a:ln>
        </p:spPr>
      </p:pic>
      <p:sp>
        <p:nvSpPr>
          <p:cNvPr id="7" name="Прямоугольник 6"/>
          <p:cNvSpPr/>
          <p:nvPr/>
        </p:nvSpPr>
        <p:spPr>
          <a:xfrm>
            <a:off x="330044" y="2751339"/>
            <a:ext cx="4265896" cy="2539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«Русский народ создал русский язык – яркий, как радуга после весеннего ливня, меткий, как стрелы, певучий и богатый, задушевный, как песня над колыбелью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…»</a:t>
            </a:r>
          </a:p>
          <a:p>
            <a:pPr algn="r">
              <a:lnSpc>
                <a:spcPct val="150000"/>
              </a:lnSpc>
              <a:spcAft>
                <a:spcPts val="0"/>
              </a:spcAft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Л.Н.Толстой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0063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5.infourok.ru/uploads/ex/0d37/0004b49e-9a6a5593/2/img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1216" y="-186435"/>
            <a:ext cx="8229600" cy="2751339"/>
          </a:xfrm>
        </p:spPr>
        <p:txBody>
          <a:bodyPr>
            <a:normAutofit/>
          </a:bodyPr>
          <a:lstStyle/>
          <a:p>
            <a:pPr lvl="5" indent="261938" algn="l" rtl="0">
              <a:spcBef>
                <a:spcPct val="0"/>
              </a:spcBef>
            </a:pPr>
            <a:r>
              <a:rPr lang="ru-RU" sz="4800" b="1" dirty="0"/>
              <a:t> 8. Конкурс  «Ребусы».</a:t>
            </a:r>
            <a:r>
              <a:rPr lang="ru-RU" sz="4800" dirty="0"/>
              <a:t/>
            </a:r>
            <a:br>
              <a:rPr lang="ru-RU" sz="4800" dirty="0"/>
            </a:br>
            <a:endParaRPr lang="ru-RU" sz="4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1216" y="5364907"/>
            <a:ext cx="8229600" cy="1196965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547664" y="1772816"/>
            <a:ext cx="531033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48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 </a:t>
            </a:r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100ЛИЦА</a:t>
            </a:r>
            <a:r>
              <a:rPr lang="ru-RU" sz="4800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</a:t>
            </a:r>
            <a:r>
              <a:rPr lang="ru-RU" sz="48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Р1А</a:t>
            </a:r>
            <a:r>
              <a:rPr lang="ru-RU" sz="48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 </a:t>
            </a: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48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С3ЖИ </a:t>
            </a:r>
            <a:r>
              <a:rPr lang="ru-RU" sz="48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</a:t>
            </a:r>
            <a:endParaRPr lang="ru-RU" sz="4800" dirty="0" smtClean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4800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</a:t>
            </a:r>
            <a:r>
              <a:rPr lang="ru-RU" sz="48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7я </a:t>
            </a:r>
            <a:r>
              <a:rPr lang="ru-RU" sz="48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</a:t>
            </a:r>
            <a:endParaRPr lang="ru-RU" sz="4800" dirty="0">
              <a:solidFill>
                <a:srgbClr val="7030A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7141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5.infourok.ru/uploads/ex/0d37/0004b49e-9a6a5593/2/img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1216" y="-186435"/>
            <a:ext cx="8229600" cy="2751339"/>
          </a:xfrm>
        </p:spPr>
        <p:txBody>
          <a:bodyPr>
            <a:normAutofit/>
          </a:bodyPr>
          <a:lstStyle/>
          <a:p>
            <a:pPr lvl="5" indent="261938" algn="l" rtl="0">
              <a:spcBef>
                <a:spcPct val="0"/>
              </a:spcBef>
            </a:pPr>
            <a:r>
              <a:rPr lang="ru-RU" sz="4800" b="1" dirty="0"/>
              <a:t>9. Конкурс «Слова – змейки».</a:t>
            </a:r>
            <a:r>
              <a:rPr lang="ru-RU" sz="4800" dirty="0"/>
              <a:t/>
            </a:r>
            <a:br>
              <a:rPr lang="ru-RU" sz="4800" dirty="0"/>
            </a:br>
            <a:endParaRPr lang="ru-RU" sz="4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1216" y="5364907"/>
            <a:ext cx="8229600" cy="1196965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1700808"/>
            <a:ext cx="734481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Члены команд цепочкой выходят к доске и записывают имена существительные, начинающие с последней буквы слова,  написанного предыдущим  участником.</a:t>
            </a:r>
            <a:endParaRPr lang="ru-RU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6953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5.infourok.ru/uploads/ex/0d37/0004b49e-9a6a5593/2/img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1216" y="-186435"/>
            <a:ext cx="8229600" cy="2751339"/>
          </a:xfrm>
        </p:spPr>
        <p:txBody>
          <a:bodyPr>
            <a:normAutofit/>
          </a:bodyPr>
          <a:lstStyle/>
          <a:p>
            <a:pPr lvl="5" indent="261938" algn="l" rtl="0">
              <a:spcBef>
                <a:spcPct val="0"/>
              </a:spcBef>
            </a:pPr>
            <a:r>
              <a:rPr lang="ru-RU" sz="4800" b="1" dirty="0"/>
              <a:t>10.  Конкурс « Крылатые выражения».</a:t>
            </a:r>
            <a:r>
              <a:rPr lang="ru-RU" sz="4800" dirty="0"/>
              <a:t/>
            </a:r>
            <a:br>
              <a:rPr lang="ru-RU" sz="4800" dirty="0"/>
            </a:br>
            <a:endParaRPr lang="ru-RU" sz="4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1216" y="5364907"/>
            <a:ext cx="8229600" cy="1196965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34616" y="1722153"/>
            <a:ext cx="825279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Попались на удочку.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Пригласил нас как-то сын лесника к себе. За грибами, говорит, сходим, поохотимся, рыбу будем удить. Уху сварим – пальчики оближешь.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Мы, конечно, обрадовались, уши развесили, слушаем. Мой братишка та голову потерял от счастья. Как же! В лесу заночуем, палатку разобьём, костёр разложим, из ружья палить будем. Потом он мне покою не давал: «Пойдём да пойдём! Говорят, он такой мастер рыбу ловить, собаку на этом деле съел». Не знаю, каких собак он ел, а вот мы попались на удочку. Обманул он нас.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Договорились прийти в субботу к вечеру. Пять километров одним духом отшагали. А нашего приятеля дома не оказалось. Уехал, говорят к тётке.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Он же нас приглашал рыбу удить, охотиться, - растерялись мы.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Вот пустомеля, - возмутился дед, - всё время кому-нибудь морочит голову.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 братишки слёзы  три ручья. Я, конечно, тоже не в своей тарелке.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Ничего, ребятишки, - успокоил дед, - со мной пойдёте.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пошли. И рыбу ловили, и костёр развели, и уха была – ни в сказке сказать, ни пером описать. Только ружья нам дедушка не дал. Малы ещё.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177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5.infourok.ru/uploads/ex/0d37/0004b49e-9a6a5593/2/img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1216" y="-186435"/>
            <a:ext cx="8229600" cy="2751339"/>
          </a:xfrm>
        </p:spPr>
        <p:txBody>
          <a:bodyPr>
            <a:normAutofit/>
          </a:bodyPr>
          <a:lstStyle/>
          <a:p>
            <a:pPr lvl="5" indent="261938" algn="l" rtl="0">
              <a:spcBef>
                <a:spcPct val="0"/>
              </a:spcBef>
            </a:pPr>
            <a:r>
              <a:rPr lang="ru-RU" sz="4800" b="1" dirty="0"/>
              <a:t>11. Конкурс капитанов « Словесная перестрелка».</a:t>
            </a:r>
            <a:r>
              <a:rPr lang="ru-RU" sz="4800" dirty="0"/>
              <a:t/>
            </a:r>
            <a:br>
              <a:rPr lang="ru-RU" sz="4800" dirty="0"/>
            </a:br>
            <a:endParaRPr lang="ru-RU" sz="4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1216" y="5364907"/>
            <a:ext cx="8229600" cy="1196965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74440" y="2869533"/>
            <a:ext cx="69951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Кто больше назовёт имён прилагательных на букву 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Д.</a:t>
            </a: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5507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5.infourok.ru/uploads/ex/0d37/0004b49e-9a6a5593/2/img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1216" y="-186435"/>
            <a:ext cx="8229600" cy="2751339"/>
          </a:xfrm>
        </p:spPr>
        <p:txBody>
          <a:bodyPr>
            <a:normAutofit/>
          </a:bodyPr>
          <a:lstStyle/>
          <a:p>
            <a:pPr lvl="5" indent="261938" algn="l" rtl="0">
              <a:spcBef>
                <a:spcPct val="0"/>
              </a:spcBef>
            </a:pPr>
            <a:r>
              <a:rPr lang="ru-RU" sz="4800" b="1" dirty="0"/>
              <a:t>12.Конкурс «Найди спрятавшиеся слова».</a:t>
            </a:r>
            <a:endParaRPr lang="ru-RU" sz="4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1216" y="5364907"/>
            <a:ext cx="8229600" cy="1196965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2344088"/>
            <a:ext cx="799288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Задание: найти слова, которые спрятались (слова напечатаны на карточках).</a:t>
            </a:r>
            <a:endParaRPr lang="ru-RU" sz="4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Хлев – </a:t>
            </a:r>
            <a:r>
              <a:rPr lang="ru-RU" sz="4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коса – </a:t>
            </a:r>
            <a:r>
              <a:rPr lang="ru-RU" sz="4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, щель - , 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зубр </a:t>
            </a:r>
            <a:r>
              <a:rPr lang="ru-RU" sz="4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-, 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столб </a:t>
            </a:r>
            <a:r>
              <a:rPr lang="ru-RU" sz="4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-, 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укол </a:t>
            </a:r>
            <a:r>
              <a:rPr lang="ru-RU" sz="4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-, 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удочка -</a:t>
            </a:r>
            <a:r>
              <a:rPr lang="ru-RU" sz="4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точки </a:t>
            </a:r>
            <a:r>
              <a:rPr lang="ru-RU" sz="4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-.</a:t>
            </a:r>
            <a:endParaRPr lang="ru-RU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3823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5.infourok.ru/uploads/ex/0d37/0004b49e-9a6a5593/2/img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34498"/>
            <a:ext cx="8229600" cy="4232066"/>
          </a:xfrm>
        </p:spPr>
        <p:txBody>
          <a:bodyPr>
            <a:normAutofit/>
          </a:bodyPr>
          <a:lstStyle/>
          <a:p>
            <a:pPr lvl="5" indent="261938" algn="l" rtl="0">
              <a:spcBef>
                <a:spcPct val="0"/>
              </a:spcBef>
            </a:pPr>
            <a:r>
              <a:rPr lang="ru-RU" sz="8000" b="1" dirty="0" smtClean="0">
                <a:solidFill>
                  <a:srgbClr val="7030A0"/>
                </a:solidFill>
                <a:latin typeface="Monotype Corsiva" pitchFamily="66" charset="0"/>
              </a:rPr>
              <a:t>Спасибо за  внимание!</a:t>
            </a:r>
            <a:endParaRPr lang="ru-RU" sz="8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1216" y="5364907"/>
            <a:ext cx="8229600" cy="1196965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Picture 2" descr="C:\Users\Игорь\Desktop\i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3609107"/>
            <a:ext cx="2915726" cy="28056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16671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5.infourok.ru/uploads/ex/0d37/0004b49e-9a6a5593/2/img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9028"/>
            <a:ext cx="9144000" cy="688703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1216" y="836712"/>
            <a:ext cx="8229600" cy="2088232"/>
          </a:xfrm>
        </p:spPr>
        <p:txBody>
          <a:bodyPr>
            <a:normAutofit fontScale="90000"/>
          </a:bodyPr>
          <a:lstStyle/>
          <a:p>
            <a:pPr lvl="5" indent="261938" algn="l" rtl="0">
              <a:spcBef>
                <a:spcPct val="0"/>
              </a:spcBef>
            </a:pPr>
            <a:r>
              <a:rPr lang="ru-RU" sz="4800" b="1" dirty="0"/>
              <a:t>1. конкурс «Прочитай слова».</a:t>
            </a:r>
            <a:r>
              <a:rPr lang="ru-RU" sz="4800" dirty="0"/>
              <a:t/>
            </a:r>
            <a:br>
              <a:rPr lang="ru-RU" sz="4800" dirty="0"/>
            </a:br>
            <a:endParaRPr lang="ru-RU" sz="4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1216" y="5364907"/>
            <a:ext cx="8229600" cy="1196965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30424" y="3414487"/>
            <a:ext cx="75711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Команде №1:</a:t>
            </a:r>
            <a:r>
              <a:rPr lang="ru-RU" sz="2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Команде №2:</a:t>
            </a:r>
            <a:r>
              <a:rPr lang="ru-RU" sz="2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ВУЗИК   </a:t>
            </a: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 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КБЫУВ 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8869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5.infourok.ru/uploads/ex/0d37/0004b49e-9a6a5593/2/img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1216" y="-186435"/>
            <a:ext cx="8229600" cy="3255395"/>
          </a:xfrm>
        </p:spPr>
        <p:txBody>
          <a:bodyPr>
            <a:normAutofit/>
          </a:bodyPr>
          <a:lstStyle/>
          <a:p>
            <a:pPr lvl="5" indent="261938" algn="l" rtl="0">
              <a:spcBef>
                <a:spcPct val="0"/>
              </a:spcBef>
            </a:pPr>
            <a:r>
              <a:rPr lang="ru-RU" sz="4800" b="1" dirty="0"/>
              <a:t>2. Конкурс "Шифровальщик".	</a:t>
            </a:r>
            <a:endParaRPr lang="ru-RU" sz="4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1216" y="5364907"/>
            <a:ext cx="8229600" cy="1196965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899592" y="2505670"/>
            <a:ext cx="688393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36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Команде №1.             Команде №2.</a:t>
            </a:r>
            <a:endParaRPr lang="ru-RU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6542871"/>
              </p:ext>
            </p:extLst>
          </p:nvPr>
        </p:nvGraphicFramePr>
        <p:xfrm>
          <a:off x="2195733" y="3429000"/>
          <a:ext cx="3960442" cy="30914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80221"/>
                <a:gridCol w="1980221"/>
              </a:tblGrid>
              <a:tr h="309149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err="1">
                          <a:effectLst/>
                        </a:rPr>
                        <a:t>Ланпе</a:t>
                      </a:r>
                      <a:r>
                        <a:rPr lang="ru-RU" sz="3200" dirty="0">
                          <a:effectLst/>
                        </a:rPr>
                        <a:t> </a:t>
                      </a:r>
                      <a:br>
                        <a:rPr lang="ru-RU" sz="3200" dirty="0">
                          <a:effectLst/>
                        </a:rPr>
                      </a:br>
                      <a:r>
                        <a:rPr lang="ru-RU" sz="3200" dirty="0" err="1" smtClean="0">
                          <a:effectLst/>
                        </a:rPr>
                        <a:t>Тарпа</a:t>
                      </a:r>
                      <a:r>
                        <a:rPr lang="ru-RU" sz="3200" dirty="0">
                          <a:effectLst/>
                        </a:rPr>
                        <a:t/>
                      </a:r>
                      <a:br>
                        <a:rPr lang="ru-RU" sz="3200" dirty="0">
                          <a:effectLst/>
                        </a:rPr>
                      </a:br>
                      <a:r>
                        <a:rPr lang="ru-RU" sz="3200" dirty="0" err="1">
                          <a:effectLst/>
                        </a:rPr>
                        <a:t>Ганик</a:t>
                      </a:r>
                      <a:r>
                        <a:rPr lang="ru-RU" sz="3200" dirty="0">
                          <a:effectLst/>
                        </a:rPr>
                        <a:t> </a:t>
                      </a:r>
                      <a:br>
                        <a:rPr lang="ru-RU" sz="3200" dirty="0">
                          <a:effectLst/>
                        </a:rPr>
                      </a:br>
                      <a:r>
                        <a:rPr lang="ru-RU" sz="3200" dirty="0" err="1">
                          <a:effectLst/>
                        </a:rPr>
                        <a:t>Ватра</a:t>
                      </a:r>
                      <a:r>
                        <a:rPr lang="ru-RU" sz="3200" dirty="0">
                          <a:effectLst/>
                        </a:rPr>
                        <a:t> 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err="1">
                          <a:effectLst/>
                        </a:rPr>
                        <a:t>Чкару</a:t>
                      </a:r>
                      <a:r>
                        <a:rPr lang="ru-RU" sz="3200" dirty="0">
                          <a:effectLst/>
                        </a:rPr>
                        <a:t> </a:t>
                      </a:r>
                      <a:br>
                        <a:rPr lang="ru-RU" sz="3200" dirty="0">
                          <a:effectLst/>
                        </a:rPr>
                      </a:br>
                      <a:r>
                        <a:rPr lang="ru-RU" sz="3200" dirty="0" err="1" smtClean="0">
                          <a:effectLst/>
                        </a:rPr>
                        <a:t>Кисарк</a:t>
                      </a:r>
                      <a:r>
                        <a:rPr lang="ru-RU" sz="3200" dirty="0">
                          <a:effectLst/>
                        </a:rPr>
                        <a:t/>
                      </a:r>
                      <a:br>
                        <a:rPr lang="ru-RU" sz="3200" dirty="0">
                          <a:effectLst/>
                        </a:rPr>
                      </a:br>
                      <a:r>
                        <a:rPr lang="ru-RU" sz="3200" dirty="0" err="1">
                          <a:effectLst/>
                        </a:rPr>
                        <a:t>Вонзок</a:t>
                      </a:r>
                      <a:r>
                        <a:rPr lang="ru-RU" sz="3200" dirty="0">
                          <a:effectLst/>
                        </a:rPr>
                        <a:t> </a:t>
                      </a:r>
                      <a:br>
                        <a:rPr lang="ru-RU" sz="3200" dirty="0">
                          <a:effectLst/>
                        </a:rPr>
                      </a:br>
                      <a:r>
                        <a:rPr lang="ru-RU" sz="3200" dirty="0" err="1">
                          <a:effectLst/>
                        </a:rPr>
                        <a:t>Елонь</a:t>
                      </a:r>
                      <a:r>
                        <a:rPr lang="ru-RU" sz="3200" dirty="0">
                          <a:effectLst/>
                        </a:rPr>
                        <a:t> 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8929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5.infourok.ru/uploads/ex/0d37/0004b49e-9a6a5593/2/img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1216" y="-186435"/>
            <a:ext cx="8229600" cy="2751339"/>
          </a:xfrm>
        </p:spPr>
        <p:txBody>
          <a:bodyPr>
            <a:normAutofit/>
          </a:bodyPr>
          <a:lstStyle/>
          <a:p>
            <a:pPr lvl="5" indent="261938" algn="l" rtl="0">
              <a:spcBef>
                <a:spcPct val="0"/>
              </a:spcBef>
            </a:pPr>
            <a:r>
              <a:rPr lang="ru-RU" sz="4800" b="1" dirty="0"/>
              <a:t>3. Конкурс «Письмо от бабушки </a:t>
            </a:r>
            <a:r>
              <a:rPr lang="ru-RU" sz="4800" b="1" dirty="0" err="1"/>
              <a:t>Загадушки</a:t>
            </a:r>
            <a:r>
              <a:rPr lang="ru-RU" sz="4800" b="1" dirty="0"/>
              <a:t>»</a:t>
            </a:r>
            <a:r>
              <a:rPr lang="ru-RU" sz="4800" dirty="0"/>
              <a:t/>
            </a:r>
            <a:br>
              <a:rPr lang="ru-RU" sz="4800" dirty="0"/>
            </a:br>
            <a:endParaRPr lang="ru-RU" sz="4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1216" y="5364907"/>
            <a:ext cx="8229600" cy="1196965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87624" y="1933580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Команде №1: </a:t>
            </a:r>
            <a:endParaRPr lang="ru-RU" sz="1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Всегда он в работе, </a:t>
            </a:r>
            <a:endParaRPr lang="ru-RU" sz="1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Когда мы говорим,</a:t>
            </a:r>
            <a:endParaRPr lang="ru-RU" sz="1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 отдыхает,</a:t>
            </a:r>
            <a:endParaRPr lang="ru-RU" sz="1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Когда мы молчим?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460058" y="4045615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Команде № 2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Ребятам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весело со мной:</a:t>
            </a:r>
            <a:endParaRPr lang="ru-RU" sz="1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ножке я кручусь одной.</a:t>
            </a:r>
            <a:endParaRPr lang="ru-RU" sz="1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Пока верчусь, я не тужу,</a:t>
            </a:r>
            <a:endParaRPr lang="ru-RU" sz="1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Кружу – жужжу, жужжу – кружу?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673720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5.infourok.ru/uploads/ex/0d37/0004b49e-9a6a5593/2/img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1216" y="-186435"/>
            <a:ext cx="8229600" cy="2751339"/>
          </a:xfrm>
        </p:spPr>
        <p:txBody>
          <a:bodyPr>
            <a:normAutofit fontScale="90000"/>
          </a:bodyPr>
          <a:lstStyle/>
          <a:p>
            <a:pPr lvl="5" indent="261938" algn="l" rtl="0">
              <a:spcBef>
                <a:spcPct val="0"/>
              </a:spcBef>
            </a:pPr>
            <a:r>
              <a:rPr lang="ru-RU" sz="4800" b="1" dirty="0"/>
              <a:t>Конкурс болельщиков "Образуй существительное".</a:t>
            </a:r>
            <a:r>
              <a:rPr lang="ru-RU" sz="4800" dirty="0"/>
              <a:t/>
            </a:r>
            <a:br>
              <a:rPr lang="ru-RU" sz="4800" dirty="0"/>
            </a:br>
            <a:endParaRPr lang="ru-RU" sz="4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1216" y="5364907"/>
            <a:ext cx="8229600" cy="1196965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8993037"/>
              </p:ext>
            </p:extLst>
          </p:nvPr>
        </p:nvGraphicFramePr>
        <p:xfrm>
          <a:off x="1331640" y="1680210"/>
          <a:ext cx="6840760" cy="51777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20380"/>
                <a:gridCol w="3420380"/>
              </a:tblGrid>
              <a:tr h="503377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Глупый –… </a:t>
                      </a:r>
                      <a:br>
                        <a:rPr lang="ru-RU" sz="2800" dirty="0">
                          <a:effectLst/>
                        </a:rPr>
                      </a:br>
                      <a:r>
                        <a:rPr lang="ru-RU" sz="2800" dirty="0">
                          <a:effectLst/>
                        </a:rPr>
                        <a:t>Хвастливый – </a:t>
                      </a:r>
                      <a:r>
                        <a:rPr lang="ru-RU" sz="2800" dirty="0" smtClean="0">
                          <a:effectLst/>
                        </a:rPr>
                        <a:t>…</a:t>
                      </a:r>
                      <a:r>
                        <a:rPr lang="ru-RU" sz="2800" dirty="0">
                          <a:effectLst/>
                        </a:rPr>
                        <a:t/>
                      </a:r>
                      <a:br>
                        <a:rPr lang="ru-RU" sz="2800" dirty="0">
                          <a:effectLst/>
                        </a:rPr>
                      </a:br>
                      <a:r>
                        <a:rPr lang="ru-RU" sz="2800" dirty="0">
                          <a:effectLst/>
                        </a:rPr>
                        <a:t>Сильный – </a:t>
                      </a:r>
                      <a:r>
                        <a:rPr lang="ru-RU" sz="2800" dirty="0" smtClean="0">
                          <a:effectLst/>
                        </a:rPr>
                        <a:t>…</a:t>
                      </a:r>
                      <a:r>
                        <a:rPr lang="ru-RU" sz="2800" dirty="0">
                          <a:effectLst/>
                        </a:rPr>
                        <a:t/>
                      </a:r>
                      <a:br>
                        <a:rPr lang="ru-RU" sz="2800" dirty="0">
                          <a:effectLst/>
                        </a:rPr>
                      </a:br>
                      <a:r>
                        <a:rPr lang="ru-RU" sz="2800" dirty="0">
                          <a:effectLst/>
                        </a:rPr>
                        <a:t>Ленивый – </a:t>
                      </a:r>
                      <a:r>
                        <a:rPr lang="ru-RU" sz="2800" dirty="0" smtClean="0">
                          <a:effectLst/>
                        </a:rPr>
                        <a:t>…</a:t>
                      </a:r>
                      <a:r>
                        <a:rPr lang="ru-RU" sz="2800" dirty="0">
                          <a:effectLst/>
                        </a:rPr>
                        <a:t/>
                      </a:r>
                      <a:br>
                        <a:rPr lang="ru-RU" sz="2800" dirty="0">
                          <a:effectLst/>
                        </a:rPr>
                      </a:br>
                      <a:r>
                        <a:rPr lang="ru-RU" sz="2800" dirty="0">
                          <a:effectLst/>
                        </a:rPr>
                        <a:t>Смелый – </a:t>
                      </a:r>
                      <a:r>
                        <a:rPr lang="ru-RU" sz="2800" dirty="0" smtClean="0">
                          <a:effectLst/>
                        </a:rPr>
                        <a:t>…</a:t>
                      </a:r>
                      <a:r>
                        <a:rPr lang="ru-RU" sz="2800" dirty="0">
                          <a:effectLst/>
                        </a:rPr>
                        <a:t/>
                      </a:r>
                      <a:br>
                        <a:rPr lang="ru-RU" sz="2800" dirty="0">
                          <a:effectLst/>
                        </a:rPr>
                      </a:br>
                      <a:r>
                        <a:rPr lang="ru-RU" sz="2800" dirty="0">
                          <a:effectLst/>
                        </a:rPr>
                        <a:t>Старый – </a:t>
                      </a:r>
                      <a:r>
                        <a:rPr lang="ru-RU" sz="2800" dirty="0" smtClean="0">
                          <a:effectLst/>
                        </a:rPr>
                        <a:t>…</a:t>
                      </a:r>
                      <a:r>
                        <a:rPr lang="ru-RU" sz="2800" dirty="0">
                          <a:effectLst/>
                        </a:rPr>
                        <a:t/>
                      </a:r>
                      <a:br>
                        <a:rPr lang="ru-RU" sz="2800" dirty="0">
                          <a:effectLst/>
                        </a:rPr>
                      </a:br>
                      <a:r>
                        <a:rPr lang="ru-RU" sz="2800" dirty="0">
                          <a:effectLst/>
                        </a:rPr>
                        <a:t>Болтливый – </a:t>
                      </a:r>
                      <a:r>
                        <a:rPr lang="ru-RU" sz="2800" dirty="0" smtClean="0">
                          <a:effectLst/>
                        </a:rPr>
                        <a:t>…</a:t>
                      </a:r>
                      <a:r>
                        <a:rPr lang="ru-RU" sz="2800" dirty="0">
                          <a:effectLst/>
                        </a:rPr>
                        <a:t/>
                      </a:r>
                      <a:br>
                        <a:rPr lang="ru-RU" sz="2800" dirty="0">
                          <a:effectLst/>
                        </a:rPr>
                      </a:br>
                      <a:r>
                        <a:rPr lang="ru-RU" sz="2800" dirty="0">
                          <a:effectLst/>
                        </a:rPr>
                        <a:t>Крепкий – </a:t>
                      </a:r>
                      <a:r>
                        <a:rPr lang="ru-RU" sz="2800" dirty="0" smtClean="0">
                          <a:effectLst/>
                        </a:rPr>
                        <a:t>…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Храбрый – </a:t>
                      </a:r>
                      <a:r>
                        <a:rPr lang="ru-RU" sz="2800" dirty="0" smtClean="0">
                          <a:effectLst/>
                        </a:rPr>
                        <a:t>…</a:t>
                      </a:r>
                      <a:r>
                        <a:rPr lang="ru-RU" sz="2800" dirty="0">
                          <a:effectLst/>
                        </a:rPr>
                        <a:t/>
                      </a:r>
                      <a:br>
                        <a:rPr lang="ru-RU" sz="2800" dirty="0">
                          <a:effectLst/>
                        </a:rPr>
                      </a:br>
                      <a:r>
                        <a:rPr lang="ru-RU" sz="2800" dirty="0">
                          <a:effectLst/>
                        </a:rPr>
                        <a:t>Шаловливый – … </a:t>
                      </a:r>
                      <a:br>
                        <a:rPr lang="ru-RU" sz="2800" dirty="0">
                          <a:effectLst/>
                        </a:rPr>
                      </a:br>
                      <a:r>
                        <a:rPr lang="ru-RU" sz="2800" dirty="0">
                          <a:effectLst/>
                        </a:rPr>
                        <a:t>Богатый – </a:t>
                      </a:r>
                      <a:r>
                        <a:rPr lang="ru-RU" sz="2800" dirty="0" smtClean="0">
                          <a:effectLst/>
                        </a:rPr>
                        <a:t>…</a:t>
                      </a:r>
                      <a:r>
                        <a:rPr lang="ru-RU" sz="2800" dirty="0">
                          <a:effectLst/>
                        </a:rPr>
                        <a:t/>
                      </a:r>
                      <a:br>
                        <a:rPr lang="ru-RU" sz="2800" dirty="0">
                          <a:effectLst/>
                        </a:rPr>
                      </a:br>
                      <a:r>
                        <a:rPr lang="ru-RU" sz="2800" dirty="0">
                          <a:effectLst/>
                        </a:rPr>
                        <a:t>Мудрый – </a:t>
                      </a:r>
                      <a:r>
                        <a:rPr lang="ru-RU" sz="2800" dirty="0" smtClean="0">
                          <a:effectLst/>
                        </a:rPr>
                        <a:t>..</a:t>
                      </a:r>
                      <a:r>
                        <a:rPr lang="ru-RU" sz="2800" dirty="0">
                          <a:effectLst/>
                        </a:rPr>
                        <a:t/>
                      </a:r>
                      <a:br>
                        <a:rPr lang="ru-RU" sz="2800" dirty="0">
                          <a:effectLst/>
                        </a:rPr>
                      </a:br>
                      <a:r>
                        <a:rPr lang="ru-RU" sz="2800" dirty="0">
                          <a:effectLst/>
                        </a:rPr>
                        <a:t>Крикливый – </a:t>
                      </a:r>
                      <a:r>
                        <a:rPr lang="ru-RU" sz="2800" dirty="0" smtClean="0">
                          <a:effectLst/>
                        </a:rPr>
                        <a:t>…</a:t>
                      </a:r>
                      <a:r>
                        <a:rPr lang="ru-RU" sz="2800" dirty="0">
                          <a:effectLst/>
                        </a:rPr>
                        <a:t/>
                      </a:r>
                      <a:br>
                        <a:rPr lang="ru-RU" sz="2800" dirty="0">
                          <a:effectLst/>
                        </a:rPr>
                      </a:br>
                      <a:r>
                        <a:rPr lang="ru-RU" sz="2800" dirty="0">
                          <a:effectLst/>
                        </a:rPr>
                        <a:t>Маленький – </a:t>
                      </a:r>
                      <a:r>
                        <a:rPr lang="ru-RU" sz="2800" dirty="0" smtClean="0">
                          <a:effectLst/>
                        </a:rPr>
                        <a:t>…</a:t>
                      </a:r>
                      <a:r>
                        <a:rPr lang="ru-RU" sz="2800" dirty="0">
                          <a:effectLst/>
                        </a:rPr>
                        <a:t/>
                      </a:r>
                      <a:br>
                        <a:rPr lang="ru-RU" sz="2800" dirty="0">
                          <a:effectLst/>
                        </a:rPr>
                      </a:br>
                      <a:r>
                        <a:rPr lang="ru-RU" sz="2800" dirty="0">
                          <a:effectLst/>
                        </a:rPr>
                        <a:t>Добрый – </a:t>
                      </a:r>
                      <a:r>
                        <a:rPr lang="ru-RU" sz="2800" dirty="0" smtClean="0">
                          <a:effectLst/>
                        </a:rPr>
                        <a:t>…</a:t>
                      </a:r>
                      <a:r>
                        <a:rPr lang="ru-RU" sz="2800" dirty="0">
                          <a:effectLst/>
                        </a:rPr>
                        <a:t/>
                      </a:r>
                      <a:br>
                        <a:rPr lang="ru-RU" sz="2800" dirty="0">
                          <a:effectLst/>
                        </a:rPr>
                      </a:br>
                      <a:r>
                        <a:rPr lang="ru-RU" sz="2800" dirty="0">
                          <a:effectLst/>
                        </a:rPr>
                        <a:t>Грубый – </a:t>
                      </a:r>
                      <a:r>
                        <a:rPr lang="ru-RU" sz="2800" dirty="0" smtClean="0">
                          <a:effectLst/>
                        </a:rPr>
                        <a:t>…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4404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5.infourok.ru/uploads/ex/0d37/0004b49e-9a6a5593/2/img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1216" y="-186435"/>
            <a:ext cx="8229600" cy="2751339"/>
          </a:xfrm>
        </p:spPr>
        <p:txBody>
          <a:bodyPr>
            <a:normAutofit/>
          </a:bodyPr>
          <a:lstStyle/>
          <a:p>
            <a:pPr lvl="5" indent="261938" algn="l" rtl="0">
              <a:spcBef>
                <a:spcPct val="0"/>
              </a:spcBef>
            </a:pPr>
            <a:r>
              <a:rPr lang="ru-RU" sz="4800" b="1" dirty="0"/>
              <a:t>4. Конкурс. « Составьте слова»</a:t>
            </a:r>
            <a:r>
              <a:rPr lang="ru-RU" sz="4800" dirty="0"/>
              <a:t/>
            </a:r>
            <a:br>
              <a:rPr lang="ru-RU" sz="4800" dirty="0"/>
            </a:br>
            <a:endParaRPr lang="ru-RU" sz="4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1216" y="5364907"/>
            <a:ext cx="8229600" cy="1196965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91680" y="1988841"/>
            <a:ext cx="516632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Из букв одного слова </a:t>
            </a:r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ГРАММАТИКА</a:t>
            </a:r>
            <a:r>
              <a:rPr lang="ru-RU" sz="4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нужно составить другие слова 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553960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5.infourok.ru/uploads/ex/0d37/0004b49e-9a6a5593/2/img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1216" y="-186435"/>
            <a:ext cx="8229600" cy="2751339"/>
          </a:xfrm>
        </p:spPr>
        <p:txBody>
          <a:bodyPr>
            <a:normAutofit/>
          </a:bodyPr>
          <a:lstStyle/>
          <a:p>
            <a:pPr lvl="5" indent="261938" algn="l" rtl="0">
              <a:spcBef>
                <a:spcPct val="0"/>
              </a:spcBef>
            </a:pPr>
            <a:r>
              <a:rPr lang="ru-RU" sz="4800" b="1" dirty="0"/>
              <a:t>5. Конкурс « Отгадай слово».</a:t>
            </a:r>
            <a:r>
              <a:rPr lang="ru-RU" sz="4800" dirty="0"/>
              <a:t/>
            </a:r>
            <a:br>
              <a:rPr lang="ru-RU" sz="4800" dirty="0"/>
            </a:br>
            <a:endParaRPr lang="ru-RU" sz="4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1216" y="5364907"/>
            <a:ext cx="8229600" cy="1196965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979712" y="1746341"/>
            <a:ext cx="4572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Команде №1: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Корень  из слова СКАЗКА,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Суффикс, что и в слове ИЗВОЗЧИК,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Приставка в слове РАСХОД,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Окончание в слове ДОМ. 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Команде №2: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Корень в слове ВЯЗАТЬ,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Приставка в слове ЗАМОЛЧАТЬ,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Суффикс  в слове СКАЗКА,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Окончание в  слове  РЫБА.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8220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5.infourok.ru/uploads/ex/0d37/0004b49e-9a6a5593/2/img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1216" y="-186435"/>
            <a:ext cx="8229600" cy="2751339"/>
          </a:xfrm>
        </p:spPr>
        <p:txBody>
          <a:bodyPr>
            <a:normAutofit/>
          </a:bodyPr>
          <a:lstStyle/>
          <a:p>
            <a:pPr lvl="5" indent="261938" algn="l" rtl="0">
              <a:spcBef>
                <a:spcPct val="0"/>
              </a:spcBef>
            </a:pPr>
            <a:r>
              <a:rPr lang="ru-RU" sz="4800" b="1" dirty="0"/>
              <a:t>6. Конкурс « Путаница».</a:t>
            </a:r>
            <a:r>
              <a:rPr lang="ru-RU" sz="4800" dirty="0"/>
              <a:t/>
            </a:r>
            <a:br>
              <a:rPr lang="ru-RU" sz="4800" dirty="0"/>
            </a:br>
            <a:endParaRPr lang="ru-RU" sz="4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1216" y="5364907"/>
            <a:ext cx="8229600" cy="1196965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1226076"/>
            <a:ext cx="70567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Прочитать стихотворение К. Чуковского. Разделить его на предложения, поставить, где надо, точки.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67744" y="2335841"/>
            <a:ext cx="603041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реке там рыба на бугре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мычит корова в конуре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собака лает на заборе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поёт синичка в коридоре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играют дети на стене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висит картина на окне 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узоры инея в печурке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горят дрова в руках девчурки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нарядная там кукла в клетке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ручной щегол поёт салфетки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там на столе лежат коньки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 зиме готовят там очки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лежат для бабушки тетрадки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всегда содержатся в порядке.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5215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5.infourok.ru/uploads/ex/0d37/0004b49e-9a6a5593/2/img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1216" y="-186435"/>
            <a:ext cx="8229600" cy="2751339"/>
          </a:xfrm>
        </p:spPr>
        <p:txBody>
          <a:bodyPr>
            <a:normAutofit/>
          </a:bodyPr>
          <a:lstStyle/>
          <a:p>
            <a:pPr lvl="5" indent="261938" algn="l" rtl="0">
              <a:spcBef>
                <a:spcPct val="0"/>
              </a:spcBef>
            </a:pPr>
            <a:r>
              <a:rPr lang="ru-RU" sz="4800" b="1" dirty="0"/>
              <a:t>7. Конкурс капитанов « Дополни пословицу»</a:t>
            </a:r>
            <a:r>
              <a:rPr lang="ru-RU" sz="4800" dirty="0"/>
              <a:t/>
            </a:r>
            <a:br>
              <a:rPr lang="ru-RU" sz="4800" dirty="0"/>
            </a:br>
            <a:endParaRPr lang="ru-RU" sz="4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1216" y="5364907"/>
            <a:ext cx="8229600" cy="1196965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75656" y="1891123"/>
            <a:ext cx="626469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Без труда 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…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Век живи -  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…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Нет друга - 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…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Друзья 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…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 двумя зайцами 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…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Поспешишь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…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Семеро … 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Цыплят по 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…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Красна птица пером, а 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…</a:t>
            </a:r>
            <a:endParaRPr lang="ru-RU" sz="32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3951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692</Words>
  <Application>Microsoft Office PowerPoint</Application>
  <PresentationFormat>Экран (4:3)</PresentationFormat>
  <Paragraphs>88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Monotype Corsiva</vt:lpstr>
      <vt:lpstr>Times New Roman</vt:lpstr>
      <vt:lpstr>Тема Office</vt:lpstr>
      <vt:lpstr>Урок - КВН по русскому языку «Страна Словария»</vt:lpstr>
      <vt:lpstr>1. конкурс «Прочитай слова». </vt:lpstr>
      <vt:lpstr>2. Конкурс "Шифровальщик". </vt:lpstr>
      <vt:lpstr>3. Конкурс «Письмо от бабушки Загадушки» </vt:lpstr>
      <vt:lpstr>Конкурс болельщиков "Образуй существительное". </vt:lpstr>
      <vt:lpstr>4. Конкурс. « Составьте слова» </vt:lpstr>
      <vt:lpstr>5. Конкурс « Отгадай слово». </vt:lpstr>
      <vt:lpstr>6. Конкурс « Путаница». </vt:lpstr>
      <vt:lpstr>7. Конкурс капитанов « Дополни пословицу» </vt:lpstr>
      <vt:lpstr> 8. Конкурс  «Ребусы». </vt:lpstr>
      <vt:lpstr>9. Конкурс «Слова – змейки». </vt:lpstr>
      <vt:lpstr>10.  Конкурс « Крылатые выражения». </vt:lpstr>
      <vt:lpstr>11. Конкурс капитанов « Словесная перестрелка». </vt:lpstr>
      <vt:lpstr>12.Конкурс «Найди спрятавшиеся слова».</vt:lpstr>
      <vt:lpstr>Спасибо за 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Катенок</dc:creator>
  <cp:lastModifiedBy>ASUS</cp:lastModifiedBy>
  <cp:revision>20</cp:revision>
  <dcterms:created xsi:type="dcterms:W3CDTF">2013-01-28T19:17:44Z</dcterms:created>
  <dcterms:modified xsi:type="dcterms:W3CDTF">2020-04-30T17:33:05Z</dcterms:modified>
</cp:coreProperties>
</file>