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480" y="36"/>
      </p:cViewPr>
      <p:guideLst>
        <p:guide orient="horz" pos="2160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  <a:pPr/>
              <a:t>12/19/2022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  <a:pPr/>
              <a:t>12/19/2022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en-US">
                <a:solidFill>
                  <a:schemeClr val="bg1"/>
                </a:solidFill>
              </a:rPr>
              <a:t>Тема урока:</a:t>
            </a:r>
            <a:br>
              <a:rPr lang="ru-RU" altLang="en-US">
                <a:solidFill>
                  <a:schemeClr val="bg1"/>
                </a:solidFill>
              </a:rPr>
            </a:br>
            <a:r>
              <a:rPr lang="ru-RU" altLang="en-US">
                <a:solidFill>
                  <a:schemeClr val="bg1"/>
                </a:solidFill>
              </a:rPr>
              <a:t>«</a:t>
            </a:r>
            <a:r>
              <a:rPr lang="en-US" altLang="en-US">
                <a:solidFill>
                  <a:schemeClr val="bg1"/>
                </a:solidFill>
              </a:rPr>
              <a:t>Food</a:t>
            </a:r>
            <a:r>
              <a:rPr lang="ru-RU" altLang="en-US">
                <a:solidFill>
                  <a:schemeClr val="bg1"/>
                </a:solidFill>
              </a:rPr>
              <a:t>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02045" y="5875655"/>
            <a:ext cx="6343015" cy="1073150"/>
          </a:xfrm>
        </p:spPr>
        <p:txBody>
          <a:bodyPr/>
          <a:lstStyle/>
          <a:p>
            <a:r>
              <a:rPr lang="ru-RU" altLang="en-US"/>
              <a:t/>
            </a:r>
            <a:br>
              <a:rPr lang="ru-RU" altLang="en-US"/>
            </a:br>
            <a:r>
              <a:rPr lang="ru-RU" altLang="en-US">
                <a:solidFill>
                  <a:schemeClr val="bg1"/>
                </a:solidFill>
              </a:rPr>
              <a:t>На примере учебника: </a:t>
            </a:r>
            <a:r>
              <a:rPr lang="en-US" altLang="en-US">
                <a:solidFill>
                  <a:schemeClr val="bg1"/>
                </a:solidFill>
              </a:rPr>
              <a:t>Spotlight </a:t>
            </a:r>
            <a:r>
              <a:rPr lang="ru-RU" altLang="en-US">
                <a:solidFill>
                  <a:schemeClr val="bg1"/>
                </a:solidFill>
              </a:rPr>
              <a:t>3 класс</a:t>
            </a: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0" y="5775325"/>
            <a:ext cx="422973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>
                <a:solidFill>
                  <a:schemeClr val="bg1"/>
                </a:solidFill>
              </a:rPr>
              <a:t>Участник: Пак Анастасия Евгеньевна, учитель английского языка</a:t>
            </a:r>
            <a:br>
              <a:rPr lang="ru-RU" altLang="en-US">
                <a:solidFill>
                  <a:schemeClr val="bg1"/>
                </a:solidFill>
              </a:rPr>
            </a:br>
            <a:r>
              <a:rPr lang="ru-RU" altLang="en-US">
                <a:solidFill>
                  <a:schemeClr val="bg1"/>
                </a:solidFill>
              </a:rPr>
              <a:t>МАОУ СОШ 200, город Екатеринбург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Vocabulary</a:t>
            </a:r>
            <a:r>
              <a:rPr lang="ru-RU" altLang="en-US"/>
              <a:t>:</a:t>
            </a:r>
          </a:p>
        </p:txBody>
      </p:sp>
      <p:graphicFrame>
        <p:nvGraphicFramePr>
          <p:cNvPr id="5" name="Таблица 4"/>
          <p:cNvGraphicFramePr/>
          <p:nvPr/>
        </p:nvGraphicFramePr>
        <p:xfrm>
          <a:off x="814705" y="1303020"/>
          <a:ext cx="10782935" cy="5208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1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1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29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800" b="1">
                          <a:solidFill>
                            <a:schemeClr val="tx1"/>
                          </a:solidFill>
                          <a:sym typeface="+mn-ea"/>
                        </a:rPr>
                        <a:t>meat</a:t>
                      </a:r>
                      <a:endParaRPr lang="en-US" altLang="en-US" sz="2800" b="1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endParaRPr lang="en-US" altLang="en-US" sz="28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mpd="sng">
                      <a:solidFill>
                        <a:schemeClr val="tx1"/>
                      </a:solidFill>
                      <a:prstDash val="soli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800" b="1">
                          <a:solidFill>
                            <a:schemeClr val="tx1"/>
                          </a:solidFill>
                          <a:sym typeface="+mn-ea"/>
                        </a:rPr>
                        <a:t>pasta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83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800" b="1">
                          <a:solidFill>
                            <a:schemeClr val="tx1"/>
                          </a:solidFill>
                          <a:sym typeface="+mn-ea"/>
                        </a:rPr>
                        <a:t>potatoes</a:t>
                      </a:r>
                      <a:endParaRPr lang="en-US" altLang="en-US" sz="2800" b="1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endParaRPr lang="en-US" altLang="en-US" sz="28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mpd="sng">
                      <a:solidFill>
                        <a:schemeClr val="tx1"/>
                      </a:solidFill>
                      <a:prstDash val="soli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800" b="1">
                          <a:solidFill>
                            <a:schemeClr val="tx1"/>
                          </a:solidFill>
                          <a:sym typeface="+mn-ea"/>
                        </a:rPr>
                        <a:t>carrots</a:t>
                      </a:r>
                      <a:endParaRPr lang="en-US" altLang="en-US" sz="2800" b="1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endParaRPr lang="en-US" altLang="en-US" sz="28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83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800" b="1">
                          <a:solidFill>
                            <a:schemeClr val="tx1"/>
                          </a:solidFill>
                          <a:sym typeface="+mn-ea"/>
                        </a:rPr>
                        <a:t>biscuits</a:t>
                      </a:r>
                      <a:endParaRPr lang="en-US" altLang="en-US" sz="2800" b="1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endParaRPr lang="en-US" altLang="en-US" sz="28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mpd="sng">
                      <a:solidFill>
                        <a:schemeClr val="tx1"/>
                      </a:solidFill>
                      <a:prstDash val="soli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800" b="1">
                          <a:solidFill>
                            <a:schemeClr val="tx1"/>
                          </a:solidFill>
                          <a:sym typeface="+mn-ea"/>
                        </a:rPr>
                        <a:t>sausages</a:t>
                      </a:r>
                      <a:endParaRPr lang="en-US" altLang="en-US" sz="2800" b="1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endParaRPr lang="en-US" altLang="en-US" sz="28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83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800" b="1">
                          <a:solidFill>
                            <a:schemeClr val="tx1"/>
                          </a:solidFill>
                          <a:sym typeface="+mn-ea"/>
                        </a:rPr>
                        <a:t>milk</a:t>
                      </a:r>
                    </a:p>
                  </a:txBody>
                  <a:tcPr>
                    <a:lnR w="12700" cmpd="sng">
                      <a:solidFill>
                        <a:schemeClr val="tx1"/>
                      </a:solidFill>
                      <a:prstDash val="soli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800" b="1">
                          <a:solidFill>
                            <a:schemeClr val="tx1"/>
                          </a:solidFill>
                          <a:sym typeface="+mn-ea"/>
                        </a:rPr>
                        <a:t>rice</a:t>
                      </a:r>
                      <a:endParaRPr lang="en-US" altLang="en-US" sz="2800" b="1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endParaRPr lang="en-US" altLang="en-US" sz="28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83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800" b="1">
                          <a:solidFill>
                            <a:schemeClr val="tx1"/>
                          </a:solidFill>
                          <a:sym typeface="+mn-ea"/>
                        </a:rPr>
                        <a:t>cake</a:t>
                      </a:r>
                    </a:p>
                  </a:txBody>
                  <a:tcPr>
                    <a:lnR w="12700" cmpd="sng">
                      <a:solidFill>
                        <a:schemeClr val="tx1"/>
                      </a:solidFill>
                      <a:prstDash val="soli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800" b="1">
                          <a:solidFill>
                            <a:schemeClr val="tx1"/>
                          </a:solidFill>
                          <a:sym typeface="+mn-ea"/>
                        </a:rPr>
                        <a:t>popcorn</a:t>
                      </a:r>
                      <a:endParaRPr lang="en-US" altLang="en-US" sz="2800" b="1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endParaRPr lang="en-US" altLang="en-US" sz="28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800" b="1">
                          <a:solidFill>
                            <a:schemeClr val="tx1"/>
                          </a:solidFill>
                          <a:sym typeface="+mn-ea"/>
                        </a:rPr>
                        <a:t>orange juice</a:t>
                      </a:r>
                    </a:p>
                  </a:txBody>
                  <a:tcPr>
                    <a:lnR w="12700" cmpd="sng">
                      <a:solidFill>
                        <a:schemeClr val="tx1"/>
                      </a:solidFill>
                      <a:prstDash val="soli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800" b="1">
                          <a:solidFill>
                            <a:schemeClr val="tx1"/>
                          </a:solidFill>
                          <a:sym typeface="+mn-ea"/>
                        </a:rPr>
                        <a:t>Coke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/>
              <a:t>Ask and answers with your partner</a:t>
            </a:r>
            <a:r>
              <a:rPr lang="ru-RU" altLang="ru-RU"/>
              <a:t>: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295910" y="1469390"/>
            <a:ext cx="6216015" cy="4824095"/>
          </a:xfrm>
        </p:spPr>
        <p:txBody>
          <a:bodyPr>
            <a:noAutofit/>
          </a:bodyPr>
          <a:lstStyle/>
          <a:p>
            <a:r>
              <a:rPr lang="ru-RU" altLang="en-US"/>
              <a:t>1)</a:t>
            </a:r>
            <a:r>
              <a:rPr lang="en-US" altLang="ru-RU"/>
              <a:t> What do you like from this food and drink</a:t>
            </a:r>
            <a:r>
              <a:rPr lang="ru-RU" altLang="ru-RU"/>
              <a:t>?</a:t>
            </a:r>
          </a:p>
          <a:p>
            <a:r>
              <a:rPr lang="ru-RU" altLang="ru-RU"/>
              <a:t>2)</a:t>
            </a:r>
            <a:r>
              <a:rPr lang="en-US" altLang="ru-RU"/>
              <a:t> What is your favourite food</a:t>
            </a:r>
            <a:r>
              <a:rPr lang="ru-RU" altLang="ru-RU"/>
              <a:t>?</a:t>
            </a:r>
          </a:p>
          <a:p>
            <a:r>
              <a:rPr lang="ru-RU" altLang="ru-RU"/>
              <a:t>3) </a:t>
            </a:r>
            <a:r>
              <a:rPr lang="en-US" altLang="ru-RU"/>
              <a:t>What kind of food do you dislike</a:t>
            </a:r>
            <a:r>
              <a:rPr lang="ru-RU" altLang="ru-RU"/>
              <a:t>?</a:t>
            </a:r>
          </a:p>
          <a:p>
            <a:r>
              <a:rPr lang="ru-RU" altLang="ru-RU"/>
              <a:t>4) </a:t>
            </a:r>
            <a:r>
              <a:rPr lang="en-US" altLang="ru-RU"/>
              <a:t>Distribute food</a:t>
            </a:r>
            <a:r>
              <a:rPr lang="ru-RU" altLang="ru-RU"/>
              <a:t>: </a:t>
            </a:r>
            <a:r>
              <a:rPr lang="en-US" altLang="ru-RU"/>
              <a:t>what kind of food do you eat for breakfast, lunch and dinner</a:t>
            </a:r>
            <a:r>
              <a:rPr lang="ru-RU" altLang="ru-RU"/>
              <a:t>?</a:t>
            </a:r>
          </a:p>
          <a:p>
            <a:endParaRPr lang="ru-RU" altLang="ru-RU"/>
          </a:p>
        </p:txBody>
      </p:sp>
      <p:pic>
        <p:nvPicPr>
          <p:cNvPr id="101" name="Замещающее содержимое 100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313170" y="1354455"/>
            <a:ext cx="5694045" cy="5054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en-US"/>
              <a:t>What's in your </a:t>
            </a:r>
            <a:r>
              <a:rPr lang="en-US" altLang="ru-RU"/>
              <a:t>l</a:t>
            </a:r>
            <a:r>
              <a:rPr lang="ru-RU" altLang="en-US"/>
              <a:t>unch </a:t>
            </a:r>
            <a:r>
              <a:rPr lang="en-US" altLang="ru-RU"/>
              <a:t>b</a:t>
            </a:r>
            <a:r>
              <a:rPr lang="ru-RU" altLang="en-US"/>
              <a:t>ох? </a:t>
            </a:r>
            <a:r>
              <a:rPr lang="ru-RU" altLang="en-US">
                <a:solidFill>
                  <a:schemeClr val="accent6"/>
                </a:solidFill>
              </a:rPr>
              <a:t>Choose 3 things and draw.</a:t>
            </a:r>
            <a:r>
              <a:rPr lang="ru-RU" altLang="en-US"/>
              <a:t> Then</a:t>
            </a:r>
            <a:r>
              <a:rPr lang="en-US" altLang="ru-RU"/>
              <a:t> </a:t>
            </a:r>
            <a:r>
              <a:rPr lang="ru-RU" altLang="en-US"/>
              <a:t>ta</a:t>
            </a:r>
            <a:r>
              <a:rPr lang="en-US" altLang="en-US"/>
              <a:t>l</a:t>
            </a:r>
            <a:r>
              <a:rPr lang="ru-RU" altLang="en-US"/>
              <a:t>k with your friend</a:t>
            </a:r>
          </a:p>
        </p:txBody>
      </p:sp>
      <p:pic>
        <p:nvPicPr>
          <p:cNvPr id="5" name="Замещающее содержимое 4" descr="ssss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09625" y="1739900"/>
            <a:ext cx="10572115" cy="46234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heel spokes="8"/>
      </p:transition>
    </mc:Choice>
    <mc:Fallback xmlns="">
      <p:transition spd="slow">
        <p:wheel spokes="8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>
                <a:solidFill>
                  <a:schemeClr val="accent6"/>
                </a:solidFill>
              </a:rPr>
              <a:t>Fruit, vegetable or drink?</a:t>
            </a:r>
            <a:r>
              <a:rPr lang="ru-RU" altLang="en-US"/>
              <a:t> Look and say</a:t>
            </a:r>
          </a:p>
        </p:txBody>
      </p:sp>
      <p:pic>
        <p:nvPicPr>
          <p:cNvPr id="5" name="Замещающее содержимое 4" descr="hhhhhhhh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71145" y="1452245"/>
            <a:ext cx="11810365" cy="5058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1052175" cy="1325880"/>
          </a:xfrm>
        </p:spPr>
        <p:txBody>
          <a:bodyPr>
            <a:normAutofit fontScale="90000"/>
          </a:bodyPr>
          <a:lstStyle/>
          <a:p>
            <a:r>
              <a:rPr lang="ru-RU" altLang="en-US"/>
              <a:t>What's their </a:t>
            </a:r>
            <a:r>
              <a:rPr lang="ru-RU" altLang="en-US">
                <a:solidFill>
                  <a:schemeClr val="accent6"/>
                </a:solidFill>
              </a:rPr>
              <a:t>favourite food</a:t>
            </a:r>
            <a:r>
              <a:rPr lang="ru-RU" altLang="en-US"/>
              <a:t>? Read, look and find out!</a:t>
            </a:r>
          </a:p>
        </p:txBody>
      </p:sp>
      <p:pic>
        <p:nvPicPr>
          <p:cNvPr id="4" name="Замещающее содержимое 3" descr="hhhhhhhhhhhhhhhhhhhhhhhhhhhhh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18305" y="1307465"/>
            <a:ext cx="7973060" cy="5228590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364490" y="1790065"/>
            <a:ext cx="385381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4000"/>
              <a:t>• Edward tikes </a:t>
            </a:r>
            <a:r>
              <a:rPr lang="ru-RU" altLang="en-US" sz="4000">
                <a:solidFill>
                  <a:schemeClr val="accent6"/>
                </a:solidFill>
              </a:rPr>
              <a:t>А5.</a:t>
            </a:r>
            <a:r>
              <a:rPr lang="ru-RU" altLang="en-US" sz="4000"/>
              <a:t> • Lisa tikes </a:t>
            </a:r>
            <a:r>
              <a:rPr lang="ru-RU" altLang="en-US" sz="4000">
                <a:solidFill>
                  <a:schemeClr val="accent6"/>
                </a:solidFill>
              </a:rPr>
              <a:t>D6.</a:t>
            </a:r>
            <a:endParaRPr lang="ru-RU" altLang="en-US" sz="4000"/>
          </a:p>
          <a:p>
            <a:r>
              <a:rPr lang="ru-RU" altLang="en-US" sz="4000"/>
              <a:t>• Penny tikes </a:t>
            </a:r>
            <a:r>
              <a:rPr lang="ru-RU" altLang="en-US" sz="4000">
                <a:solidFill>
                  <a:schemeClr val="accent6"/>
                </a:solidFill>
              </a:rPr>
              <a:t>ЕЗ.</a:t>
            </a:r>
            <a:r>
              <a:rPr lang="ru-RU" altLang="en-US" sz="4000"/>
              <a:t> • Darett tikes </a:t>
            </a:r>
            <a:r>
              <a:rPr lang="ru-RU" altLang="en-US" sz="4000">
                <a:solidFill>
                  <a:schemeClr val="accent6"/>
                </a:solidFill>
              </a:rPr>
              <a:t>С4.</a:t>
            </a:r>
            <a:endParaRPr lang="ru-RU" altLang="en-US" sz="4000"/>
          </a:p>
          <a:p>
            <a:r>
              <a:rPr lang="ru-RU" altLang="en-US" sz="4000"/>
              <a:t>• Martin tikes </a:t>
            </a:r>
            <a:r>
              <a:rPr lang="ru-RU" altLang="en-US" sz="4000">
                <a:solidFill>
                  <a:schemeClr val="accent6"/>
                </a:solidFill>
              </a:rPr>
              <a:t>Н1.</a:t>
            </a:r>
            <a:r>
              <a:rPr lang="ru-RU" altLang="en-US" sz="4000"/>
              <a:t> • Jitty tikes </a:t>
            </a:r>
            <a:r>
              <a:rPr lang="ru-RU" altLang="en-US" sz="4000">
                <a:solidFill>
                  <a:schemeClr val="accent6"/>
                </a:solidFill>
              </a:rPr>
              <a:t>F2.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en-US"/>
              <a:t>Now write in your notebooks about yourself and your</a:t>
            </a:r>
            <a:r>
              <a:rPr lang="en-US" altLang="ru-RU"/>
              <a:t> </a:t>
            </a:r>
            <a:r>
              <a:rPr lang="ru-RU" altLang="en-US"/>
              <a:t>family. Use the code! 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292735" y="1825625"/>
            <a:ext cx="5181600" cy="4351338"/>
          </a:xfrm>
        </p:spPr>
        <p:txBody>
          <a:bodyPr/>
          <a:lstStyle/>
          <a:p>
            <a:r>
              <a:rPr lang="en-US" altLang="ru-RU" sz="4800"/>
              <a:t>I like... .</a:t>
            </a:r>
          </a:p>
          <a:p>
            <a:r>
              <a:rPr lang="en-US" altLang="ru-RU" sz="4800"/>
              <a:t>Му father likes ... . </a:t>
            </a:r>
          </a:p>
          <a:p>
            <a:r>
              <a:rPr lang="en-US" altLang="ru-RU" sz="4800"/>
              <a:t>Му mother likes ... 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/>
      </p:transition>
    </mc:Choice>
    <mc:Fallback xmlns="">
      <p:transition spd="slow">
        <p:blinds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Замещающее содержимое 7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11760" y="971550"/>
            <a:ext cx="11772900" cy="5886450"/>
          </a:xfrm>
          <a:prstGeom prst="rect">
            <a:avLst/>
          </a:prstGeom>
        </p:spPr>
      </p:pic>
      <p:sp>
        <p:nvSpPr>
          <p:cNvPr id="9" name="Текстовое поле 8"/>
          <p:cNvSpPr txBox="1"/>
          <p:nvPr/>
        </p:nvSpPr>
        <p:spPr>
          <a:xfrm>
            <a:off x="2597150" y="324485"/>
            <a:ext cx="699833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ru-RU" sz="4400"/>
              <a:t>Useful or harmful</a:t>
            </a:r>
            <a:r>
              <a:rPr lang="ru-RU" altLang="ru-RU" sz="4400"/>
              <a:t>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ее содержимое 1"/>
          <p:cNvSpPr>
            <a:spLocks noGrp="1"/>
          </p:cNvSpPr>
          <p:nvPr>
            <p:ph sz="quarter" idx="13"/>
          </p:nvPr>
        </p:nvSpPr>
        <p:spPr>
          <a:xfrm>
            <a:off x="838200" y="1850118"/>
            <a:ext cx="10515600" cy="5558971"/>
          </a:xfrm>
        </p:spPr>
        <p:txBody>
          <a:bodyPr/>
          <a:lstStyle/>
          <a:p>
            <a:pPr algn="ctr"/>
            <a:r>
              <a:rPr lang="en-US" altLang="ru-RU" sz="16600"/>
              <a:t>Thank you!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</Words>
  <Application>Microsoft Office PowerPoint</Application>
  <PresentationFormat>Широкоэкранный</PresentationFormat>
  <Paragraphs>33</Paragraphs>
  <Slides>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微软雅黑</vt:lpstr>
      <vt:lpstr>Arial</vt:lpstr>
      <vt:lpstr>Calibri</vt:lpstr>
      <vt:lpstr>Calibri Light</vt:lpstr>
      <vt:lpstr>Office Theme</vt:lpstr>
      <vt:lpstr>Тема урока: «Food»</vt:lpstr>
      <vt:lpstr>Vocabulary:</vt:lpstr>
      <vt:lpstr>Ask and answers with your partner:</vt:lpstr>
      <vt:lpstr>What's in your lunch bох? Choose 3 things and draw. Then talk with your friend</vt:lpstr>
      <vt:lpstr>Fruit, vegetable or drink? Look and say</vt:lpstr>
      <vt:lpstr>What's their favourite food? Read, look and find out!</vt:lpstr>
      <vt:lpstr>Now write in your notebooks about yourself and your family. Use the code!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effmed_2</dc:creator>
  <cp:lastModifiedBy>master</cp:lastModifiedBy>
  <cp:revision>9</cp:revision>
  <dcterms:created xsi:type="dcterms:W3CDTF">2022-11-22T13:33:00Z</dcterms:created>
  <dcterms:modified xsi:type="dcterms:W3CDTF">2022-12-19T18:00:53Z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1049-11.2.0.11380</vt:lpwstr>
  </property>
  <property fmtid="{D5CDD505-2E9C-101B-9397-08002B2CF9AE}" pid="3" name="ICV">
    <vt:lpwstr>E992E9A60F2642FB9438A759C6BA835C</vt:lpwstr>
  </property>
</Properties>
</file>