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9"/>
  </p:notesMasterIdLst>
  <p:sldIdLst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94" r:id="rId13"/>
    <p:sldId id="269" r:id="rId14"/>
    <p:sldId id="270" r:id="rId15"/>
    <p:sldId id="271" r:id="rId16"/>
    <p:sldId id="277" r:id="rId17"/>
    <p:sldId id="296" r:id="rId18"/>
    <p:sldId id="273" r:id="rId19"/>
    <p:sldId id="274" r:id="rId20"/>
    <p:sldId id="275" r:id="rId21"/>
    <p:sldId id="297" r:id="rId22"/>
    <p:sldId id="298" r:id="rId23"/>
    <p:sldId id="299" r:id="rId24"/>
    <p:sldId id="278" r:id="rId25"/>
    <p:sldId id="295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9997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59993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89990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19986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49983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79980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09976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39973" algn="l" defTabSz="85999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24" autoAdjust="0"/>
  </p:normalViewPr>
  <p:slideViewPr>
    <p:cSldViewPr snapToGrid="0">
      <p:cViewPr varScale="1">
        <p:scale>
          <a:sx n="68" d="100"/>
          <a:sy n="68" d="100"/>
        </p:scale>
        <p:origin x="-7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DA797-6B76-491A-B08C-889A906D4112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6CE2D-D316-4A79-BBB9-2D91DB4628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863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29997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59993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89990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19986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49983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79980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09976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39973" algn="l" defTabSz="85999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6CE2D-D316-4A79-BBB9-2D91DB4628D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ACFDF3-CB28-4C18-A85D-5D5C883C3F36}" type="slidenum">
              <a:rPr lang="ru-RU" altLang="ru-RU" smtClean="0">
                <a:solidFill>
                  <a:prstClr val="black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802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CF5522F-7B9E-4389-ABCA-74F727093C1E}" type="slidenum">
              <a:rPr lang="ru-RU" altLang="ru-RU" smtClean="0">
                <a:solidFill>
                  <a:prstClr val="black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31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9997" indent="0" algn="ctr">
              <a:buNone/>
              <a:defRPr/>
            </a:lvl2pPr>
            <a:lvl3pPr marL="859993" indent="0" algn="ctr">
              <a:buNone/>
              <a:defRPr/>
            </a:lvl3pPr>
            <a:lvl4pPr marL="1289990" indent="0" algn="ctr">
              <a:buNone/>
              <a:defRPr/>
            </a:lvl4pPr>
            <a:lvl5pPr marL="1719986" indent="0" algn="ctr">
              <a:buNone/>
              <a:defRPr/>
            </a:lvl5pPr>
            <a:lvl6pPr marL="2149983" indent="0" algn="ctr">
              <a:buNone/>
              <a:defRPr/>
            </a:lvl6pPr>
            <a:lvl7pPr marL="2579980" indent="0" algn="ctr">
              <a:buNone/>
              <a:defRPr/>
            </a:lvl7pPr>
            <a:lvl8pPr marL="3009976" indent="0" algn="ctr">
              <a:buNone/>
              <a:defRPr/>
            </a:lvl8pPr>
            <a:lvl9pPr marL="343997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EAAD1-B419-4E97-B81C-EEE6F4B35E5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44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50794-67D8-40C8-933B-4528E2C1168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212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28FB2-177D-4CF1-B9B5-EE73432400E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924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9997" indent="0" algn="ctr">
              <a:buNone/>
              <a:defRPr/>
            </a:lvl2pPr>
            <a:lvl3pPr marL="859993" indent="0" algn="ctr">
              <a:buNone/>
              <a:defRPr/>
            </a:lvl3pPr>
            <a:lvl4pPr marL="1289990" indent="0" algn="ctr">
              <a:buNone/>
              <a:defRPr/>
            </a:lvl4pPr>
            <a:lvl5pPr marL="1719986" indent="0" algn="ctr">
              <a:buNone/>
              <a:defRPr/>
            </a:lvl5pPr>
            <a:lvl6pPr marL="2149983" indent="0" algn="ctr">
              <a:buNone/>
              <a:defRPr/>
            </a:lvl6pPr>
            <a:lvl7pPr marL="2579980" indent="0" algn="ctr">
              <a:buNone/>
              <a:defRPr/>
            </a:lvl7pPr>
            <a:lvl8pPr marL="3009976" indent="0" algn="ctr">
              <a:buNone/>
              <a:defRPr/>
            </a:lvl8pPr>
            <a:lvl9pPr marL="343997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D3BA6-F8F2-4B41-88CE-B111C8F050E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648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C159-EB37-49CB-826A-2998EBE7C92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896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997" indent="0">
              <a:buNone/>
              <a:defRPr sz="1700"/>
            </a:lvl2pPr>
            <a:lvl3pPr marL="859993" indent="0">
              <a:buNone/>
              <a:defRPr sz="1500"/>
            </a:lvl3pPr>
            <a:lvl4pPr marL="1289990" indent="0">
              <a:buNone/>
              <a:defRPr sz="1300"/>
            </a:lvl4pPr>
            <a:lvl5pPr marL="1719986" indent="0">
              <a:buNone/>
              <a:defRPr sz="1300"/>
            </a:lvl5pPr>
            <a:lvl6pPr marL="2149983" indent="0">
              <a:buNone/>
              <a:defRPr sz="1300"/>
            </a:lvl6pPr>
            <a:lvl7pPr marL="2579980" indent="0">
              <a:buNone/>
              <a:defRPr sz="1300"/>
            </a:lvl7pPr>
            <a:lvl8pPr marL="3009976" indent="0">
              <a:buNone/>
              <a:defRPr sz="1300"/>
            </a:lvl8pPr>
            <a:lvl9pPr marL="3439973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786B0-EBD3-422E-B7A7-78FCAEE95E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026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4FB86-3ADB-42CF-85F0-1EEA0B9A450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971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4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25B5B-CEB3-4E6E-8E15-B529B7E4F43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686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3F290-60C8-4656-BED9-C162BD1F59A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084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2069B-530D-494F-A06A-8CCF581A88D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491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73053"/>
            <a:ext cx="5111750" cy="585311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D3185-ABD9-4144-A0B4-71FB69E2A0D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9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B3A2-DFBB-4ACB-AB1B-122A09D5965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2003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9997" indent="0">
              <a:buNone/>
              <a:defRPr sz="2600"/>
            </a:lvl2pPr>
            <a:lvl3pPr marL="859993" indent="0">
              <a:buNone/>
              <a:defRPr sz="2300"/>
            </a:lvl3pPr>
            <a:lvl4pPr marL="1289990" indent="0">
              <a:buNone/>
              <a:defRPr sz="1900"/>
            </a:lvl4pPr>
            <a:lvl5pPr marL="1719986" indent="0">
              <a:buNone/>
              <a:defRPr sz="1900"/>
            </a:lvl5pPr>
            <a:lvl6pPr marL="2149983" indent="0">
              <a:buNone/>
              <a:defRPr sz="1900"/>
            </a:lvl6pPr>
            <a:lvl7pPr marL="2579980" indent="0">
              <a:buNone/>
              <a:defRPr sz="1900"/>
            </a:lvl7pPr>
            <a:lvl8pPr marL="3009976" indent="0">
              <a:buNone/>
              <a:defRPr sz="1900"/>
            </a:lvl8pPr>
            <a:lvl9pPr marL="3439973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3E0BC-F614-4ED9-B25B-E0593EF8D13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400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32CE3-5A98-431A-A1DD-9F6CB6E1C32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68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95F2B-B725-4315-8433-6996677868F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0768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9997" indent="0" algn="ctr">
              <a:buNone/>
              <a:defRPr/>
            </a:lvl2pPr>
            <a:lvl3pPr marL="859993" indent="0" algn="ctr">
              <a:buNone/>
              <a:defRPr/>
            </a:lvl3pPr>
            <a:lvl4pPr marL="1289990" indent="0" algn="ctr">
              <a:buNone/>
              <a:defRPr/>
            </a:lvl4pPr>
            <a:lvl5pPr marL="1719986" indent="0" algn="ctr">
              <a:buNone/>
              <a:defRPr/>
            </a:lvl5pPr>
            <a:lvl6pPr marL="2149983" indent="0" algn="ctr">
              <a:buNone/>
              <a:defRPr/>
            </a:lvl6pPr>
            <a:lvl7pPr marL="2579980" indent="0" algn="ctr">
              <a:buNone/>
              <a:defRPr/>
            </a:lvl7pPr>
            <a:lvl8pPr marL="3009976" indent="0" algn="ctr">
              <a:buNone/>
              <a:defRPr/>
            </a:lvl8pPr>
            <a:lvl9pPr marL="343997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A1F3D-28B6-4706-A913-427A761746E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492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26179-6482-463A-95A7-77142F71E46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949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997" indent="0">
              <a:buNone/>
              <a:defRPr sz="1700"/>
            </a:lvl2pPr>
            <a:lvl3pPr marL="859993" indent="0">
              <a:buNone/>
              <a:defRPr sz="1500"/>
            </a:lvl3pPr>
            <a:lvl4pPr marL="1289990" indent="0">
              <a:buNone/>
              <a:defRPr sz="1300"/>
            </a:lvl4pPr>
            <a:lvl5pPr marL="1719986" indent="0">
              <a:buNone/>
              <a:defRPr sz="1300"/>
            </a:lvl5pPr>
            <a:lvl6pPr marL="2149983" indent="0">
              <a:buNone/>
              <a:defRPr sz="1300"/>
            </a:lvl6pPr>
            <a:lvl7pPr marL="2579980" indent="0">
              <a:buNone/>
              <a:defRPr sz="1300"/>
            </a:lvl7pPr>
            <a:lvl8pPr marL="3009976" indent="0">
              <a:buNone/>
              <a:defRPr sz="1300"/>
            </a:lvl8pPr>
            <a:lvl9pPr marL="3439973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492F3-66A3-48B0-AC64-A683E101C88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8671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A2067-ED1A-481A-B648-2A65D8483A8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475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4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60E1-EBB0-4B37-8781-700E464C7A8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2086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1387D-6750-492B-8213-4BDC0ADEEFA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636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AAC28-71BF-4AD2-9974-07C67BA7CA1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46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997" indent="0">
              <a:buNone/>
              <a:defRPr sz="1700"/>
            </a:lvl2pPr>
            <a:lvl3pPr marL="859993" indent="0">
              <a:buNone/>
              <a:defRPr sz="1500"/>
            </a:lvl3pPr>
            <a:lvl4pPr marL="1289990" indent="0">
              <a:buNone/>
              <a:defRPr sz="1300"/>
            </a:lvl4pPr>
            <a:lvl5pPr marL="1719986" indent="0">
              <a:buNone/>
              <a:defRPr sz="1300"/>
            </a:lvl5pPr>
            <a:lvl6pPr marL="2149983" indent="0">
              <a:buNone/>
              <a:defRPr sz="1300"/>
            </a:lvl6pPr>
            <a:lvl7pPr marL="2579980" indent="0">
              <a:buNone/>
              <a:defRPr sz="1300"/>
            </a:lvl7pPr>
            <a:lvl8pPr marL="3009976" indent="0">
              <a:buNone/>
              <a:defRPr sz="1300"/>
            </a:lvl8pPr>
            <a:lvl9pPr marL="3439973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EB5E7-6D15-4421-9E1C-EFA2763B058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3619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73053"/>
            <a:ext cx="5111750" cy="585311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62077-B9E9-4614-8F89-9572A4A9367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6682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9997" indent="0">
              <a:buNone/>
              <a:defRPr sz="2600"/>
            </a:lvl2pPr>
            <a:lvl3pPr marL="859993" indent="0">
              <a:buNone/>
              <a:defRPr sz="2300"/>
            </a:lvl3pPr>
            <a:lvl4pPr marL="1289990" indent="0">
              <a:buNone/>
              <a:defRPr sz="1900"/>
            </a:lvl4pPr>
            <a:lvl5pPr marL="1719986" indent="0">
              <a:buNone/>
              <a:defRPr sz="1900"/>
            </a:lvl5pPr>
            <a:lvl6pPr marL="2149983" indent="0">
              <a:buNone/>
              <a:defRPr sz="1900"/>
            </a:lvl6pPr>
            <a:lvl7pPr marL="2579980" indent="0">
              <a:buNone/>
              <a:defRPr sz="1900"/>
            </a:lvl7pPr>
            <a:lvl8pPr marL="3009976" indent="0">
              <a:buNone/>
              <a:defRPr sz="1900"/>
            </a:lvl8pPr>
            <a:lvl9pPr marL="3439973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F999B-D6E4-4DC1-ACF8-2E88FE7C89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7430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B9394-D1DA-4552-9AC3-84A0721AA1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320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53948-708C-42FF-ACCC-D1BF79DF3C3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119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A02A6-925B-4D64-9A6D-67B9C5F7572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676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997" indent="0">
              <a:buNone/>
              <a:defRPr sz="1900" b="1"/>
            </a:lvl2pPr>
            <a:lvl3pPr marL="859993" indent="0">
              <a:buNone/>
              <a:defRPr sz="1700" b="1"/>
            </a:lvl3pPr>
            <a:lvl4pPr marL="1289990" indent="0">
              <a:buNone/>
              <a:defRPr sz="1500" b="1"/>
            </a:lvl4pPr>
            <a:lvl5pPr marL="1719986" indent="0">
              <a:buNone/>
              <a:defRPr sz="1500" b="1"/>
            </a:lvl5pPr>
            <a:lvl6pPr marL="2149983" indent="0">
              <a:buNone/>
              <a:defRPr sz="1500" b="1"/>
            </a:lvl6pPr>
            <a:lvl7pPr marL="2579980" indent="0">
              <a:buNone/>
              <a:defRPr sz="1500" b="1"/>
            </a:lvl7pPr>
            <a:lvl8pPr marL="3009976" indent="0">
              <a:buNone/>
              <a:defRPr sz="1500" b="1"/>
            </a:lvl8pPr>
            <a:lvl9pPr marL="34399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4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D4CAA-E8DD-48D3-B32E-4DFD567C5F3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37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4353-74C9-41F3-922C-CC309A6E073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10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CFAC-98B6-49D4-BBB0-B7A003AA195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40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73053"/>
            <a:ext cx="5111750" cy="585311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B1D8A-4B2E-4FBA-8353-952C843DAE4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47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9997" indent="0">
              <a:buNone/>
              <a:defRPr sz="2600"/>
            </a:lvl2pPr>
            <a:lvl3pPr marL="859993" indent="0">
              <a:buNone/>
              <a:defRPr sz="2300"/>
            </a:lvl3pPr>
            <a:lvl4pPr marL="1289990" indent="0">
              <a:buNone/>
              <a:defRPr sz="1900"/>
            </a:lvl4pPr>
            <a:lvl5pPr marL="1719986" indent="0">
              <a:buNone/>
              <a:defRPr sz="1900"/>
            </a:lvl5pPr>
            <a:lvl6pPr marL="2149983" indent="0">
              <a:buNone/>
              <a:defRPr sz="1900"/>
            </a:lvl6pPr>
            <a:lvl7pPr marL="2579980" indent="0">
              <a:buNone/>
              <a:defRPr sz="1900"/>
            </a:lvl7pPr>
            <a:lvl8pPr marL="3009976" indent="0">
              <a:buNone/>
              <a:defRPr sz="1900"/>
            </a:lvl8pPr>
            <a:lvl9pPr marL="3439973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29997" indent="0">
              <a:buNone/>
              <a:defRPr sz="1100"/>
            </a:lvl2pPr>
            <a:lvl3pPr marL="859993" indent="0">
              <a:buNone/>
              <a:defRPr sz="900"/>
            </a:lvl3pPr>
            <a:lvl4pPr marL="1289990" indent="0">
              <a:buNone/>
              <a:defRPr sz="800"/>
            </a:lvl4pPr>
            <a:lvl5pPr marL="1719986" indent="0">
              <a:buNone/>
              <a:defRPr sz="800"/>
            </a:lvl5pPr>
            <a:lvl6pPr marL="2149983" indent="0">
              <a:buNone/>
              <a:defRPr sz="800"/>
            </a:lvl6pPr>
            <a:lvl7pPr marL="2579980" indent="0">
              <a:buNone/>
              <a:defRPr sz="800"/>
            </a:lvl7pPr>
            <a:lvl8pPr marL="3009976" indent="0">
              <a:buNone/>
              <a:defRPr sz="800"/>
            </a:lvl8pPr>
            <a:lvl9pPr marL="34399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57685-56C5-4428-AB8F-5A525BDBF49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817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2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2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6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2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8C7D18-0FC7-461B-A652-5D3C30B0017E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5pPr>
      <a:lvl6pPr marL="429997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6pPr>
      <a:lvl7pPr marL="859993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7pPr>
      <a:lvl8pPr marL="1289990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8pPr>
      <a:lvl9pPr marL="1719986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9pPr>
    </p:titleStyle>
    <p:bodyStyle>
      <a:lvl1pPr marL="322497" indent="-322497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8744" indent="-268748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74992" indent="-214998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04988" indent="-214998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34985" indent="-214998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6498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794978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224975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65497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997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99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999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998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998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998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997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997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2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2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6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2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BAE2AE-D9AB-49E2-B960-C3DDE711D53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27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5pPr>
      <a:lvl6pPr marL="429997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6pPr>
      <a:lvl7pPr marL="859993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7pPr>
      <a:lvl8pPr marL="1289990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8pPr>
      <a:lvl9pPr marL="1719986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9pPr>
    </p:titleStyle>
    <p:bodyStyle>
      <a:lvl1pPr marL="322497" indent="-322497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8744" indent="-268748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74992" indent="-214998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04988" indent="-214998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34985" indent="-214998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6498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794978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224975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65497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997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99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999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998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998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998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997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997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2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2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6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2" y="6245226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999" tIns="43000" rIns="85999" bIns="430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8C9FED-3B2A-4918-9FF2-D77A1D8EA28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84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5pPr>
      <a:lvl6pPr marL="429997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6pPr>
      <a:lvl7pPr marL="859993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7pPr>
      <a:lvl8pPr marL="1289990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8pPr>
      <a:lvl9pPr marL="1719986" algn="ctr" rtl="0" fontAlgn="base">
        <a:spcBef>
          <a:spcPct val="0"/>
        </a:spcBef>
        <a:spcAft>
          <a:spcPct val="0"/>
        </a:spcAft>
        <a:defRPr sz="4100">
          <a:solidFill>
            <a:schemeClr val="tx2"/>
          </a:solidFill>
          <a:latin typeface="Arial" charset="0"/>
        </a:defRPr>
      </a:lvl9pPr>
    </p:titleStyle>
    <p:bodyStyle>
      <a:lvl1pPr marL="322497" indent="-322497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8744" indent="-268748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74992" indent="-214998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04988" indent="-214998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34985" indent="-214998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6498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794978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224975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654971" indent="-214998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997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99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999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998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998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9980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9976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9973" algn="l" defTabSz="859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&#1055;&#1056;&#1071;&#1052;&#1054;&#1059;&#1043;&#1054;&#1051;&#1068;&#1053;&#1048;&#1050;&#1048;" TargetMode="Externa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7018" y="609600"/>
            <a:ext cx="6525491" cy="3505200"/>
          </a:xfrm>
        </p:spPr>
        <p:txBody>
          <a:bodyPr/>
          <a:lstStyle/>
          <a:p>
            <a:pPr eaLnBrk="1" hangingPunct="1"/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к уроку по </a:t>
            </a:r>
            <a:r>
              <a:rPr lang="ru-RU" alt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учебному предмету</a:t>
            </a:r>
            <a:br>
              <a:rPr lang="ru-RU" alt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«Русский язык» в 3 классе на тему </a:t>
            </a:r>
            <a:b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800" b="1" dirty="0" smtClean="0">
                <a:solidFill>
                  <a:srgbClr val="C00000"/>
                </a:solidFill>
              </a:rPr>
              <a:t>«Творительный падеж </a:t>
            </a:r>
            <a:r>
              <a:rPr lang="ru-RU" altLang="ru-RU" sz="3800" b="1" dirty="0">
                <a:solidFill>
                  <a:srgbClr val="C00000"/>
                </a:solidFill>
              </a:rPr>
              <a:t/>
            </a:r>
            <a:br>
              <a:rPr lang="ru-RU" altLang="ru-RU" sz="3800" b="1" dirty="0">
                <a:solidFill>
                  <a:srgbClr val="C00000"/>
                </a:solidFill>
              </a:rPr>
            </a:br>
            <a:r>
              <a:rPr lang="ru-RU" altLang="ru-RU" sz="3800" b="1" dirty="0">
                <a:solidFill>
                  <a:srgbClr val="C00000"/>
                </a:solidFill>
              </a:rPr>
              <a:t>имен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существительных»</a:t>
            </a:r>
            <a:r>
              <a:rPr lang="ru-RU" altLang="ru-RU" sz="3800" b="1" dirty="0">
                <a:solidFill>
                  <a:srgbClr val="C00000"/>
                </a:solidFill>
              </a:rPr>
              <a:t/>
            </a:r>
            <a:br>
              <a:rPr lang="ru-RU" altLang="ru-RU" sz="3800" b="1" dirty="0">
                <a:solidFill>
                  <a:srgbClr val="C00000"/>
                </a:solidFill>
              </a:rPr>
            </a:br>
            <a:r>
              <a:rPr lang="ru-RU" altLang="ru-RU" sz="3800" b="1" dirty="0">
                <a:solidFill>
                  <a:srgbClr val="C00000"/>
                </a:solidFill>
              </a:rPr>
              <a:t/>
            </a:r>
            <a:br>
              <a:rPr lang="ru-RU" altLang="ru-RU" sz="3800" b="1" dirty="0">
                <a:solidFill>
                  <a:srgbClr val="C00000"/>
                </a:solidFill>
              </a:rPr>
            </a:br>
            <a:endParaRPr lang="ru-RU" altLang="ru-RU" sz="3800" b="1" dirty="0">
              <a:solidFill>
                <a:srgbClr val="C00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81489" y="5114778"/>
            <a:ext cx="4262511" cy="1511105"/>
          </a:xfrm>
        </p:spPr>
        <p:txBody>
          <a:bodyPr/>
          <a:lstStyle/>
          <a:p>
            <a:r>
              <a:rPr lang="ru-RU" altLang="ru-RU" sz="1900" b="1" dirty="0" err="1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Дитерле</a:t>
            </a:r>
            <a:r>
              <a:rPr lang="ru-RU" altLang="ru-RU" sz="19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 Елена Николаевна </a:t>
            </a:r>
          </a:p>
          <a:p>
            <a:r>
              <a:rPr lang="ru-RU" altLang="ru-RU" sz="19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учитель начальных классов</a:t>
            </a:r>
          </a:p>
          <a:p>
            <a:r>
              <a:rPr lang="ru-RU" altLang="ru-RU" sz="19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МБОУ </a:t>
            </a:r>
            <a:r>
              <a:rPr lang="ru-RU" altLang="ru-RU" sz="1900" b="1" dirty="0" smtClean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Первомайская СОШ </a:t>
            </a:r>
          </a:p>
          <a:p>
            <a:r>
              <a:rPr lang="ru-RU" altLang="ru-RU" sz="1900" b="1" dirty="0" smtClean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имени А.С.Ерёмина</a:t>
            </a:r>
            <a:endParaRPr lang="ru-RU" altLang="ru-RU" sz="1900" b="1" dirty="0">
              <a:solidFill>
                <a:srgbClr val="002060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eaLnBrk="1" hangingPunct="1"/>
            <a:endParaRPr lang="ru-RU" altLang="ru-RU" dirty="0" smtClean="0"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14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777558"/>
            <a:ext cx="7326630" cy="1143000"/>
          </a:xfrm>
        </p:spPr>
        <p:txBody>
          <a:bodyPr/>
          <a:lstStyle/>
          <a:p>
            <a:r>
              <a:rPr lang="ru-RU" sz="4500" b="1" dirty="0" smtClean="0">
                <a:solidFill>
                  <a:srgbClr val="7030A0"/>
                </a:solidFill>
              </a:rPr>
              <a:t>Проверь себя </a:t>
            </a:r>
            <a:endParaRPr lang="ru-RU" sz="45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1541" y="2103121"/>
            <a:ext cx="6252210" cy="2753467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800" b="1" dirty="0" smtClean="0"/>
              <a:t>Без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«5»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1- 2 ошибки – </a:t>
            </a:r>
            <a:r>
              <a:rPr lang="ru-RU" sz="3800" b="1" dirty="0" smtClean="0">
                <a:solidFill>
                  <a:srgbClr val="FF0000"/>
                </a:solidFill>
              </a:rPr>
              <a:t>«4»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3 - ошибки – </a:t>
            </a:r>
            <a:r>
              <a:rPr lang="ru-RU" sz="3800" b="1" dirty="0" smtClean="0">
                <a:solidFill>
                  <a:srgbClr val="FF0000"/>
                </a:solidFill>
              </a:rPr>
              <a:t>«3»</a:t>
            </a:r>
          </a:p>
          <a:p>
            <a:pPr marL="322497" indent="-322497" algn="ctr">
              <a:lnSpc>
                <a:spcPct val="114000"/>
              </a:lnSpc>
            </a:pPr>
            <a:r>
              <a:rPr lang="ru-RU" sz="3800" b="1" dirty="0" smtClean="0"/>
              <a:t>4 -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«2»</a:t>
            </a:r>
            <a:endParaRPr lang="ru-RU" sz="3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1710" y="4959927"/>
            <a:ext cx="1542290" cy="189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caitclassa.ucoz.ru/padezhi-voprosy-predlog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1" t="2696" r="6496" b="8025"/>
          <a:stretch>
            <a:fillRect/>
          </a:stretch>
        </p:blipFill>
        <p:spPr bwMode="auto">
          <a:xfrm>
            <a:off x="775855" y="775855"/>
            <a:ext cx="7453745" cy="541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13865" y="1634836"/>
            <a:ext cx="1399844" cy="613786"/>
          </a:xfrm>
          <a:prstGeom prst="rect">
            <a:avLst/>
          </a:prstGeom>
          <a:solidFill>
            <a:srgbClr val="FF000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6691" y="2396836"/>
            <a:ext cx="1413164" cy="595746"/>
          </a:xfrm>
          <a:prstGeom prst="rect">
            <a:avLst/>
          </a:prstGeom>
          <a:solidFill>
            <a:srgbClr val="0000FF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3922" y="3131127"/>
            <a:ext cx="1453641" cy="618552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6155" y="3948545"/>
            <a:ext cx="1469118" cy="581895"/>
          </a:xfrm>
          <a:prstGeom prst="rect">
            <a:avLst/>
          </a:prstGeom>
          <a:solidFill>
            <a:srgbClr val="9900FF"/>
          </a:solidFill>
          <a:ln w="76200"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8981" y="4682836"/>
            <a:ext cx="1454727" cy="659539"/>
          </a:xfrm>
          <a:prstGeom prst="rect">
            <a:avLst/>
          </a:prstGeom>
          <a:solidFill>
            <a:srgbClr val="FF6600"/>
          </a:solidFill>
          <a:ln w="762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7718" y="5486398"/>
            <a:ext cx="1441409" cy="642361"/>
          </a:xfrm>
          <a:prstGeom prst="rect">
            <a:avLst/>
          </a:prstGeom>
          <a:solidFill>
            <a:srgbClr val="990099"/>
          </a:solidFill>
          <a:ln w="76200"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21527" y="1612613"/>
            <a:ext cx="1330036" cy="50323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21527" y="2479964"/>
            <a:ext cx="1427018" cy="428918"/>
          </a:xfrm>
          <a:prstGeom prst="ellipse">
            <a:avLst/>
          </a:prstGeom>
          <a:solidFill>
            <a:srgbClr val="0000FF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90799" y="3210941"/>
            <a:ext cx="1343891" cy="46051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76945" y="4007431"/>
            <a:ext cx="1316182" cy="412169"/>
          </a:xfrm>
          <a:prstGeom prst="ellipse">
            <a:avLst/>
          </a:prstGeom>
          <a:solidFill>
            <a:srgbClr val="9900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590800" y="4800461"/>
            <a:ext cx="1325492" cy="436558"/>
          </a:xfrm>
          <a:prstGeom prst="ellipse">
            <a:avLst/>
          </a:prstGeom>
          <a:solidFill>
            <a:srgbClr val="FF6600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590801" y="5586846"/>
            <a:ext cx="1371600" cy="412172"/>
          </a:xfrm>
          <a:prstGeom prst="ellipse">
            <a:avLst/>
          </a:prstGeom>
          <a:solidFill>
            <a:srgbClr val="990099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00946" y="1717963"/>
            <a:ext cx="1898073" cy="370177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21620" y="2522541"/>
            <a:ext cx="1849689" cy="373059"/>
          </a:xfrm>
          <a:prstGeom prst="rect">
            <a:avLst/>
          </a:prstGeom>
          <a:solidFill>
            <a:srgbClr val="0000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21621" y="3282373"/>
            <a:ext cx="1932815" cy="375227"/>
          </a:xfrm>
          <a:prstGeom prst="rect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42509" y="4073237"/>
            <a:ext cx="1898073" cy="360218"/>
          </a:xfrm>
          <a:prstGeom prst="rect">
            <a:avLst/>
          </a:prstGeom>
          <a:solidFill>
            <a:srgbClr val="9900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76388" y="4897441"/>
            <a:ext cx="1836485" cy="339577"/>
          </a:xfrm>
          <a:prstGeom prst="rect">
            <a:avLst/>
          </a:prstGeom>
          <a:solidFill>
            <a:srgbClr val="FF6600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02581" y="5652944"/>
            <a:ext cx="1851855" cy="359929"/>
          </a:xfrm>
          <a:prstGeom prst="rect">
            <a:avLst/>
          </a:prstGeom>
          <a:solidFill>
            <a:srgbClr val="990099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94403" y="1690254"/>
            <a:ext cx="1824361" cy="542347"/>
          </a:xfrm>
          <a:prstGeom prst="round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99923" y="2438400"/>
            <a:ext cx="1804986" cy="609599"/>
          </a:xfrm>
          <a:prstGeom prst="roundRect">
            <a:avLst/>
          </a:prstGeom>
          <a:solidFill>
            <a:srgbClr val="0000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12264" y="3172691"/>
            <a:ext cx="1806499" cy="632405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12262" y="3949850"/>
            <a:ext cx="1792647" cy="580586"/>
          </a:xfrm>
          <a:prstGeom prst="roundRect">
            <a:avLst/>
          </a:prstGeom>
          <a:solidFill>
            <a:srgbClr val="9900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17783" y="4747925"/>
            <a:ext cx="1773272" cy="572220"/>
          </a:xfrm>
          <a:prstGeom prst="roundRect">
            <a:avLst/>
          </a:prstGeom>
          <a:solidFill>
            <a:srgbClr val="FF6600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22111" y="5500254"/>
            <a:ext cx="1782797" cy="595745"/>
          </a:xfrm>
          <a:prstGeom prst="roundRect">
            <a:avLst/>
          </a:prstGeom>
          <a:solidFill>
            <a:srgbClr val="990099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99" tIns="43000" rIns="85999" bIns="43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00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4" grpId="0" animBg="1"/>
      <p:bldP spid="11" grpId="0" animBg="1"/>
      <p:bldP spid="12" grpId="0" animBg="1"/>
      <p:bldP spid="13" grpId="0" animBg="1"/>
      <p:bldP spid="10" grpId="0" animBg="1"/>
      <p:bldP spid="17" grpId="0" animBg="1"/>
      <p:bldP spid="18" grpId="0" animBg="1"/>
      <p:bldP spid="19" grpId="0" animBg="1"/>
      <p:bldP spid="16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831273" y="1981200"/>
            <a:ext cx="7315200" cy="12954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C00000"/>
                </a:solidFill>
              </a:rPr>
              <a:t>Творительный падеж имен существительных</a:t>
            </a:r>
            <a:endParaRPr lang="ru-RU" altLang="ru-RU" dirty="0" smtClean="0"/>
          </a:p>
        </p:txBody>
      </p:sp>
      <p:pic>
        <p:nvPicPr>
          <p:cNvPr id="21507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873" y="4973782"/>
            <a:ext cx="1653127" cy="188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312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834391" y="822960"/>
            <a:ext cx="7280910" cy="53340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3400" b="1" i="1" dirty="0" smtClean="0"/>
              <a:t>Т.п.</a:t>
            </a:r>
          </a:p>
          <a:p>
            <a:pPr algn="ctr">
              <a:buFontTx/>
              <a:buNone/>
            </a:pPr>
            <a:endParaRPr lang="ru-RU" altLang="ru-RU" b="1" dirty="0" smtClean="0"/>
          </a:p>
          <a:p>
            <a:pPr>
              <a:buNone/>
            </a:pPr>
            <a:endParaRPr lang="ru-RU" altLang="ru-RU" b="1" i="1" dirty="0" smtClean="0"/>
          </a:p>
          <a:p>
            <a:pPr>
              <a:buFontTx/>
              <a:buNone/>
            </a:pPr>
            <a:r>
              <a:rPr lang="ru-RU" altLang="ru-RU" b="1" i="1" dirty="0" smtClean="0"/>
              <a:t> </a:t>
            </a:r>
            <a:endParaRPr lang="ru-RU" altLang="ru-RU" b="1" dirty="0" smtClean="0">
              <a:solidFill>
                <a:srgbClr val="00B05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ru-RU" altLang="ru-RU" b="1" i="1" dirty="0" smtClean="0"/>
          </a:p>
          <a:p>
            <a:pPr>
              <a:buNone/>
            </a:pPr>
            <a:endParaRPr lang="ru-RU" altLang="ru-RU" b="1" i="1" dirty="0" smtClean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874773" y="1325880"/>
            <a:ext cx="3429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6386" idx="0"/>
            <a:endCxn id="16386" idx="0"/>
          </p:cNvCxnSpPr>
          <p:nvPr/>
        </p:nvCxnSpPr>
        <p:spPr>
          <a:xfrm>
            <a:off x="4474845" y="82296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40582" y="1341120"/>
            <a:ext cx="28575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0773" y="5098472"/>
            <a:ext cx="1423227" cy="175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28253" y="3580017"/>
            <a:ext cx="6982691" cy="548505"/>
          </a:xfrm>
          <a:prstGeom prst="rect">
            <a:avLst/>
          </a:prstGeom>
          <a:noFill/>
        </p:spPr>
        <p:txBody>
          <a:bodyPr wrap="square" lIns="85999" tIns="43000" rIns="85999" bIns="430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b="1" dirty="0">
                <a:solidFill>
                  <a:srgbClr val="000000"/>
                </a:solidFill>
              </a:rPr>
              <a:t>и </a:t>
            </a:r>
            <a:r>
              <a:rPr lang="ru-RU" sz="2600" b="1" dirty="0">
                <a:solidFill>
                  <a:srgbClr val="00B050"/>
                </a:solidFill>
              </a:rPr>
              <a:t>с</a:t>
            </a:r>
            <a:r>
              <a:rPr lang="ru-RU" sz="2600" b="1" dirty="0">
                <a:solidFill>
                  <a:srgbClr val="000000"/>
                </a:solidFill>
              </a:rPr>
              <a:t> </a:t>
            </a:r>
            <a:r>
              <a:rPr lang="ru-RU" sz="2600" b="1" dirty="0">
                <a:solidFill>
                  <a:srgbClr val="00B050"/>
                </a:solidFill>
              </a:rPr>
              <a:t>предлогами  с</a:t>
            </a:r>
            <a:r>
              <a:rPr lang="ru-RU" sz="2600" b="1" dirty="0" smtClean="0">
                <a:solidFill>
                  <a:srgbClr val="00B050"/>
                </a:solidFill>
              </a:rPr>
              <a:t>, за, над, под</a:t>
            </a:r>
            <a:r>
              <a:rPr lang="ru-RU" sz="2600" b="1" dirty="0">
                <a:solidFill>
                  <a:srgbClr val="00B050"/>
                </a:solidFill>
              </a:rPr>
              <a:t>, между…</a:t>
            </a:r>
            <a:r>
              <a:rPr lang="ru-RU" sz="3000" b="1" dirty="0">
                <a:solidFill>
                  <a:srgbClr val="00B050"/>
                </a:solidFill>
              </a:rPr>
              <a:t> </a:t>
            </a:r>
            <a:r>
              <a:rPr lang="ru-RU" sz="3000" b="1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31129" y="1992286"/>
            <a:ext cx="3289574" cy="486949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r>
              <a:rPr lang="ru-RU" sz="2600" b="1" dirty="0" smtClean="0">
                <a:solidFill>
                  <a:srgbClr val="00B050"/>
                </a:solidFill>
              </a:rPr>
              <a:t>Кем?        Чем? </a:t>
            </a:r>
            <a:endParaRPr lang="ru-RU" sz="26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7385" y="2733503"/>
            <a:ext cx="7065123" cy="486949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600" dirty="0" smtClean="0"/>
              <a:t> </a:t>
            </a:r>
            <a:r>
              <a:rPr lang="ru-RU" sz="2600" b="1" dirty="0" smtClean="0"/>
              <a:t>Употребляются</a:t>
            </a:r>
            <a:r>
              <a:rPr lang="ru-RU" sz="2600" dirty="0" smtClean="0"/>
              <a:t> </a:t>
            </a:r>
            <a:r>
              <a:rPr lang="ru-RU" sz="2600" b="1" dirty="0" smtClean="0">
                <a:solidFill>
                  <a:srgbClr val="00B050"/>
                </a:solidFill>
              </a:rPr>
              <a:t>без предлогов </a:t>
            </a:r>
            <a:endParaRPr lang="ru-RU" sz="2600" b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9674" y="4609410"/>
            <a:ext cx="6949440" cy="887059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/>
              <a:t> Являются </a:t>
            </a:r>
            <a:r>
              <a:rPr lang="ru-RU" sz="2600" b="1" dirty="0" smtClean="0">
                <a:solidFill>
                  <a:srgbClr val="00B050"/>
                </a:solidFill>
              </a:rPr>
              <a:t>второстепенными членами </a:t>
            </a:r>
            <a:r>
              <a:rPr lang="ru-RU" sz="2600" b="1" dirty="0" smtClean="0"/>
              <a:t>предложения.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xmlns="" val="104822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/>
          <p:cNvSpPr>
            <a:spLocks noGrp="1"/>
          </p:cNvSpPr>
          <p:nvPr>
            <p:ph type="title"/>
          </p:nvPr>
        </p:nvSpPr>
        <p:spPr>
          <a:xfrm>
            <a:off x="789709" y="2209800"/>
            <a:ext cx="7356764" cy="1143000"/>
          </a:xfrm>
        </p:spPr>
        <p:txBody>
          <a:bodyPr/>
          <a:lstStyle/>
          <a:p>
            <a:r>
              <a:rPr lang="ru-RU" altLang="ru-RU" dirty="0" smtClean="0">
                <a:solidFill>
                  <a:srgbClr val="C00000"/>
                </a:solidFill>
                <a:hlinkClick r:id="rId2" action="ppaction://hlinkfile"/>
              </a:rPr>
              <a:t>Распредели по группам   имена существительные</a:t>
            </a:r>
            <a:endParaRPr lang="ru-RU" altLang="ru-RU" dirty="0" smtClean="0">
              <a:solidFill>
                <a:srgbClr val="C00000"/>
              </a:solidFill>
            </a:endParaRPr>
          </a:p>
        </p:txBody>
      </p:sp>
      <p:pic>
        <p:nvPicPr>
          <p:cNvPr id="5" name="Picture 2" descr="C:\Users\1\Desktop\91384871_x_34b51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582" y="4953000"/>
            <a:ext cx="162541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561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777558"/>
            <a:ext cx="7326630" cy="1143000"/>
          </a:xfrm>
        </p:spPr>
        <p:txBody>
          <a:bodyPr/>
          <a:lstStyle/>
          <a:p>
            <a:r>
              <a:rPr lang="ru-RU" sz="4500" b="1" dirty="0" smtClean="0">
                <a:solidFill>
                  <a:srgbClr val="7030A0"/>
                </a:solidFill>
              </a:rPr>
              <a:t>Проверь себя </a:t>
            </a:r>
            <a:endParaRPr lang="ru-RU" sz="45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9249" y="2629593"/>
            <a:ext cx="7213369" cy="1420154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800" b="1" dirty="0" smtClean="0"/>
              <a:t>Без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«5»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1- 2 ошибки – </a:t>
            </a:r>
            <a:r>
              <a:rPr lang="ru-RU" sz="3800" b="1" dirty="0" smtClean="0">
                <a:solidFill>
                  <a:srgbClr val="FF0000"/>
                </a:solidFill>
              </a:rPr>
              <a:t>«4»</a:t>
            </a:r>
          </a:p>
        </p:txBody>
      </p:sp>
      <p:pic>
        <p:nvPicPr>
          <p:cNvPr id="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0146" y="4953000"/>
            <a:ext cx="158385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872836" y="990601"/>
            <a:ext cx="7301346" cy="3931920"/>
          </a:xfrm>
        </p:spPr>
        <p:txBody>
          <a:bodyPr/>
          <a:lstStyle/>
          <a:p>
            <a:pPr>
              <a:buFontTx/>
              <a:buNone/>
            </a:pPr>
            <a:endParaRPr lang="ru-RU" altLang="ru-RU" dirty="0" smtClean="0"/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Тихо шепчется </a:t>
            </a:r>
            <a:r>
              <a:rPr lang="ru-RU" altLang="ru-RU" b="1" i="1" dirty="0" smtClean="0">
                <a:solidFill>
                  <a:srgbClr val="00B0F0"/>
                </a:solidFill>
              </a:rPr>
              <a:t>с ветлой </a:t>
            </a:r>
            <a:r>
              <a:rPr lang="ru-RU" altLang="ru-RU" b="1" i="1" dirty="0" smtClean="0"/>
              <a:t>(__)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Старая берёза.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Ходит </a:t>
            </a:r>
            <a:r>
              <a:rPr lang="ru-RU" altLang="ru-RU" b="1" i="1" dirty="0" smtClean="0">
                <a:solidFill>
                  <a:srgbClr val="00B0F0"/>
                </a:solidFill>
              </a:rPr>
              <a:t>по двору </a:t>
            </a:r>
            <a:r>
              <a:rPr lang="ru-RU" altLang="ru-RU" b="1" i="1" dirty="0" smtClean="0"/>
              <a:t>(__) </a:t>
            </a:r>
            <a:r>
              <a:rPr lang="ru-RU" altLang="ru-RU" b="1" i="1" dirty="0" smtClean="0">
                <a:solidFill>
                  <a:srgbClr val="00B0F0"/>
                </a:solidFill>
              </a:rPr>
              <a:t>с метлой </a:t>
            </a:r>
            <a:r>
              <a:rPr lang="ru-RU" altLang="ru-RU" b="1" i="1" dirty="0" smtClean="0"/>
              <a:t>(__)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Дедушка Серёжа.</a:t>
            </a:r>
          </a:p>
          <a:p>
            <a:pPr>
              <a:buFontTx/>
              <a:buNone/>
            </a:pPr>
            <a:endParaRPr lang="ru-RU" altLang="ru-RU" sz="3400" i="1" dirty="0"/>
          </a:p>
        </p:txBody>
      </p:sp>
      <p:pic>
        <p:nvPicPr>
          <p:cNvPr id="25603" name="Picture 2" descr="C:\Users\1\Desktop\91384871_x_34b51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5564" y="4953000"/>
            <a:ext cx="152843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379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845127" y="838200"/>
            <a:ext cx="7342909" cy="11430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</a:rPr>
              <a:t>Работа со словарем</a:t>
            </a:r>
            <a:endParaRPr lang="ru-RU" altLang="ru-RU" dirty="0" smtClean="0"/>
          </a:p>
        </p:txBody>
      </p: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872835" y="1828801"/>
            <a:ext cx="4530437" cy="35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b="1" dirty="0">
              <a:solidFill>
                <a:srgbClr val="00B05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>
                <a:solidFill>
                  <a:srgbClr val="00B050"/>
                </a:solidFill>
              </a:rPr>
              <a:t>Ветла</a:t>
            </a:r>
            <a:r>
              <a:rPr lang="el-GR" altLang="ru-RU" b="1" dirty="0">
                <a:solidFill>
                  <a:srgbClr val="00B050"/>
                </a:solidFill>
              </a:rPr>
              <a:t>ʹ</a:t>
            </a:r>
            <a:r>
              <a:rPr lang="ru-RU" altLang="ru-RU" dirty="0">
                <a:solidFill>
                  <a:srgbClr val="000000"/>
                </a:solidFill>
              </a:rPr>
              <a:t> (</a:t>
            </a:r>
            <a:r>
              <a:rPr lang="ru-RU" altLang="ru-RU" b="1" dirty="0">
                <a:solidFill>
                  <a:srgbClr val="000000"/>
                </a:solidFill>
              </a:rPr>
              <a:t>ива белая)- разновидность ивы.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>
                <a:solidFill>
                  <a:srgbClr val="000000"/>
                </a:solidFill>
              </a:rPr>
              <a:t>В</a:t>
            </a:r>
            <a:r>
              <a:rPr lang="ru-RU" altLang="ru-RU" b="1" dirty="0">
                <a:solidFill>
                  <a:srgbClr val="00B050"/>
                </a:solidFill>
              </a:rPr>
              <a:t>етла</a:t>
            </a:r>
            <a:r>
              <a:rPr lang="el-GR" altLang="ru-RU" b="1" dirty="0">
                <a:solidFill>
                  <a:srgbClr val="00B050"/>
                </a:solidFill>
              </a:rPr>
              <a:t>ʹ</a:t>
            </a:r>
            <a:r>
              <a:rPr lang="ru-RU" altLang="ru-RU" b="1" dirty="0">
                <a:solidFill>
                  <a:srgbClr val="000000"/>
                </a:solidFill>
              </a:rPr>
              <a:t>- дерево, которое мы часто встречаем по берегам рек и вод...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43352" y="3124200"/>
            <a:ext cx="6858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9" name="Picture 5" descr="C:\Users\admin\Desktop\7029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7182" y="2182813"/>
            <a:ext cx="3138053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19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>
          <a:xfrm>
            <a:off x="858982" y="762001"/>
            <a:ext cx="7273636" cy="4953000"/>
          </a:xfrm>
        </p:spPr>
        <p:txBody>
          <a:bodyPr/>
          <a:lstStyle/>
          <a:p>
            <a:pPr>
              <a:buFontTx/>
              <a:buNone/>
            </a:pPr>
            <a:endParaRPr lang="ru-RU" altLang="ru-RU" dirty="0" smtClean="0"/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Тихо шепчется </a:t>
            </a:r>
            <a:r>
              <a:rPr lang="ru-RU" altLang="ru-RU" b="1" i="1" dirty="0" smtClean="0">
                <a:solidFill>
                  <a:srgbClr val="00B0F0"/>
                </a:solidFill>
              </a:rPr>
              <a:t>с ветлой 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Старая берёза.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Ходит </a:t>
            </a:r>
            <a:r>
              <a:rPr lang="ru-RU" altLang="ru-RU" b="1" i="1" dirty="0" smtClean="0">
                <a:solidFill>
                  <a:srgbClr val="00B0F0"/>
                </a:solidFill>
              </a:rPr>
              <a:t>по двору 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>
                <a:solidFill>
                  <a:srgbClr val="00B0F0"/>
                </a:solidFill>
              </a:rPr>
              <a:t>с метлой 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altLang="ru-RU" b="1" i="1" dirty="0" smtClean="0"/>
              <a:t>Дедушка Серёжа.</a:t>
            </a:r>
            <a:endParaRPr lang="ru-RU" altLang="ru-RU" b="1" i="1" dirty="0" smtClean="0">
              <a:solidFill>
                <a:srgbClr val="00B050"/>
              </a:solidFill>
            </a:endParaRPr>
          </a:p>
          <a:p>
            <a:pPr algn="just">
              <a:buFontTx/>
              <a:buNone/>
            </a:pPr>
            <a:endParaRPr lang="ru-RU" altLang="ru-RU" i="1" dirty="0" smtClean="0"/>
          </a:p>
          <a:p>
            <a:pPr>
              <a:buFontTx/>
              <a:buNone/>
            </a:pPr>
            <a:endParaRPr lang="ru-RU" altLang="ru-RU" sz="3400" i="1" dirty="0"/>
          </a:p>
        </p:txBody>
      </p:sp>
      <p:pic>
        <p:nvPicPr>
          <p:cNvPr id="28675" name="Picture 2" descr="C:\Users\1\Desktop\91384871_x_34b51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582" y="4953000"/>
            <a:ext cx="162541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40138" y="1357749"/>
            <a:ext cx="1428750" cy="67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800" b="1" i="1" dirty="0">
                <a:solidFill>
                  <a:srgbClr val="00B050"/>
                </a:solidFill>
              </a:rPr>
              <a:t>(</a:t>
            </a:r>
            <a:r>
              <a:rPr lang="ru-RU" altLang="ru-RU" b="1" i="1" dirty="0">
                <a:solidFill>
                  <a:srgbClr val="00B050"/>
                </a:solidFill>
              </a:rPr>
              <a:t>Т.п.)</a:t>
            </a:r>
            <a:endParaRPr lang="ru-RU" altLang="ru-RU" sz="3800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08767" y="2902530"/>
            <a:ext cx="2114550" cy="67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800" b="1" i="1" dirty="0">
                <a:solidFill>
                  <a:srgbClr val="00B050"/>
                </a:solidFill>
              </a:rPr>
              <a:t>(</a:t>
            </a:r>
            <a:r>
              <a:rPr lang="ru-RU" altLang="ru-RU" b="1" i="1" dirty="0">
                <a:solidFill>
                  <a:srgbClr val="00B050"/>
                </a:solidFill>
              </a:rPr>
              <a:t>Д.п.)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10800000" flipV="1">
            <a:off x="3172691" y="3592679"/>
            <a:ext cx="1454727" cy="67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800" b="1" i="1" dirty="0">
                <a:solidFill>
                  <a:srgbClr val="00B050"/>
                </a:solidFill>
              </a:rPr>
              <a:t>(</a:t>
            </a:r>
            <a:r>
              <a:rPr lang="ru-RU" altLang="ru-RU" b="1" i="1" dirty="0">
                <a:solidFill>
                  <a:srgbClr val="00B050"/>
                </a:solidFill>
              </a:rPr>
              <a:t>Т.п.)</a:t>
            </a:r>
            <a:endParaRPr lang="ru-RU" altLang="ru-RU" sz="38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777558"/>
            <a:ext cx="7326630" cy="1143000"/>
          </a:xfrm>
        </p:spPr>
        <p:txBody>
          <a:bodyPr/>
          <a:lstStyle/>
          <a:p>
            <a:r>
              <a:rPr lang="ru-RU" sz="4500" b="1" dirty="0" smtClean="0">
                <a:solidFill>
                  <a:srgbClr val="7030A0"/>
                </a:solidFill>
              </a:rPr>
              <a:t>Проверь себя </a:t>
            </a:r>
            <a:endParaRPr lang="ru-RU" sz="45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1541" y="2103123"/>
            <a:ext cx="7254932" cy="2753467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800" b="1" dirty="0" smtClean="0"/>
              <a:t>Без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«5»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 1- ошибка –    </a:t>
            </a:r>
            <a:r>
              <a:rPr lang="ru-RU" sz="3800" b="1" dirty="0" smtClean="0">
                <a:solidFill>
                  <a:srgbClr val="FF0000"/>
                </a:solidFill>
              </a:rPr>
              <a:t>«4»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 2 - ошибки –  </a:t>
            </a:r>
            <a:r>
              <a:rPr lang="ru-RU" sz="3800" b="1" dirty="0" smtClean="0">
                <a:solidFill>
                  <a:srgbClr val="FF0000"/>
                </a:solidFill>
              </a:rPr>
              <a:t>«3»</a:t>
            </a:r>
          </a:p>
          <a:p>
            <a:pPr marL="322497" indent="-322497" algn="ctr">
              <a:lnSpc>
                <a:spcPct val="114000"/>
              </a:lnSpc>
            </a:pPr>
            <a:r>
              <a:rPr lang="ru-RU" sz="3800" b="1" dirty="0" smtClean="0"/>
              <a:t>  3 – ошибки  – </a:t>
            </a:r>
            <a:r>
              <a:rPr lang="ru-RU" sz="3800" b="1" dirty="0" smtClean="0">
                <a:solidFill>
                  <a:srgbClr val="FF0000"/>
                </a:solidFill>
              </a:rPr>
              <a:t>«2»</a:t>
            </a:r>
            <a:endParaRPr lang="ru-RU" sz="3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9310" y="4953000"/>
            <a:ext cx="169469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485902" y="457201"/>
            <a:ext cx="6172200" cy="13716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cs typeface="Arial" panose="020B0604020202020204" pitchFamily="34" charset="0"/>
              </a:rPr>
              <a:t>Твое настроение</a:t>
            </a:r>
            <a:endParaRPr lang="ru-RU" altLang="ru-RU" b="1" dirty="0" smtClean="0">
              <a:solidFill>
                <a:srgbClr val="0070C0"/>
              </a:solidFill>
            </a:endParaRPr>
          </a:p>
        </p:txBody>
      </p:sp>
      <p:pic>
        <p:nvPicPr>
          <p:cNvPr id="6" name="Содержимое 5" descr="K_1_aprelya-2.gif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14400" y="1905000"/>
            <a:ext cx="3589739" cy="3595688"/>
          </a:xfrm>
        </p:spPr>
      </p:pic>
      <p:pic>
        <p:nvPicPr>
          <p:cNvPr id="10" name="Содержимое 9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61985" y="2150109"/>
            <a:ext cx="3370633" cy="3059200"/>
          </a:xfrm>
        </p:spPr>
      </p:pic>
    </p:spTree>
    <p:extLst>
      <p:ext uri="{BB962C8B-B14F-4D97-AF65-F5344CB8AC3E}">
        <p14:creationId xmlns:p14="http://schemas.microsoft.com/office/powerpoint/2010/main" xmlns="" val="108446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720435" y="838200"/>
            <a:ext cx="7495309" cy="5257800"/>
          </a:xfrm>
        </p:spPr>
        <p:txBody>
          <a:bodyPr/>
          <a:lstStyle/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</a:pPr>
            <a:r>
              <a:rPr lang="ru-RU" altLang="ru-RU" sz="3400" dirty="0"/>
              <a:t>      </a:t>
            </a:r>
            <a:endParaRPr lang="ru-RU" altLang="ru-RU" sz="3400" dirty="0" smtClean="0"/>
          </a:p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</a:pPr>
            <a:r>
              <a:rPr lang="ru-RU" altLang="ru-RU" sz="3400" dirty="0" smtClean="0"/>
              <a:t>      Мы </a:t>
            </a:r>
            <a:r>
              <a:rPr lang="ru-RU" altLang="ru-RU" sz="3400" dirty="0"/>
              <a:t>делали подвесную кормушку для птиц. Из фанеры </a:t>
            </a:r>
            <a:r>
              <a:rPr lang="ru-RU" altLang="ru-RU" sz="3400" u="sng" dirty="0"/>
              <a:t>пилкой</a:t>
            </a:r>
            <a:r>
              <a:rPr lang="ru-RU" altLang="ru-RU" sz="3400" dirty="0"/>
              <a:t> вырезали детали. Дощечки зачистили </a:t>
            </a:r>
            <a:r>
              <a:rPr lang="ru-RU" altLang="ru-RU" sz="3400" u="sng" dirty="0"/>
              <a:t>напильником.</a:t>
            </a:r>
            <a:r>
              <a:rPr lang="ru-RU" altLang="ru-RU" sz="3400" dirty="0"/>
              <a:t> Повесили кормушку </a:t>
            </a:r>
            <a:r>
              <a:rPr lang="ru-RU" altLang="ru-RU" sz="3400" u="sng" dirty="0"/>
              <a:t>под</a:t>
            </a:r>
            <a:r>
              <a:rPr lang="ru-RU" altLang="ru-RU" sz="3400" dirty="0"/>
              <a:t> </a:t>
            </a:r>
            <a:r>
              <a:rPr lang="ru-RU" altLang="ru-RU" sz="3400" u="sng" dirty="0" smtClean="0"/>
              <a:t>окном</a:t>
            </a:r>
            <a:r>
              <a:rPr lang="ru-RU" altLang="ru-RU" sz="3400" dirty="0" smtClean="0"/>
              <a:t>. </a:t>
            </a:r>
            <a:r>
              <a:rPr lang="ru-RU" altLang="ru-RU" sz="3400" u="sng" dirty="0"/>
              <a:t>Над</a:t>
            </a:r>
            <a:r>
              <a:rPr lang="ru-RU" altLang="ru-RU" sz="3400" dirty="0"/>
              <a:t> </a:t>
            </a:r>
            <a:r>
              <a:rPr lang="ru-RU" altLang="ru-RU" sz="3400" u="sng" dirty="0"/>
              <a:t>кормушкой</a:t>
            </a:r>
            <a:r>
              <a:rPr lang="ru-RU" altLang="ru-RU" sz="3400" dirty="0"/>
              <a:t> закружились синицы. </a:t>
            </a:r>
          </a:p>
          <a:p>
            <a:pPr>
              <a:buFontTx/>
              <a:buNone/>
            </a:pPr>
            <a:endParaRPr lang="ru-RU" altLang="ru-RU" sz="3400" i="1" dirty="0"/>
          </a:p>
        </p:txBody>
      </p:sp>
      <p:pic>
        <p:nvPicPr>
          <p:cNvPr id="45059" name="Picture 4" descr="C:\Users\admin\Desktop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018" y="4932218"/>
            <a:ext cx="2587982" cy="192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658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777558"/>
            <a:ext cx="7326630" cy="1143000"/>
          </a:xfrm>
        </p:spPr>
        <p:txBody>
          <a:bodyPr/>
          <a:lstStyle/>
          <a:p>
            <a:r>
              <a:rPr lang="ru-RU" sz="4500" b="1" dirty="0" smtClean="0">
                <a:solidFill>
                  <a:srgbClr val="7030A0"/>
                </a:solidFill>
              </a:rPr>
              <a:t>Проверь себя </a:t>
            </a:r>
            <a:endParaRPr lang="ru-RU" sz="45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1541" y="2103123"/>
            <a:ext cx="6252210" cy="2753467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800" b="1" dirty="0" smtClean="0"/>
              <a:t>Без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«5»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 1- ошибка –    </a:t>
            </a:r>
            <a:r>
              <a:rPr lang="ru-RU" sz="3800" b="1" dirty="0" smtClean="0">
                <a:solidFill>
                  <a:srgbClr val="FF0000"/>
                </a:solidFill>
              </a:rPr>
              <a:t>«4»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2 - ошибки –  </a:t>
            </a:r>
            <a:r>
              <a:rPr lang="ru-RU" sz="3800" b="1" dirty="0" smtClean="0">
                <a:solidFill>
                  <a:srgbClr val="FF0000"/>
                </a:solidFill>
              </a:rPr>
              <a:t>«3»</a:t>
            </a:r>
          </a:p>
          <a:p>
            <a:pPr marL="322497" indent="-322497" algn="ctr">
              <a:lnSpc>
                <a:spcPct val="114000"/>
              </a:lnSpc>
            </a:pPr>
            <a:r>
              <a:rPr lang="ru-RU" sz="3800" b="1" dirty="0" smtClean="0"/>
              <a:t>       3 – 4 – ошибки  – </a:t>
            </a:r>
            <a:r>
              <a:rPr lang="ru-RU" sz="3800" b="1" dirty="0" smtClean="0">
                <a:solidFill>
                  <a:srgbClr val="FF0000"/>
                </a:solidFill>
              </a:rPr>
              <a:t>«2»</a:t>
            </a:r>
            <a:endParaRPr lang="ru-RU" sz="3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7855" y="4953000"/>
            <a:ext cx="15561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485902" y="457200"/>
            <a:ext cx="61722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0070C0"/>
                </a:solidFill>
              </a:rPr>
              <a:t>ВЫВОД:</a:t>
            </a:r>
          </a:p>
        </p:txBody>
      </p:sp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845127" y="1676402"/>
            <a:ext cx="7315200" cy="396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dirty="0">
                <a:solidFill>
                  <a:srgbClr val="000000"/>
                </a:solidFill>
              </a:rPr>
              <a:t>Существительные в творительном падеже отвечают на вопросы </a:t>
            </a:r>
            <a:r>
              <a:rPr lang="ru-RU" altLang="ru-RU" b="1" dirty="0">
                <a:solidFill>
                  <a:srgbClr val="00B050"/>
                </a:solidFill>
              </a:rPr>
              <a:t>кем? чем?</a:t>
            </a:r>
            <a:r>
              <a:rPr lang="ru-RU" altLang="ru-RU" dirty="0">
                <a:solidFill>
                  <a:srgbClr val="000000"/>
                </a:solidFill>
              </a:rPr>
              <a:t>, употребляются с предлогами </a:t>
            </a:r>
            <a:r>
              <a:rPr lang="ru-RU" altLang="ru-RU" b="1" dirty="0">
                <a:solidFill>
                  <a:srgbClr val="00B050"/>
                </a:solidFill>
              </a:rPr>
              <a:t>с,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B050"/>
                </a:solidFill>
              </a:rPr>
              <a:t>со,  над, под, перед, за, между, без предлогов</a:t>
            </a:r>
            <a:r>
              <a:rPr lang="ru-RU" altLang="ru-RU" dirty="0">
                <a:solidFill>
                  <a:srgbClr val="000000"/>
                </a:solidFill>
              </a:rPr>
              <a:t>, являются </a:t>
            </a:r>
            <a:r>
              <a:rPr lang="ru-RU" altLang="ru-RU" b="1" dirty="0">
                <a:solidFill>
                  <a:srgbClr val="00B050"/>
                </a:solidFill>
              </a:rPr>
              <a:t>второстепенными</a:t>
            </a:r>
            <a:r>
              <a:rPr lang="ru-RU" altLang="ru-RU" dirty="0">
                <a:solidFill>
                  <a:srgbClr val="000000"/>
                </a:solidFill>
              </a:rPr>
              <a:t> членами предложения. </a:t>
            </a:r>
          </a:p>
        </p:txBody>
      </p:sp>
      <p:pic>
        <p:nvPicPr>
          <p:cNvPr id="31748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2437" y="4953000"/>
            <a:ext cx="16115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48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777558"/>
            <a:ext cx="7326630" cy="1143000"/>
          </a:xfrm>
        </p:spPr>
        <p:txBody>
          <a:bodyPr/>
          <a:lstStyle/>
          <a:p>
            <a:r>
              <a:rPr lang="ru-RU" sz="4500" b="1" dirty="0" smtClean="0">
                <a:solidFill>
                  <a:srgbClr val="7030A0"/>
                </a:solidFill>
              </a:rPr>
              <a:t>Проверь себя </a:t>
            </a:r>
            <a:endParaRPr lang="ru-RU" sz="45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3" y="2011682"/>
            <a:ext cx="7232070" cy="3420125"/>
          </a:xfrm>
          <a:prstGeom prst="rect">
            <a:avLst/>
          </a:prstGeom>
          <a:noFill/>
        </p:spPr>
        <p:txBody>
          <a:bodyPr wrap="square" lIns="85999" tIns="43000" rIns="85999" bIns="43000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800" b="1" dirty="0" smtClean="0"/>
              <a:t>Без ошибок – </a:t>
            </a:r>
            <a:r>
              <a:rPr lang="ru-RU" sz="3800" b="1" dirty="0" smtClean="0">
                <a:solidFill>
                  <a:srgbClr val="FF0000"/>
                </a:solidFill>
              </a:rPr>
              <a:t>«5»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1 - ошибка   – </a:t>
            </a:r>
            <a:r>
              <a:rPr lang="ru-RU" sz="3800" b="1" dirty="0" smtClean="0">
                <a:solidFill>
                  <a:srgbClr val="FF0000"/>
                </a:solidFill>
              </a:rPr>
              <a:t>«4»</a:t>
            </a:r>
          </a:p>
          <a:p>
            <a:pPr algn="ctr">
              <a:lnSpc>
                <a:spcPct val="114000"/>
              </a:lnSpc>
            </a:pPr>
            <a:r>
              <a:rPr lang="ru-RU" sz="3800" b="1" dirty="0" smtClean="0"/>
              <a:t> 2 - ошибки   – </a:t>
            </a:r>
            <a:r>
              <a:rPr lang="ru-RU" sz="3800" b="1" dirty="0" smtClean="0">
                <a:solidFill>
                  <a:srgbClr val="FF0000"/>
                </a:solidFill>
              </a:rPr>
              <a:t>«3»</a:t>
            </a:r>
          </a:p>
          <a:p>
            <a:pPr indent="-322497" algn="ctr">
              <a:lnSpc>
                <a:spcPct val="114000"/>
              </a:lnSpc>
            </a:pPr>
            <a:r>
              <a:rPr lang="ru-RU" sz="3800" b="1" dirty="0" smtClean="0"/>
              <a:t>         3 - 5 ошибок – подучить          правило </a:t>
            </a:r>
            <a:endParaRPr lang="ru-RU" sz="3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5564" y="4953000"/>
            <a:ext cx="152843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273" y="838200"/>
            <a:ext cx="7342909" cy="914400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/>
            </a:r>
            <a:br>
              <a:rPr lang="ru-RU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</a:b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Ваше впечатление </a:t>
            </a:r>
            <a:r>
              <a:rPr lang="ru-RU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/>
            </a:r>
            <a:br>
              <a:rPr lang="ru-RU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2771" name="Рисунок 8" descr="img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4328" y="1877293"/>
            <a:ext cx="4270026" cy="400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" descr="C:\Users\1\Desktop\91384871_x_34b51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873" y="4953000"/>
            <a:ext cx="165312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231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485902" y="457201"/>
            <a:ext cx="6172200" cy="13716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cs typeface="Arial" panose="020B0604020202020204" pitchFamily="34" charset="0"/>
              </a:rPr>
              <a:t>Твое настроение</a:t>
            </a:r>
            <a:endParaRPr lang="ru-RU" altLang="ru-RU" b="1" dirty="0" smtClean="0">
              <a:solidFill>
                <a:srgbClr val="0070C0"/>
              </a:solidFill>
            </a:endParaRPr>
          </a:p>
        </p:txBody>
      </p:sp>
      <p:pic>
        <p:nvPicPr>
          <p:cNvPr id="6" name="Содержимое 5" descr="K_1_aprelya-2.gif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22218" y="2057400"/>
            <a:ext cx="3423483" cy="3595688"/>
          </a:xfrm>
        </p:spPr>
      </p:pic>
      <p:pic>
        <p:nvPicPr>
          <p:cNvPr id="10" name="Содержимое 9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86747" y="2112821"/>
            <a:ext cx="3304308" cy="3306763"/>
          </a:xfrm>
        </p:spPr>
      </p:pic>
    </p:spTree>
    <p:extLst>
      <p:ext uri="{BB962C8B-B14F-4D97-AF65-F5344CB8AC3E}">
        <p14:creationId xmlns:p14="http://schemas.microsoft.com/office/powerpoint/2010/main" xmlns="" val="11516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845127" y="954234"/>
            <a:ext cx="7342909" cy="441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 anchor="ctr">
            <a:spAutoFit/>
          </a:bodyPr>
          <a:lstStyle>
            <a:lvl1pPr indent="4508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Я тетрадь свою открою</a:t>
            </a:r>
            <a:b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И наклонно положу.</a:t>
            </a:r>
            <a:b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Я, друзья, от вас не скрою</a:t>
            </a:r>
            <a:b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Ручку правильно  держу.</a:t>
            </a:r>
            <a:b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Сяду прямо, не согнусь,</a:t>
            </a:r>
            <a:b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 sz="3400" i="1" dirty="0">
                <a:solidFill>
                  <a:srgbClr val="000000"/>
                </a:solidFill>
                <a:cs typeface="Times New Roman" panose="02020603050405020304" pitchFamily="18" charset="0"/>
              </a:rPr>
              <a:t>За работу я возьмусь.</a:t>
            </a:r>
            <a:r>
              <a:rPr lang="ru-RU" altLang="ru-RU" sz="4100" dirty="0">
                <a:solidFill>
                  <a:srgbClr val="000000"/>
                </a:solidFill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41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72835" y="5181602"/>
            <a:ext cx="6373091" cy="61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400" dirty="0">
                <a:solidFill>
                  <a:srgbClr val="00B050"/>
                </a:solidFill>
              </a:rPr>
              <a:t>товарищ </a:t>
            </a:r>
            <a:r>
              <a:rPr lang="ru-RU" altLang="ru-RU" sz="3400" dirty="0" smtClean="0">
                <a:solidFill>
                  <a:srgbClr val="00B050"/>
                </a:solidFill>
              </a:rPr>
              <a:t> тишь  </a:t>
            </a:r>
            <a:r>
              <a:rPr lang="ru-RU" altLang="ru-RU" sz="3400" dirty="0">
                <a:solidFill>
                  <a:srgbClr val="00B050"/>
                </a:solidFill>
              </a:rPr>
              <a:t>тетрадь </a:t>
            </a:r>
            <a:r>
              <a:rPr lang="ru-RU" altLang="ru-RU" sz="3400" dirty="0" smtClean="0">
                <a:solidFill>
                  <a:srgbClr val="00B050"/>
                </a:solidFill>
              </a:rPr>
              <a:t> труд </a:t>
            </a:r>
            <a:endParaRPr lang="ru-RU" altLang="ru-RU" sz="3400" dirty="0">
              <a:solidFill>
                <a:srgbClr val="00B050"/>
              </a:solidFill>
            </a:endParaRPr>
          </a:p>
        </p:txBody>
      </p:sp>
      <p:pic>
        <p:nvPicPr>
          <p:cNvPr id="12292" name="Picture 2" descr="C:\Users\1\Desktop\91384871_x_34b51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09" y="4953000"/>
            <a:ext cx="1648691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737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7" name="Object" r:id="rId2" imgW="7003706" imgH="5334745"/>
    </p:controls>
    <p:extLst>
      <p:ext uri="{BB962C8B-B14F-4D97-AF65-F5344CB8AC3E}">
        <p14:creationId xmlns:p14="http://schemas.microsoft.com/office/powerpoint/2010/main" xmlns="" val="54286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583382" y="5724720"/>
            <a:ext cx="2812471" cy="113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6800" dirty="0">
                <a:solidFill>
                  <a:srgbClr val="000000"/>
                </a:solidFill>
              </a:rPr>
              <a:t>г</a:t>
            </a:r>
            <a:r>
              <a:rPr lang="ru-RU" altLang="ru-RU" sz="6800" dirty="0">
                <a:solidFill>
                  <a:srgbClr val="92D050"/>
                </a:solidFill>
              </a:rPr>
              <a:t>о</a:t>
            </a:r>
            <a:r>
              <a:rPr lang="ru-RU" altLang="ru-RU" sz="6800" dirty="0">
                <a:solidFill>
                  <a:srgbClr val="000000"/>
                </a:solidFill>
              </a:rPr>
              <a:t>рох</a:t>
            </a:r>
          </a:p>
        </p:txBody>
      </p:sp>
      <p:pic>
        <p:nvPicPr>
          <p:cNvPr id="14339" name="Picture 4" descr="C:\Users\admin\Desktop\wpid-goroh_i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418" y="762000"/>
            <a:ext cx="7356764" cy="53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55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C:\Users\admin\Desktop\1299504703_E0F0EEECE0F220F2EEECE0F2EEE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691" y="762000"/>
            <a:ext cx="7426036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112327" y="5768140"/>
            <a:ext cx="3699163" cy="113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6800" dirty="0">
                <a:solidFill>
                  <a:srgbClr val="000000"/>
                </a:solidFill>
              </a:rPr>
              <a:t>п</a:t>
            </a:r>
            <a:r>
              <a:rPr lang="ru-RU" altLang="ru-RU" sz="6800" dirty="0">
                <a:solidFill>
                  <a:srgbClr val="92D050"/>
                </a:solidFill>
              </a:rPr>
              <a:t>о</a:t>
            </a:r>
            <a:r>
              <a:rPr lang="ru-RU" altLang="ru-RU" sz="6800" dirty="0">
                <a:solidFill>
                  <a:srgbClr val="000000"/>
                </a:solidFill>
              </a:rPr>
              <a:t>м</a:t>
            </a:r>
            <a:r>
              <a:rPr lang="ru-RU" altLang="ru-RU" sz="6800" dirty="0">
                <a:solidFill>
                  <a:srgbClr val="92D050"/>
                </a:solidFill>
              </a:rPr>
              <a:t>и</a:t>
            </a:r>
            <a:r>
              <a:rPr lang="ru-RU" altLang="ru-RU" sz="6800" dirty="0">
                <a:solidFill>
                  <a:srgbClr val="000000"/>
                </a:solidFill>
              </a:rPr>
              <a:t>дор</a:t>
            </a:r>
          </a:p>
        </p:txBody>
      </p:sp>
    </p:spTree>
    <p:extLst>
      <p:ext uri="{BB962C8B-B14F-4D97-AF65-F5344CB8AC3E}">
        <p14:creationId xmlns:p14="http://schemas.microsoft.com/office/powerpoint/2010/main" xmlns="" val="320884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C:\Users\admin\Desktop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273" y="762000"/>
            <a:ext cx="737061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77741" y="5724720"/>
            <a:ext cx="3486149" cy="113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6800" dirty="0">
                <a:solidFill>
                  <a:srgbClr val="92D050"/>
                </a:solidFill>
              </a:rPr>
              <a:t>о</a:t>
            </a:r>
            <a:r>
              <a:rPr lang="ru-RU" altLang="ru-RU" sz="6800" dirty="0">
                <a:solidFill>
                  <a:srgbClr val="000000"/>
                </a:solidFill>
              </a:rPr>
              <a:t>гурец</a:t>
            </a:r>
          </a:p>
        </p:txBody>
      </p:sp>
    </p:spTree>
    <p:extLst>
      <p:ext uri="{BB962C8B-B14F-4D97-AF65-F5344CB8AC3E}">
        <p14:creationId xmlns:p14="http://schemas.microsoft.com/office/powerpoint/2010/main" xmlns="" val="248783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:\Users\admin\Desktop\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127" y="838200"/>
            <a:ext cx="734290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60347" y="5724720"/>
            <a:ext cx="5818909" cy="113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6800" dirty="0">
                <a:solidFill>
                  <a:srgbClr val="000000"/>
                </a:solidFill>
              </a:rPr>
              <a:t> п</a:t>
            </a:r>
            <a:r>
              <a:rPr lang="ru-RU" altLang="ru-RU" sz="6800" dirty="0">
                <a:solidFill>
                  <a:srgbClr val="92D050"/>
                </a:solidFill>
              </a:rPr>
              <a:t>е</a:t>
            </a:r>
            <a:r>
              <a:rPr lang="ru-RU" altLang="ru-RU" sz="6800" dirty="0">
                <a:solidFill>
                  <a:srgbClr val="000000"/>
                </a:solidFill>
              </a:rPr>
              <a:t>трушка</a:t>
            </a:r>
          </a:p>
        </p:txBody>
      </p:sp>
    </p:spTree>
    <p:extLst>
      <p:ext uri="{BB962C8B-B14F-4D97-AF65-F5344CB8AC3E}">
        <p14:creationId xmlns:p14="http://schemas.microsoft.com/office/powerpoint/2010/main" xmlns="" val="19476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680364" y="5724720"/>
            <a:ext cx="3463636" cy="113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99" tIns="43000" rIns="85999" bIns="43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6800" dirty="0">
                <a:solidFill>
                  <a:srgbClr val="000000"/>
                </a:solidFill>
              </a:rPr>
              <a:t>ов</a:t>
            </a:r>
            <a:r>
              <a:rPr lang="ru-RU" altLang="ru-RU" sz="6800" dirty="0">
                <a:solidFill>
                  <a:srgbClr val="92D050"/>
                </a:solidFill>
              </a:rPr>
              <a:t>о</a:t>
            </a:r>
            <a:r>
              <a:rPr lang="ru-RU" altLang="ru-RU" sz="6800" dirty="0">
                <a:solidFill>
                  <a:srgbClr val="000000"/>
                </a:solidFill>
              </a:rPr>
              <a:t>щи</a:t>
            </a:r>
          </a:p>
        </p:txBody>
      </p:sp>
      <p:pic>
        <p:nvPicPr>
          <p:cNvPr id="18435" name="Picture 4" descr="C:\Users\admin\Desktop\4b22d5271c93a21d4b8499a6bf3334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272" y="762000"/>
            <a:ext cx="741218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0868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Специальное оформление">
  <a:themeElements>
    <a:clrScheme name="2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352</Words>
  <Application>Microsoft Office PowerPoint</Application>
  <PresentationFormat>Экран (4:3)</PresentationFormat>
  <Paragraphs>73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Оформление по умолчанию</vt:lpstr>
      <vt:lpstr>Специальное оформление</vt:lpstr>
      <vt:lpstr>2_Специальное оформление</vt:lpstr>
      <vt:lpstr>Презентация к уроку по учебному предмету  «Русский язык» в 3 классе на тему    «Творительный падеж  имен существительных»  </vt:lpstr>
      <vt:lpstr>Твое настроение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Проверь себя </vt:lpstr>
      <vt:lpstr>Слайд 11</vt:lpstr>
      <vt:lpstr>Творительный падеж имен существительных</vt:lpstr>
      <vt:lpstr>Слайд 13</vt:lpstr>
      <vt:lpstr>Распредели по группам   имена существительные</vt:lpstr>
      <vt:lpstr>Проверь себя </vt:lpstr>
      <vt:lpstr>Слайд 16</vt:lpstr>
      <vt:lpstr>Работа со словарем</vt:lpstr>
      <vt:lpstr>Слайд 18</vt:lpstr>
      <vt:lpstr>Проверь себя </vt:lpstr>
      <vt:lpstr>Слайд 20</vt:lpstr>
      <vt:lpstr>Проверь себя </vt:lpstr>
      <vt:lpstr>ВЫВОД:</vt:lpstr>
      <vt:lpstr>Проверь себя </vt:lpstr>
      <vt:lpstr> Ваше впечатление  </vt:lpstr>
      <vt:lpstr>Твое настроение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Творительный падеж  имен существительных  3 класс</dc:title>
  <dc:creator>user1415</dc:creator>
  <cp:lastModifiedBy>Admin</cp:lastModifiedBy>
  <cp:revision>46</cp:revision>
  <dcterms:created xsi:type="dcterms:W3CDTF">2016-02-08T06:29:02Z</dcterms:created>
  <dcterms:modified xsi:type="dcterms:W3CDTF">2024-03-30T09:08:04Z</dcterms:modified>
</cp:coreProperties>
</file>