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2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2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6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46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4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5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7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6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5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5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8494BE-8B0E-4575-A71D-AD992ACF8CC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60B0-33C8-451D-B9A4-526392635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4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jpeg"/><Relationship Id="rId4" Type="http://schemas.openxmlformats.org/officeDocument/2006/relationships/image" Target="../media/image8.wm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D12B9-B039-55EF-9FB7-D5ABA3392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34" y="1447800"/>
            <a:ext cx="11293320" cy="3329581"/>
          </a:xfrm>
        </p:spPr>
        <p:txBody>
          <a:bodyPr/>
          <a:lstStyle/>
          <a:p>
            <a:r>
              <a:rPr lang="ru-RU" sz="5400" dirty="0"/>
              <a:t>Презентация к уроку математики </a:t>
            </a:r>
            <a:br>
              <a:rPr lang="ru-RU" sz="5400" dirty="0"/>
            </a:br>
            <a:r>
              <a:rPr lang="ru-RU" sz="5400" dirty="0"/>
              <a:t>«Как люди научились считать»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613DC6-C31C-F6EE-1115-6D51DC830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4498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 класс, программа «Перспектива», учебник математики Л.Г. Петерсон</a:t>
            </a:r>
          </a:p>
          <a:p>
            <a:r>
              <a:rPr lang="ru-RU" dirty="0"/>
              <a:t>ГБОУ Средняя общеобразовательная школа №80</a:t>
            </a:r>
          </a:p>
          <a:p>
            <a:r>
              <a:rPr lang="ru-RU" dirty="0"/>
              <a:t>Автор: В.Е. Старкова, учитель начальных классов</a:t>
            </a:r>
          </a:p>
          <a:p>
            <a:pPr algn="ctr"/>
            <a:r>
              <a:rPr lang="ru-RU" dirty="0"/>
              <a:t>2022г.</a:t>
            </a:r>
          </a:p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4CF3AE2-C916-8A84-CA20-70D482E44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75942"/>
              </p:ext>
            </p:extLst>
          </p:nvPr>
        </p:nvGraphicFramePr>
        <p:xfrm>
          <a:off x="8668964" y="195312"/>
          <a:ext cx="2713037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2600" imgH="3710880" progId="PBrush">
                  <p:embed/>
                </p:oleObj>
              </mc:Choice>
              <mc:Fallback>
                <p:oleObj name="Bitmap Image" r:id="rId2" imgW="2712600" imgH="37108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68964" y="195312"/>
                        <a:ext cx="2713037" cy="371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0B82B-940E-4359-FAB6-08D0791D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37" y="452719"/>
            <a:ext cx="10894925" cy="1400530"/>
          </a:xfrm>
        </p:spPr>
        <p:txBody>
          <a:bodyPr/>
          <a:lstStyle/>
          <a:p>
            <a:r>
              <a:rPr lang="ru-RU" sz="3600" dirty="0"/>
              <a:t>В самые отдаленные времена людям понадобились арифметические знания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019EC1-4DF7-11AF-B7BC-CD898036D0FC}"/>
              </a:ext>
            </a:extLst>
          </p:cNvPr>
          <p:cNvSpPr/>
          <p:nvPr/>
        </p:nvSpPr>
        <p:spPr>
          <a:xfrm>
            <a:off x="509913" y="2271859"/>
            <a:ext cx="3630025" cy="1611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определять, когда засеивать поле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435FB2C-AE78-1435-E8A0-D07B48A69F6C}"/>
              </a:ext>
            </a:extLst>
          </p:cNvPr>
          <p:cNvSpPr/>
          <p:nvPr/>
        </p:nvSpPr>
        <p:spPr>
          <a:xfrm>
            <a:off x="509914" y="4328474"/>
            <a:ext cx="3630025" cy="1611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количество овец в стаде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456CD6-EC6A-3F22-FF96-5D073E3A6BFD}"/>
              </a:ext>
            </a:extLst>
          </p:cNvPr>
          <p:cNvSpPr/>
          <p:nvPr/>
        </p:nvSpPr>
        <p:spPr>
          <a:xfrm>
            <a:off x="4280986" y="4328474"/>
            <a:ext cx="3630025" cy="1611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количество мешков зерна в амбаре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7D37231-546C-1CBF-D42D-F89784297C89}"/>
              </a:ext>
            </a:extLst>
          </p:cNvPr>
          <p:cNvSpPr/>
          <p:nvPr/>
        </p:nvSpPr>
        <p:spPr>
          <a:xfrm>
            <a:off x="8052061" y="4311191"/>
            <a:ext cx="3630025" cy="1611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Определять, когда ждать потомства от животных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2C14B27-DA76-8911-2024-67F124BB8B6B}"/>
              </a:ext>
            </a:extLst>
          </p:cNvPr>
          <p:cNvSpPr/>
          <p:nvPr/>
        </p:nvSpPr>
        <p:spPr>
          <a:xfrm>
            <a:off x="7911011" y="2271860"/>
            <a:ext cx="3630025" cy="1611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время полива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64B33C1-3E39-E42C-D350-08C03DF69019}"/>
              </a:ext>
            </a:extLst>
          </p:cNvPr>
          <p:cNvCxnSpPr>
            <a:cxnSpLocks/>
            <a:stCxn id="2" idx="2"/>
            <a:endCxn id="4" idx="3"/>
          </p:cNvCxnSpPr>
          <p:nvPr/>
        </p:nvCxnSpPr>
        <p:spPr>
          <a:xfrm flipH="1">
            <a:off x="4139938" y="1853249"/>
            <a:ext cx="1956062" cy="1224602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50DA03D-7AD6-ECD6-77C9-098EBE78C701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142364" y="1853249"/>
            <a:ext cx="1953636" cy="247522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30B88F0-0309-1D75-C484-089FF0CA36D7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flipH="1">
            <a:off x="6095999" y="1853249"/>
            <a:ext cx="1" cy="247522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7B765A9-FA6F-57FB-70B9-494FF9E1373F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1853249"/>
            <a:ext cx="1958487" cy="247522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E4050FA-6CE9-7265-B4CD-2A3441609B5F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1853249"/>
            <a:ext cx="1746912" cy="111619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5F4493-D669-585A-39D7-E2DA8C604015}"/>
              </a:ext>
            </a:extLst>
          </p:cNvPr>
          <p:cNvSpPr txBox="1"/>
          <p:nvPr/>
        </p:nvSpPr>
        <p:spPr>
          <a:xfrm>
            <a:off x="1094320" y="6078530"/>
            <a:ext cx="9998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первобытные люди не умели считать</a:t>
            </a:r>
          </a:p>
        </p:txBody>
      </p:sp>
    </p:spTree>
    <p:extLst>
      <p:ext uri="{BB962C8B-B14F-4D97-AF65-F5344CB8AC3E}">
        <p14:creationId xmlns:p14="http://schemas.microsoft.com/office/powerpoint/2010/main" val="33779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26B73-0F69-BEEA-6B8D-FD3C4643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52718"/>
            <a:ext cx="11085921" cy="1400530"/>
          </a:xfrm>
        </p:spPr>
        <p:txBody>
          <a:bodyPr/>
          <a:lstStyle/>
          <a:p>
            <a:r>
              <a:rPr lang="ru-RU" sz="4000" dirty="0"/>
              <a:t>И вот много тысяч дет тому назад пастухи стали использовать различные предметы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B0BE95-4252-542E-C179-4B2DA9FE3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3" y="2232778"/>
            <a:ext cx="3048000" cy="1638300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C9147D5-DCD7-3BDB-7CA8-2F1272D8F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42571"/>
              </p:ext>
            </p:extLst>
          </p:nvPr>
        </p:nvGraphicFramePr>
        <p:xfrm>
          <a:off x="6243689" y="1925392"/>
          <a:ext cx="1339976" cy="194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861120" imgH="1249560" progId="PBrush">
                  <p:embed/>
                </p:oleObj>
              </mc:Choice>
              <mc:Fallback>
                <p:oleObj name="Bitmap Image" r:id="rId3" imgW="861120" imgH="1249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3689" y="1925392"/>
                        <a:ext cx="1339976" cy="194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D996AD2-929D-577F-5785-A4C7674AE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71506"/>
              </p:ext>
            </p:extLst>
          </p:nvPr>
        </p:nvGraphicFramePr>
        <p:xfrm>
          <a:off x="405353" y="4492255"/>
          <a:ext cx="1848036" cy="176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318320" imgH="1257480" progId="PBrush">
                  <p:embed/>
                </p:oleObj>
              </mc:Choice>
              <mc:Fallback>
                <p:oleObj name="Bitmap Image" r:id="rId5" imgW="1318320" imgH="1257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353" y="4492255"/>
                        <a:ext cx="1848036" cy="176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Морские шоколадные камушки - купить в СПб недорого">
            <a:extLst>
              <a:ext uri="{FF2B5EF4-FFF2-40B4-BE49-F238E27FC236}">
                <a16:creationId xmlns:a16="http://schemas.microsoft.com/office/drawing/2014/main" id="{481363D8-1C6A-1D51-480E-C96E1468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13" y="1775120"/>
            <a:ext cx="2430300" cy="24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асивые ракушки - морские сокровища">
            <a:extLst>
              <a:ext uri="{FF2B5EF4-FFF2-40B4-BE49-F238E27FC236}">
                <a16:creationId xmlns:a16="http://schemas.microsoft.com/office/drawing/2014/main" id="{24DEEA6C-D329-88EE-3DC5-2B5A1A02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33" y="4475416"/>
            <a:ext cx="2375800" cy="17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ча сухих ивовых веток, сук и веточек лиственных деревьев | Премиум Фото">
            <a:extLst>
              <a:ext uri="{FF2B5EF4-FFF2-40B4-BE49-F238E27FC236}">
                <a16:creationId xmlns:a16="http://schemas.microsoft.com/office/drawing/2014/main" id="{6DA15D96-1717-179B-0EF4-06598FA9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13" y="4492255"/>
            <a:ext cx="2089878" cy="20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еловек древнейший, человек древнейший это, древний человек это |">
            <a:extLst>
              <a:ext uri="{FF2B5EF4-FFF2-40B4-BE49-F238E27FC236}">
                <a16:creationId xmlns:a16="http://schemas.microsoft.com/office/drawing/2014/main" id="{EC3A35C2-D948-F448-2C23-965C5B6B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88" y="3732229"/>
            <a:ext cx="3418812" cy="31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15A07-5395-A026-0D05-669376C1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Общее название для чисел сначала получили только 1 и 2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FD83879-6721-4A74-A821-13E15970C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54975"/>
              </p:ext>
            </p:extLst>
          </p:nvPr>
        </p:nvGraphicFramePr>
        <p:xfrm>
          <a:off x="338841" y="1992284"/>
          <a:ext cx="1132578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891">
                  <a:extLst>
                    <a:ext uri="{9D8B030D-6E8A-4147-A177-3AD203B41FA5}">
                      <a16:colId xmlns:a16="http://schemas.microsoft.com/office/drawing/2014/main" val="330380771"/>
                    </a:ext>
                  </a:extLst>
                </a:gridCol>
                <a:gridCol w="5662891">
                  <a:extLst>
                    <a:ext uri="{9D8B030D-6E8A-4147-A177-3AD203B41FA5}">
                      <a16:colId xmlns:a16="http://schemas.microsoft.com/office/drawing/2014/main" val="1800352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5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33089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51D19C-1FFA-E472-E488-8E1ECD13E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7" y="2665740"/>
            <a:ext cx="1637528" cy="1637528"/>
          </a:xfrm>
          <a:prstGeom prst="rect">
            <a:avLst/>
          </a:prstGeom>
        </p:spPr>
      </p:pic>
      <p:pic>
        <p:nvPicPr>
          <p:cNvPr id="3074" name="Picture 2" descr="Картинки буквы Я — красивые, детские, раскраски, трафарет, рукописные">
            <a:extLst>
              <a:ext uri="{FF2B5EF4-FFF2-40B4-BE49-F238E27FC236}">
                <a16:creationId xmlns:a16="http://schemas.microsoft.com/office/drawing/2014/main" id="{3B17FA43-05B5-6085-5B4A-295F7E622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07" y="4007524"/>
            <a:ext cx="2449202" cy="24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984C42-3B08-FC2E-E370-E29EB06E2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028" y="2665740"/>
            <a:ext cx="1934347" cy="19343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D711E-65D1-E496-4C45-2F619AB73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834" y="2665740"/>
            <a:ext cx="1336831" cy="34610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E1F9EE-E684-AFA6-458A-FA653D61A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867" y="2665740"/>
            <a:ext cx="1753737" cy="12129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F2E68A-CC1B-8572-43CF-6621BF81B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9350" y="2671054"/>
            <a:ext cx="1753738" cy="1336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4F333F-ED3C-299C-F3A5-38822BCDA791}"/>
              </a:ext>
            </a:extLst>
          </p:cNvPr>
          <p:cNvSpPr txBox="1"/>
          <p:nvPr/>
        </p:nvSpPr>
        <p:spPr>
          <a:xfrm>
            <a:off x="7143994" y="4600087"/>
            <a:ext cx="1475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</a:p>
        </p:txBody>
      </p:sp>
    </p:spTree>
    <p:extLst>
      <p:ext uri="{BB962C8B-B14F-4D97-AF65-F5344CB8AC3E}">
        <p14:creationId xmlns:p14="http://schemas.microsoft.com/office/powerpoint/2010/main" val="32231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E99BC-7809-EB7E-2B4C-5F58EB2B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Вспомните, в каких литературных произведениях мы встречаем «три»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E2A6E16-65D2-CF92-36B7-0191264DDAA9}"/>
              </a:ext>
            </a:extLst>
          </p:cNvPr>
          <p:cNvSpPr/>
          <p:nvPr/>
        </p:nvSpPr>
        <p:spPr>
          <a:xfrm>
            <a:off x="1529687" y="2802117"/>
            <a:ext cx="2483588" cy="768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A1B865-9EAB-2980-680D-8F7420E2FFB2}"/>
              </a:ext>
            </a:extLst>
          </p:cNvPr>
          <p:cNvSpPr/>
          <p:nvPr/>
        </p:nvSpPr>
        <p:spPr>
          <a:xfrm>
            <a:off x="6960082" y="2212098"/>
            <a:ext cx="3511109" cy="648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08D3059-9B22-FB92-8382-A250B2815297}"/>
              </a:ext>
            </a:extLst>
          </p:cNvPr>
          <p:cNvCxnSpPr>
            <a:cxnSpLocks/>
            <a:stCxn id="2" idx="2"/>
            <a:endCxn id="4" idx="3"/>
          </p:cNvCxnSpPr>
          <p:nvPr/>
        </p:nvCxnSpPr>
        <p:spPr>
          <a:xfrm flipH="1">
            <a:off x="4013275" y="1853248"/>
            <a:ext cx="1335198" cy="1333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75F6107-4120-234D-0BBB-20AAD3AFBFC0}"/>
              </a:ext>
            </a:extLst>
          </p:cNvPr>
          <p:cNvCxnSpPr>
            <a:cxnSpLocks/>
            <a:stCxn id="2" idx="2"/>
            <a:endCxn id="6" idx="1"/>
          </p:cNvCxnSpPr>
          <p:nvPr/>
        </p:nvCxnSpPr>
        <p:spPr>
          <a:xfrm>
            <a:off x="5348473" y="1853248"/>
            <a:ext cx="1611609" cy="682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F7E9C21-E76E-A98A-D566-5BCA92D4BFB7}"/>
              </a:ext>
            </a:extLst>
          </p:cNvPr>
          <p:cNvSpPr txBox="1"/>
          <p:nvPr/>
        </p:nvSpPr>
        <p:spPr>
          <a:xfrm>
            <a:off x="311835" y="3867135"/>
            <a:ext cx="3762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Обещанного три года ждут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Заблудиться в трёх соснах;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Хвастуну цена три копейки;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Ходит, будто три дня не евши.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DA13166-03C7-7ECC-7043-0D80BBF7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21" y="2987117"/>
            <a:ext cx="1533525" cy="21431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2EFA435-304A-72C2-2B5D-6E199002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276" y="4528854"/>
            <a:ext cx="2000152" cy="21384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207C3BB-9E9F-F50A-A1FB-EB8D62FEC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596" y="3077604"/>
            <a:ext cx="26193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BCD26-9F42-34DD-2396-FD1F298A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более поздних этапах в роли слово «много» выступало число 7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82044E-FBCA-78B3-20D1-7B9AF516F871}"/>
              </a:ext>
            </a:extLst>
          </p:cNvPr>
          <p:cNvSpPr/>
          <p:nvPr/>
        </p:nvSpPr>
        <p:spPr>
          <a:xfrm>
            <a:off x="646111" y="2413262"/>
            <a:ext cx="2936075" cy="575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E054BF-FCBD-6158-10A7-84FCDF61E266}"/>
              </a:ext>
            </a:extLst>
          </p:cNvPr>
          <p:cNvSpPr/>
          <p:nvPr/>
        </p:nvSpPr>
        <p:spPr>
          <a:xfrm>
            <a:off x="8046490" y="2050770"/>
            <a:ext cx="2868516" cy="57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673EF9D-BE36-A3C1-A08C-906BC4D0FAB0}"/>
              </a:ext>
            </a:extLst>
          </p:cNvPr>
          <p:cNvCxnSpPr>
            <a:cxnSpLocks/>
            <a:stCxn id="2" idx="2"/>
            <a:endCxn id="4" idx="3"/>
          </p:cNvCxnSpPr>
          <p:nvPr/>
        </p:nvCxnSpPr>
        <p:spPr>
          <a:xfrm flipH="1">
            <a:off x="3582186" y="1853248"/>
            <a:ext cx="1766287" cy="847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F142DFA-570B-5A42-DBDA-BC6ABA1D1031}"/>
              </a:ext>
            </a:extLst>
          </p:cNvPr>
          <p:cNvCxnSpPr>
            <a:cxnSpLocks/>
            <a:stCxn id="2" idx="2"/>
            <a:endCxn id="6" idx="1"/>
          </p:cNvCxnSpPr>
          <p:nvPr/>
        </p:nvCxnSpPr>
        <p:spPr>
          <a:xfrm>
            <a:off x="5348473" y="1853248"/>
            <a:ext cx="2698017" cy="485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3256B8-909D-D773-8ABD-B5EAFEBAC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515" y="4768932"/>
            <a:ext cx="1457593" cy="19756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6D2923-2A98-E598-7BDE-69EAB50EF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836" y="2700780"/>
            <a:ext cx="2137998" cy="19089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DED005-966F-8205-5EA7-6AF83F5F1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412" y="4732271"/>
            <a:ext cx="1982310" cy="19823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4D6A5-F4B4-11BB-FFBA-4857AB903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644" y="2625807"/>
            <a:ext cx="1655669" cy="214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AA291E-CBAC-74D8-ECE4-6A06424CCB07}"/>
              </a:ext>
            </a:extLst>
          </p:cNvPr>
          <p:cNvSpPr txBox="1"/>
          <p:nvPr/>
        </p:nvSpPr>
        <p:spPr>
          <a:xfrm>
            <a:off x="646111" y="3655243"/>
            <a:ext cx="5122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раз отмерь - 1 раз отрежь;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с сошкой, а семеро с ложкой;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Семеро одного не ждут;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 бед - один ответ;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 дел в одни руки не берут.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FD209-A2C7-819D-FB30-36DBBDC8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Счет по пальцам</a:t>
            </a:r>
          </a:p>
        </p:txBody>
      </p:sp>
      <p:sp>
        <p:nvSpPr>
          <p:cNvPr id="10" name="Рисунок 4" descr="Поднятая рука">
            <a:extLst>
              <a:ext uri="{FF2B5EF4-FFF2-40B4-BE49-F238E27FC236}">
                <a16:creationId xmlns:a16="http://schemas.microsoft.com/office/drawing/2014/main" id="{658AC519-64C0-709B-9302-6525546D245C}"/>
              </a:ext>
            </a:extLst>
          </p:cNvPr>
          <p:cNvSpPr/>
          <p:nvPr/>
        </p:nvSpPr>
        <p:spPr>
          <a:xfrm rot="20242962">
            <a:off x="499622" y="1039844"/>
            <a:ext cx="1880436" cy="2535958"/>
          </a:xfrm>
          <a:custGeom>
            <a:avLst/>
            <a:gdLst>
              <a:gd name="connsiteX0" fmla="*/ 140887 w 1753895"/>
              <a:gd name="connsiteY0" fmla="*/ 500930 h 2535958"/>
              <a:gd name="connsiteX1" fmla="*/ 281773 w 1753895"/>
              <a:gd name="connsiteY1" fmla="*/ 641817 h 2535958"/>
              <a:gd name="connsiteX2" fmla="*/ 281773 w 1753895"/>
              <a:gd name="connsiteY2" fmla="*/ 1252325 h 2535958"/>
              <a:gd name="connsiteX3" fmla="*/ 313081 w 1753895"/>
              <a:gd name="connsiteY3" fmla="*/ 1283634 h 2535958"/>
              <a:gd name="connsiteX4" fmla="*/ 344390 w 1753895"/>
              <a:gd name="connsiteY4" fmla="*/ 1252325 h 2535958"/>
              <a:gd name="connsiteX5" fmla="*/ 344390 w 1753895"/>
              <a:gd name="connsiteY5" fmla="*/ 328735 h 2535958"/>
              <a:gd name="connsiteX6" fmla="*/ 485276 w 1753895"/>
              <a:gd name="connsiteY6" fmla="*/ 187849 h 2535958"/>
              <a:gd name="connsiteX7" fmla="*/ 626163 w 1753895"/>
              <a:gd name="connsiteY7" fmla="*/ 328735 h 2535958"/>
              <a:gd name="connsiteX8" fmla="*/ 626163 w 1753895"/>
              <a:gd name="connsiteY8" fmla="*/ 1252325 h 2535958"/>
              <a:gd name="connsiteX9" fmla="*/ 657471 w 1753895"/>
              <a:gd name="connsiteY9" fmla="*/ 1283634 h 2535958"/>
              <a:gd name="connsiteX10" fmla="*/ 688779 w 1753895"/>
              <a:gd name="connsiteY10" fmla="*/ 1252325 h 2535958"/>
              <a:gd name="connsiteX11" fmla="*/ 688779 w 1753895"/>
              <a:gd name="connsiteY11" fmla="*/ 137756 h 2535958"/>
              <a:gd name="connsiteX12" fmla="*/ 688779 w 1753895"/>
              <a:gd name="connsiteY12" fmla="*/ 137756 h 2535958"/>
              <a:gd name="connsiteX13" fmla="*/ 829666 w 1753895"/>
              <a:gd name="connsiteY13" fmla="*/ 0 h 2535958"/>
              <a:gd name="connsiteX14" fmla="*/ 970552 w 1753895"/>
              <a:gd name="connsiteY14" fmla="*/ 137756 h 2535958"/>
              <a:gd name="connsiteX15" fmla="*/ 970552 w 1753895"/>
              <a:gd name="connsiteY15" fmla="*/ 137756 h 2535958"/>
              <a:gd name="connsiteX16" fmla="*/ 970552 w 1753895"/>
              <a:gd name="connsiteY16" fmla="*/ 1252325 h 2535958"/>
              <a:gd name="connsiteX17" fmla="*/ 1001860 w 1753895"/>
              <a:gd name="connsiteY17" fmla="*/ 1283634 h 2535958"/>
              <a:gd name="connsiteX18" fmla="*/ 1033169 w 1753895"/>
              <a:gd name="connsiteY18" fmla="*/ 1252325 h 2535958"/>
              <a:gd name="connsiteX19" fmla="*/ 1033169 w 1753895"/>
              <a:gd name="connsiteY19" fmla="*/ 328735 h 2535958"/>
              <a:gd name="connsiteX20" fmla="*/ 1174055 w 1753895"/>
              <a:gd name="connsiteY20" fmla="*/ 187849 h 2535958"/>
              <a:gd name="connsiteX21" fmla="*/ 1314942 w 1753895"/>
              <a:gd name="connsiteY21" fmla="*/ 328735 h 2535958"/>
              <a:gd name="connsiteX22" fmla="*/ 1314942 w 1753895"/>
              <a:gd name="connsiteY22" fmla="*/ 1252325 h 2535958"/>
              <a:gd name="connsiteX23" fmla="*/ 1314942 w 1753895"/>
              <a:gd name="connsiteY23" fmla="*/ 1612369 h 2535958"/>
              <a:gd name="connsiteX24" fmla="*/ 1443305 w 1753895"/>
              <a:gd name="connsiteY24" fmla="*/ 1033169 h 2535958"/>
              <a:gd name="connsiteX25" fmla="*/ 1631154 w 1753895"/>
              <a:gd name="connsiteY25" fmla="*/ 914198 h 2535958"/>
              <a:gd name="connsiteX26" fmla="*/ 1750125 w 1753895"/>
              <a:gd name="connsiteY26" fmla="*/ 1102046 h 2535958"/>
              <a:gd name="connsiteX27" fmla="*/ 1562276 w 1753895"/>
              <a:gd name="connsiteY27" fmla="*/ 1947366 h 2535958"/>
              <a:gd name="connsiteX28" fmla="*/ 1502791 w 1753895"/>
              <a:gd name="connsiteY28" fmla="*/ 2035029 h 2535958"/>
              <a:gd name="connsiteX29" fmla="*/ 1158401 w 1753895"/>
              <a:gd name="connsiteY29" fmla="*/ 2301148 h 2535958"/>
              <a:gd name="connsiteX30" fmla="*/ 1158401 w 1753895"/>
              <a:gd name="connsiteY30" fmla="*/ 2535959 h 2535958"/>
              <a:gd name="connsiteX31" fmla="*/ 250465 w 1753895"/>
              <a:gd name="connsiteY31" fmla="*/ 2535959 h 2535958"/>
              <a:gd name="connsiteX32" fmla="*/ 250465 w 1753895"/>
              <a:gd name="connsiteY32" fmla="*/ 2379418 h 2535958"/>
              <a:gd name="connsiteX33" fmla="*/ 0 w 1753895"/>
              <a:gd name="connsiteY33" fmla="*/ 1721948 h 2535958"/>
              <a:gd name="connsiteX34" fmla="*/ 0 w 1753895"/>
              <a:gd name="connsiteY34" fmla="*/ 641817 h 2535958"/>
              <a:gd name="connsiteX35" fmla="*/ 140887 w 1753895"/>
              <a:gd name="connsiteY35" fmla="*/ 500930 h 253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53895" h="2535958">
                <a:moveTo>
                  <a:pt x="140887" y="500930"/>
                </a:moveTo>
                <a:cubicBezTo>
                  <a:pt x="219157" y="500930"/>
                  <a:pt x="281773" y="563546"/>
                  <a:pt x="281773" y="641817"/>
                </a:cubicBezTo>
                <a:lnTo>
                  <a:pt x="281773" y="1252325"/>
                </a:lnTo>
                <a:cubicBezTo>
                  <a:pt x="281773" y="1267980"/>
                  <a:pt x="297427" y="1283634"/>
                  <a:pt x="313081" y="1283634"/>
                </a:cubicBezTo>
                <a:cubicBezTo>
                  <a:pt x="328735" y="1283634"/>
                  <a:pt x="344390" y="1267980"/>
                  <a:pt x="344390" y="1252325"/>
                </a:cubicBezTo>
                <a:lnTo>
                  <a:pt x="344390" y="328735"/>
                </a:lnTo>
                <a:cubicBezTo>
                  <a:pt x="344390" y="250465"/>
                  <a:pt x="407006" y="187849"/>
                  <a:pt x="485276" y="187849"/>
                </a:cubicBezTo>
                <a:cubicBezTo>
                  <a:pt x="563546" y="187849"/>
                  <a:pt x="626163" y="250465"/>
                  <a:pt x="626163" y="328735"/>
                </a:cubicBezTo>
                <a:lnTo>
                  <a:pt x="626163" y="1252325"/>
                </a:lnTo>
                <a:cubicBezTo>
                  <a:pt x="626163" y="1267980"/>
                  <a:pt x="641817" y="1283634"/>
                  <a:pt x="657471" y="1283634"/>
                </a:cubicBezTo>
                <a:cubicBezTo>
                  <a:pt x="673125" y="1283634"/>
                  <a:pt x="688779" y="1267980"/>
                  <a:pt x="688779" y="1252325"/>
                </a:cubicBezTo>
                <a:lnTo>
                  <a:pt x="688779" y="137756"/>
                </a:lnTo>
                <a:lnTo>
                  <a:pt x="688779" y="137756"/>
                </a:lnTo>
                <a:cubicBezTo>
                  <a:pt x="688779" y="62616"/>
                  <a:pt x="751395" y="0"/>
                  <a:pt x="829666" y="0"/>
                </a:cubicBezTo>
                <a:cubicBezTo>
                  <a:pt x="907936" y="0"/>
                  <a:pt x="970552" y="62616"/>
                  <a:pt x="970552" y="137756"/>
                </a:cubicBezTo>
                <a:lnTo>
                  <a:pt x="970552" y="137756"/>
                </a:lnTo>
                <a:lnTo>
                  <a:pt x="970552" y="1252325"/>
                </a:lnTo>
                <a:cubicBezTo>
                  <a:pt x="970552" y="1267980"/>
                  <a:pt x="986206" y="1283634"/>
                  <a:pt x="1001860" y="1283634"/>
                </a:cubicBezTo>
                <a:cubicBezTo>
                  <a:pt x="1017514" y="1283634"/>
                  <a:pt x="1033169" y="1267980"/>
                  <a:pt x="1033169" y="1252325"/>
                </a:cubicBezTo>
                <a:lnTo>
                  <a:pt x="1033169" y="328735"/>
                </a:lnTo>
                <a:cubicBezTo>
                  <a:pt x="1033169" y="250465"/>
                  <a:pt x="1095785" y="187849"/>
                  <a:pt x="1174055" y="187849"/>
                </a:cubicBezTo>
                <a:cubicBezTo>
                  <a:pt x="1252325" y="187849"/>
                  <a:pt x="1314942" y="250465"/>
                  <a:pt x="1314942" y="328735"/>
                </a:cubicBezTo>
                <a:lnTo>
                  <a:pt x="1314942" y="1252325"/>
                </a:lnTo>
                <a:lnTo>
                  <a:pt x="1314942" y="1612369"/>
                </a:lnTo>
                <a:lnTo>
                  <a:pt x="1443305" y="1033169"/>
                </a:lnTo>
                <a:cubicBezTo>
                  <a:pt x="1462090" y="948637"/>
                  <a:pt x="1546622" y="895413"/>
                  <a:pt x="1631154" y="914198"/>
                </a:cubicBezTo>
                <a:cubicBezTo>
                  <a:pt x="1715686" y="932982"/>
                  <a:pt x="1768910" y="1017514"/>
                  <a:pt x="1750125" y="1102046"/>
                </a:cubicBezTo>
                <a:lnTo>
                  <a:pt x="1562276" y="1947366"/>
                </a:lnTo>
                <a:cubicBezTo>
                  <a:pt x="1552884" y="1978674"/>
                  <a:pt x="1534099" y="2009982"/>
                  <a:pt x="1502791" y="2035029"/>
                </a:cubicBezTo>
                <a:lnTo>
                  <a:pt x="1158401" y="2301148"/>
                </a:lnTo>
                <a:lnTo>
                  <a:pt x="1158401" y="2535959"/>
                </a:lnTo>
                <a:lnTo>
                  <a:pt x="250465" y="2535959"/>
                </a:lnTo>
                <a:lnTo>
                  <a:pt x="250465" y="2379418"/>
                </a:lnTo>
                <a:cubicBezTo>
                  <a:pt x="250465" y="2157131"/>
                  <a:pt x="0" y="2141477"/>
                  <a:pt x="0" y="1721948"/>
                </a:cubicBezTo>
                <a:cubicBezTo>
                  <a:pt x="0" y="1706293"/>
                  <a:pt x="0" y="641817"/>
                  <a:pt x="0" y="641817"/>
                </a:cubicBezTo>
                <a:cubicBezTo>
                  <a:pt x="0" y="563546"/>
                  <a:pt x="62616" y="500930"/>
                  <a:pt x="140887" y="500930"/>
                </a:cubicBezTo>
                <a:close/>
              </a:path>
            </a:pathLst>
          </a:custGeom>
          <a:solidFill>
            <a:schemeClr val="lt1"/>
          </a:solidFill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Можно сосчитать до 5</a:t>
            </a:r>
          </a:p>
        </p:txBody>
      </p:sp>
      <p:sp>
        <p:nvSpPr>
          <p:cNvPr id="14" name="Рисунок 4" descr="Поднятая рука">
            <a:extLst>
              <a:ext uri="{FF2B5EF4-FFF2-40B4-BE49-F238E27FC236}">
                <a16:creationId xmlns:a16="http://schemas.microsoft.com/office/drawing/2014/main" id="{D052926B-7AD1-3172-1D5E-4E085E441B6E}"/>
              </a:ext>
            </a:extLst>
          </p:cNvPr>
          <p:cNvSpPr/>
          <p:nvPr/>
        </p:nvSpPr>
        <p:spPr>
          <a:xfrm rot="923869">
            <a:off x="1675226" y="3779935"/>
            <a:ext cx="1880436" cy="2535958"/>
          </a:xfrm>
          <a:custGeom>
            <a:avLst/>
            <a:gdLst>
              <a:gd name="connsiteX0" fmla="*/ 140887 w 1753895"/>
              <a:gd name="connsiteY0" fmla="*/ 500930 h 2535958"/>
              <a:gd name="connsiteX1" fmla="*/ 281773 w 1753895"/>
              <a:gd name="connsiteY1" fmla="*/ 641817 h 2535958"/>
              <a:gd name="connsiteX2" fmla="*/ 281773 w 1753895"/>
              <a:gd name="connsiteY2" fmla="*/ 1252325 h 2535958"/>
              <a:gd name="connsiteX3" fmla="*/ 313081 w 1753895"/>
              <a:gd name="connsiteY3" fmla="*/ 1283634 h 2535958"/>
              <a:gd name="connsiteX4" fmla="*/ 344390 w 1753895"/>
              <a:gd name="connsiteY4" fmla="*/ 1252325 h 2535958"/>
              <a:gd name="connsiteX5" fmla="*/ 344390 w 1753895"/>
              <a:gd name="connsiteY5" fmla="*/ 328735 h 2535958"/>
              <a:gd name="connsiteX6" fmla="*/ 485276 w 1753895"/>
              <a:gd name="connsiteY6" fmla="*/ 187849 h 2535958"/>
              <a:gd name="connsiteX7" fmla="*/ 626163 w 1753895"/>
              <a:gd name="connsiteY7" fmla="*/ 328735 h 2535958"/>
              <a:gd name="connsiteX8" fmla="*/ 626163 w 1753895"/>
              <a:gd name="connsiteY8" fmla="*/ 1252325 h 2535958"/>
              <a:gd name="connsiteX9" fmla="*/ 657471 w 1753895"/>
              <a:gd name="connsiteY9" fmla="*/ 1283634 h 2535958"/>
              <a:gd name="connsiteX10" fmla="*/ 688779 w 1753895"/>
              <a:gd name="connsiteY10" fmla="*/ 1252325 h 2535958"/>
              <a:gd name="connsiteX11" fmla="*/ 688779 w 1753895"/>
              <a:gd name="connsiteY11" fmla="*/ 137756 h 2535958"/>
              <a:gd name="connsiteX12" fmla="*/ 688779 w 1753895"/>
              <a:gd name="connsiteY12" fmla="*/ 137756 h 2535958"/>
              <a:gd name="connsiteX13" fmla="*/ 829666 w 1753895"/>
              <a:gd name="connsiteY13" fmla="*/ 0 h 2535958"/>
              <a:gd name="connsiteX14" fmla="*/ 970552 w 1753895"/>
              <a:gd name="connsiteY14" fmla="*/ 137756 h 2535958"/>
              <a:gd name="connsiteX15" fmla="*/ 970552 w 1753895"/>
              <a:gd name="connsiteY15" fmla="*/ 137756 h 2535958"/>
              <a:gd name="connsiteX16" fmla="*/ 970552 w 1753895"/>
              <a:gd name="connsiteY16" fmla="*/ 1252325 h 2535958"/>
              <a:gd name="connsiteX17" fmla="*/ 1001860 w 1753895"/>
              <a:gd name="connsiteY17" fmla="*/ 1283634 h 2535958"/>
              <a:gd name="connsiteX18" fmla="*/ 1033169 w 1753895"/>
              <a:gd name="connsiteY18" fmla="*/ 1252325 h 2535958"/>
              <a:gd name="connsiteX19" fmla="*/ 1033169 w 1753895"/>
              <a:gd name="connsiteY19" fmla="*/ 328735 h 2535958"/>
              <a:gd name="connsiteX20" fmla="*/ 1174055 w 1753895"/>
              <a:gd name="connsiteY20" fmla="*/ 187849 h 2535958"/>
              <a:gd name="connsiteX21" fmla="*/ 1314942 w 1753895"/>
              <a:gd name="connsiteY21" fmla="*/ 328735 h 2535958"/>
              <a:gd name="connsiteX22" fmla="*/ 1314942 w 1753895"/>
              <a:gd name="connsiteY22" fmla="*/ 1252325 h 2535958"/>
              <a:gd name="connsiteX23" fmla="*/ 1314942 w 1753895"/>
              <a:gd name="connsiteY23" fmla="*/ 1612369 h 2535958"/>
              <a:gd name="connsiteX24" fmla="*/ 1443305 w 1753895"/>
              <a:gd name="connsiteY24" fmla="*/ 1033169 h 2535958"/>
              <a:gd name="connsiteX25" fmla="*/ 1631154 w 1753895"/>
              <a:gd name="connsiteY25" fmla="*/ 914198 h 2535958"/>
              <a:gd name="connsiteX26" fmla="*/ 1750125 w 1753895"/>
              <a:gd name="connsiteY26" fmla="*/ 1102046 h 2535958"/>
              <a:gd name="connsiteX27" fmla="*/ 1562276 w 1753895"/>
              <a:gd name="connsiteY27" fmla="*/ 1947366 h 2535958"/>
              <a:gd name="connsiteX28" fmla="*/ 1502791 w 1753895"/>
              <a:gd name="connsiteY28" fmla="*/ 2035029 h 2535958"/>
              <a:gd name="connsiteX29" fmla="*/ 1158401 w 1753895"/>
              <a:gd name="connsiteY29" fmla="*/ 2301148 h 2535958"/>
              <a:gd name="connsiteX30" fmla="*/ 1158401 w 1753895"/>
              <a:gd name="connsiteY30" fmla="*/ 2535959 h 2535958"/>
              <a:gd name="connsiteX31" fmla="*/ 250465 w 1753895"/>
              <a:gd name="connsiteY31" fmla="*/ 2535959 h 2535958"/>
              <a:gd name="connsiteX32" fmla="*/ 250465 w 1753895"/>
              <a:gd name="connsiteY32" fmla="*/ 2379418 h 2535958"/>
              <a:gd name="connsiteX33" fmla="*/ 0 w 1753895"/>
              <a:gd name="connsiteY33" fmla="*/ 1721948 h 2535958"/>
              <a:gd name="connsiteX34" fmla="*/ 0 w 1753895"/>
              <a:gd name="connsiteY34" fmla="*/ 641817 h 2535958"/>
              <a:gd name="connsiteX35" fmla="*/ 140887 w 1753895"/>
              <a:gd name="connsiteY35" fmla="*/ 500930 h 253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53895" h="2535958">
                <a:moveTo>
                  <a:pt x="140887" y="500930"/>
                </a:moveTo>
                <a:cubicBezTo>
                  <a:pt x="219157" y="500930"/>
                  <a:pt x="281773" y="563546"/>
                  <a:pt x="281773" y="641817"/>
                </a:cubicBezTo>
                <a:lnTo>
                  <a:pt x="281773" y="1252325"/>
                </a:lnTo>
                <a:cubicBezTo>
                  <a:pt x="281773" y="1267980"/>
                  <a:pt x="297427" y="1283634"/>
                  <a:pt x="313081" y="1283634"/>
                </a:cubicBezTo>
                <a:cubicBezTo>
                  <a:pt x="328735" y="1283634"/>
                  <a:pt x="344390" y="1267980"/>
                  <a:pt x="344390" y="1252325"/>
                </a:cubicBezTo>
                <a:lnTo>
                  <a:pt x="344390" y="328735"/>
                </a:lnTo>
                <a:cubicBezTo>
                  <a:pt x="344390" y="250465"/>
                  <a:pt x="407006" y="187849"/>
                  <a:pt x="485276" y="187849"/>
                </a:cubicBezTo>
                <a:cubicBezTo>
                  <a:pt x="563546" y="187849"/>
                  <a:pt x="626163" y="250465"/>
                  <a:pt x="626163" y="328735"/>
                </a:cubicBezTo>
                <a:lnTo>
                  <a:pt x="626163" y="1252325"/>
                </a:lnTo>
                <a:cubicBezTo>
                  <a:pt x="626163" y="1267980"/>
                  <a:pt x="641817" y="1283634"/>
                  <a:pt x="657471" y="1283634"/>
                </a:cubicBezTo>
                <a:cubicBezTo>
                  <a:pt x="673125" y="1283634"/>
                  <a:pt x="688779" y="1267980"/>
                  <a:pt x="688779" y="1252325"/>
                </a:cubicBezTo>
                <a:lnTo>
                  <a:pt x="688779" y="137756"/>
                </a:lnTo>
                <a:lnTo>
                  <a:pt x="688779" y="137756"/>
                </a:lnTo>
                <a:cubicBezTo>
                  <a:pt x="688779" y="62616"/>
                  <a:pt x="751395" y="0"/>
                  <a:pt x="829666" y="0"/>
                </a:cubicBezTo>
                <a:cubicBezTo>
                  <a:pt x="907936" y="0"/>
                  <a:pt x="970552" y="62616"/>
                  <a:pt x="970552" y="137756"/>
                </a:cubicBezTo>
                <a:lnTo>
                  <a:pt x="970552" y="137756"/>
                </a:lnTo>
                <a:lnTo>
                  <a:pt x="970552" y="1252325"/>
                </a:lnTo>
                <a:cubicBezTo>
                  <a:pt x="970552" y="1267980"/>
                  <a:pt x="986206" y="1283634"/>
                  <a:pt x="1001860" y="1283634"/>
                </a:cubicBezTo>
                <a:cubicBezTo>
                  <a:pt x="1017514" y="1283634"/>
                  <a:pt x="1033169" y="1267980"/>
                  <a:pt x="1033169" y="1252325"/>
                </a:cubicBezTo>
                <a:lnTo>
                  <a:pt x="1033169" y="328735"/>
                </a:lnTo>
                <a:cubicBezTo>
                  <a:pt x="1033169" y="250465"/>
                  <a:pt x="1095785" y="187849"/>
                  <a:pt x="1174055" y="187849"/>
                </a:cubicBezTo>
                <a:cubicBezTo>
                  <a:pt x="1252325" y="187849"/>
                  <a:pt x="1314942" y="250465"/>
                  <a:pt x="1314942" y="328735"/>
                </a:cubicBezTo>
                <a:lnTo>
                  <a:pt x="1314942" y="1252325"/>
                </a:lnTo>
                <a:lnTo>
                  <a:pt x="1314942" y="1612369"/>
                </a:lnTo>
                <a:lnTo>
                  <a:pt x="1443305" y="1033169"/>
                </a:lnTo>
                <a:cubicBezTo>
                  <a:pt x="1462090" y="948637"/>
                  <a:pt x="1546622" y="895413"/>
                  <a:pt x="1631154" y="914198"/>
                </a:cubicBezTo>
                <a:cubicBezTo>
                  <a:pt x="1715686" y="932982"/>
                  <a:pt x="1768910" y="1017514"/>
                  <a:pt x="1750125" y="1102046"/>
                </a:cubicBezTo>
                <a:lnTo>
                  <a:pt x="1562276" y="1947366"/>
                </a:lnTo>
                <a:cubicBezTo>
                  <a:pt x="1552884" y="1978674"/>
                  <a:pt x="1534099" y="2009982"/>
                  <a:pt x="1502791" y="2035029"/>
                </a:cubicBezTo>
                <a:lnTo>
                  <a:pt x="1158401" y="2301148"/>
                </a:lnTo>
                <a:lnTo>
                  <a:pt x="1158401" y="2535959"/>
                </a:lnTo>
                <a:lnTo>
                  <a:pt x="250465" y="2535959"/>
                </a:lnTo>
                <a:lnTo>
                  <a:pt x="250465" y="2379418"/>
                </a:lnTo>
                <a:cubicBezTo>
                  <a:pt x="250465" y="2157131"/>
                  <a:pt x="0" y="2141477"/>
                  <a:pt x="0" y="1721948"/>
                </a:cubicBezTo>
                <a:cubicBezTo>
                  <a:pt x="0" y="1706293"/>
                  <a:pt x="0" y="641817"/>
                  <a:pt x="0" y="641817"/>
                </a:cubicBezTo>
                <a:cubicBezTo>
                  <a:pt x="0" y="563546"/>
                  <a:pt x="62616" y="500930"/>
                  <a:pt x="140887" y="500930"/>
                </a:cubicBezTo>
                <a:close/>
              </a:path>
            </a:pathLst>
          </a:custGeom>
          <a:solidFill>
            <a:schemeClr val="lt1"/>
          </a:solidFill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Если взять две то и до 10</a:t>
            </a:r>
          </a:p>
        </p:txBody>
      </p:sp>
      <p:sp>
        <p:nvSpPr>
          <p:cNvPr id="15" name="Рисунок 4" descr="Поднятая рука">
            <a:extLst>
              <a:ext uri="{FF2B5EF4-FFF2-40B4-BE49-F238E27FC236}">
                <a16:creationId xmlns:a16="http://schemas.microsoft.com/office/drawing/2014/main" id="{2AB86F72-5C4D-E475-0949-A46BC7212AF3}"/>
              </a:ext>
            </a:extLst>
          </p:cNvPr>
          <p:cNvSpPr/>
          <p:nvPr/>
        </p:nvSpPr>
        <p:spPr>
          <a:xfrm rot="1396401">
            <a:off x="3366368" y="1421305"/>
            <a:ext cx="1880436" cy="2535958"/>
          </a:xfrm>
          <a:custGeom>
            <a:avLst/>
            <a:gdLst>
              <a:gd name="connsiteX0" fmla="*/ 140887 w 1753895"/>
              <a:gd name="connsiteY0" fmla="*/ 500930 h 2535958"/>
              <a:gd name="connsiteX1" fmla="*/ 281773 w 1753895"/>
              <a:gd name="connsiteY1" fmla="*/ 641817 h 2535958"/>
              <a:gd name="connsiteX2" fmla="*/ 281773 w 1753895"/>
              <a:gd name="connsiteY2" fmla="*/ 1252325 h 2535958"/>
              <a:gd name="connsiteX3" fmla="*/ 313081 w 1753895"/>
              <a:gd name="connsiteY3" fmla="*/ 1283634 h 2535958"/>
              <a:gd name="connsiteX4" fmla="*/ 344390 w 1753895"/>
              <a:gd name="connsiteY4" fmla="*/ 1252325 h 2535958"/>
              <a:gd name="connsiteX5" fmla="*/ 344390 w 1753895"/>
              <a:gd name="connsiteY5" fmla="*/ 328735 h 2535958"/>
              <a:gd name="connsiteX6" fmla="*/ 485276 w 1753895"/>
              <a:gd name="connsiteY6" fmla="*/ 187849 h 2535958"/>
              <a:gd name="connsiteX7" fmla="*/ 626163 w 1753895"/>
              <a:gd name="connsiteY7" fmla="*/ 328735 h 2535958"/>
              <a:gd name="connsiteX8" fmla="*/ 626163 w 1753895"/>
              <a:gd name="connsiteY8" fmla="*/ 1252325 h 2535958"/>
              <a:gd name="connsiteX9" fmla="*/ 657471 w 1753895"/>
              <a:gd name="connsiteY9" fmla="*/ 1283634 h 2535958"/>
              <a:gd name="connsiteX10" fmla="*/ 688779 w 1753895"/>
              <a:gd name="connsiteY10" fmla="*/ 1252325 h 2535958"/>
              <a:gd name="connsiteX11" fmla="*/ 688779 w 1753895"/>
              <a:gd name="connsiteY11" fmla="*/ 137756 h 2535958"/>
              <a:gd name="connsiteX12" fmla="*/ 688779 w 1753895"/>
              <a:gd name="connsiteY12" fmla="*/ 137756 h 2535958"/>
              <a:gd name="connsiteX13" fmla="*/ 829666 w 1753895"/>
              <a:gd name="connsiteY13" fmla="*/ 0 h 2535958"/>
              <a:gd name="connsiteX14" fmla="*/ 970552 w 1753895"/>
              <a:gd name="connsiteY14" fmla="*/ 137756 h 2535958"/>
              <a:gd name="connsiteX15" fmla="*/ 970552 w 1753895"/>
              <a:gd name="connsiteY15" fmla="*/ 137756 h 2535958"/>
              <a:gd name="connsiteX16" fmla="*/ 970552 w 1753895"/>
              <a:gd name="connsiteY16" fmla="*/ 1252325 h 2535958"/>
              <a:gd name="connsiteX17" fmla="*/ 1001860 w 1753895"/>
              <a:gd name="connsiteY17" fmla="*/ 1283634 h 2535958"/>
              <a:gd name="connsiteX18" fmla="*/ 1033169 w 1753895"/>
              <a:gd name="connsiteY18" fmla="*/ 1252325 h 2535958"/>
              <a:gd name="connsiteX19" fmla="*/ 1033169 w 1753895"/>
              <a:gd name="connsiteY19" fmla="*/ 328735 h 2535958"/>
              <a:gd name="connsiteX20" fmla="*/ 1174055 w 1753895"/>
              <a:gd name="connsiteY20" fmla="*/ 187849 h 2535958"/>
              <a:gd name="connsiteX21" fmla="*/ 1314942 w 1753895"/>
              <a:gd name="connsiteY21" fmla="*/ 328735 h 2535958"/>
              <a:gd name="connsiteX22" fmla="*/ 1314942 w 1753895"/>
              <a:gd name="connsiteY22" fmla="*/ 1252325 h 2535958"/>
              <a:gd name="connsiteX23" fmla="*/ 1314942 w 1753895"/>
              <a:gd name="connsiteY23" fmla="*/ 1612369 h 2535958"/>
              <a:gd name="connsiteX24" fmla="*/ 1443305 w 1753895"/>
              <a:gd name="connsiteY24" fmla="*/ 1033169 h 2535958"/>
              <a:gd name="connsiteX25" fmla="*/ 1631154 w 1753895"/>
              <a:gd name="connsiteY25" fmla="*/ 914198 h 2535958"/>
              <a:gd name="connsiteX26" fmla="*/ 1750125 w 1753895"/>
              <a:gd name="connsiteY26" fmla="*/ 1102046 h 2535958"/>
              <a:gd name="connsiteX27" fmla="*/ 1562276 w 1753895"/>
              <a:gd name="connsiteY27" fmla="*/ 1947366 h 2535958"/>
              <a:gd name="connsiteX28" fmla="*/ 1502791 w 1753895"/>
              <a:gd name="connsiteY28" fmla="*/ 2035029 h 2535958"/>
              <a:gd name="connsiteX29" fmla="*/ 1158401 w 1753895"/>
              <a:gd name="connsiteY29" fmla="*/ 2301148 h 2535958"/>
              <a:gd name="connsiteX30" fmla="*/ 1158401 w 1753895"/>
              <a:gd name="connsiteY30" fmla="*/ 2535959 h 2535958"/>
              <a:gd name="connsiteX31" fmla="*/ 250465 w 1753895"/>
              <a:gd name="connsiteY31" fmla="*/ 2535959 h 2535958"/>
              <a:gd name="connsiteX32" fmla="*/ 250465 w 1753895"/>
              <a:gd name="connsiteY32" fmla="*/ 2379418 h 2535958"/>
              <a:gd name="connsiteX33" fmla="*/ 0 w 1753895"/>
              <a:gd name="connsiteY33" fmla="*/ 1721948 h 2535958"/>
              <a:gd name="connsiteX34" fmla="*/ 0 w 1753895"/>
              <a:gd name="connsiteY34" fmla="*/ 641817 h 2535958"/>
              <a:gd name="connsiteX35" fmla="*/ 140887 w 1753895"/>
              <a:gd name="connsiteY35" fmla="*/ 500930 h 253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53895" h="2535958">
                <a:moveTo>
                  <a:pt x="140887" y="500930"/>
                </a:moveTo>
                <a:cubicBezTo>
                  <a:pt x="219157" y="500930"/>
                  <a:pt x="281773" y="563546"/>
                  <a:pt x="281773" y="641817"/>
                </a:cubicBezTo>
                <a:lnTo>
                  <a:pt x="281773" y="1252325"/>
                </a:lnTo>
                <a:cubicBezTo>
                  <a:pt x="281773" y="1267980"/>
                  <a:pt x="297427" y="1283634"/>
                  <a:pt x="313081" y="1283634"/>
                </a:cubicBezTo>
                <a:cubicBezTo>
                  <a:pt x="328735" y="1283634"/>
                  <a:pt x="344390" y="1267980"/>
                  <a:pt x="344390" y="1252325"/>
                </a:cubicBezTo>
                <a:lnTo>
                  <a:pt x="344390" y="328735"/>
                </a:lnTo>
                <a:cubicBezTo>
                  <a:pt x="344390" y="250465"/>
                  <a:pt x="407006" y="187849"/>
                  <a:pt x="485276" y="187849"/>
                </a:cubicBezTo>
                <a:cubicBezTo>
                  <a:pt x="563546" y="187849"/>
                  <a:pt x="626163" y="250465"/>
                  <a:pt x="626163" y="328735"/>
                </a:cubicBezTo>
                <a:lnTo>
                  <a:pt x="626163" y="1252325"/>
                </a:lnTo>
                <a:cubicBezTo>
                  <a:pt x="626163" y="1267980"/>
                  <a:pt x="641817" y="1283634"/>
                  <a:pt x="657471" y="1283634"/>
                </a:cubicBezTo>
                <a:cubicBezTo>
                  <a:pt x="673125" y="1283634"/>
                  <a:pt x="688779" y="1267980"/>
                  <a:pt x="688779" y="1252325"/>
                </a:cubicBezTo>
                <a:lnTo>
                  <a:pt x="688779" y="137756"/>
                </a:lnTo>
                <a:lnTo>
                  <a:pt x="688779" y="137756"/>
                </a:lnTo>
                <a:cubicBezTo>
                  <a:pt x="688779" y="62616"/>
                  <a:pt x="751395" y="0"/>
                  <a:pt x="829666" y="0"/>
                </a:cubicBezTo>
                <a:cubicBezTo>
                  <a:pt x="907936" y="0"/>
                  <a:pt x="970552" y="62616"/>
                  <a:pt x="970552" y="137756"/>
                </a:cubicBezTo>
                <a:lnTo>
                  <a:pt x="970552" y="137756"/>
                </a:lnTo>
                <a:lnTo>
                  <a:pt x="970552" y="1252325"/>
                </a:lnTo>
                <a:cubicBezTo>
                  <a:pt x="970552" y="1267980"/>
                  <a:pt x="986206" y="1283634"/>
                  <a:pt x="1001860" y="1283634"/>
                </a:cubicBezTo>
                <a:cubicBezTo>
                  <a:pt x="1017514" y="1283634"/>
                  <a:pt x="1033169" y="1267980"/>
                  <a:pt x="1033169" y="1252325"/>
                </a:cubicBezTo>
                <a:lnTo>
                  <a:pt x="1033169" y="328735"/>
                </a:lnTo>
                <a:cubicBezTo>
                  <a:pt x="1033169" y="250465"/>
                  <a:pt x="1095785" y="187849"/>
                  <a:pt x="1174055" y="187849"/>
                </a:cubicBezTo>
                <a:cubicBezTo>
                  <a:pt x="1252325" y="187849"/>
                  <a:pt x="1314942" y="250465"/>
                  <a:pt x="1314942" y="328735"/>
                </a:cubicBezTo>
                <a:lnTo>
                  <a:pt x="1314942" y="1252325"/>
                </a:lnTo>
                <a:lnTo>
                  <a:pt x="1314942" y="1612369"/>
                </a:lnTo>
                <a:lnTo>
                  <a:pt x="1443305" y="1033169"/>
                </a:lnTo>
                <a:cubicBezTo>
                  <a:pt x="1462090" y="948637"/>
                  <a:pt x="1546622" y="895413"/>
                  <a:pt x="1631154" y="914198"/>
                </a:cubicBezTo>
                <a:cubicBezTo>
                  <a:pt x="1715686" y="932982"/>
                  <a:pt x="1768910" y="1017514"/>
                  <a:pt x="1750125" y="1102046"/>
                </a:cubicBezTo>
                <a:lnTo>
                  <a:pt x="1562276" y="1947366"/>
                </a:lnTo>
                <a:cubicBezTo>
                  <a:pt x="1552884" y="1978674"/>
                  <a:pt x="1534099" y="2009982"/>
                  <a:pt x="1502791" y="2035029"/>
                </a:cubicBezTo>
                <a:lnTo>
                  <a:pt x="1158401" y="2301148"/>
                </a:lnTo>
                <a:lnTo>
                  <a:pt x="1158401" y="2535959"/>
                </a:lnTo>
                <a:lnTo>
                  <a:pt x="250465" y="2535959"/>
                </a:lnTo>
                <a:lnTo>
                  <a:pt x="250465" y="2379418"/>
                </a:lnTo>
                <a:cubicBezTo>
                  <a:pt x="250465" y="2157131"/>
                  <a:pt x="0" y="2141477"/>
                  <a:pt x="0" y="1721948"/>
                </a:cubicBezTo>
                <a:cubicBezTo>
                  <a:pt x="0" y="1706293"/>
                  <a:pt x="0" y="641817"/>
                  <a:pt x="0" y="641817"/>
                </a:cubicBezTo>
                <a:cubicBezTo>
                  <a:pt x="0" y="563546"/>
                  <a:pt x="62616" y="500930"/>
                  <a:pt x="140887" y="500930"/>
                </a:cubicBezTo>
                <a:close/>
              </a:path>
            </a:pathLst>
          </a:custGeom>
          <a:solidFill>
            <a:schemeClr val="lt1"/>
          </a:solidFill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Всегда с собой</a:t>
            </a:r>
          </a:p>
        </p:txBody>
      </p:sp>
      <p:sp>
        <p:nvSpPr>
          <p:cNvPr id="16" name="Рисунок 4" descr="Поднятая рука">
            <a:extLst>
              <a:ext uri="{FF2B5EF4-FFF2-40B4-BE49-F238E27FC236}">
                <a16:creationId xmlns:a16="http://schemas.microsoft.com/office/drawing/2014/main" id="{9215167F-E0BC-1FAB-6166-9E0B01B8F6B0}"/>
              </a:ext>
            </a:extLst>
          </p:cNvPr>
          <p:cNvSpPr/>
          <p:nvPr/>
        </p:nvSpPr>
        <p:spPr>
          <a:xfrm rot="20757621">
            <a:off x="4661272" y="3736774"/>
            <a:ext cx="2020057" cy="2535958"/>
          </a:xfrm>
          <a:custGeom>
            <a:avLst/>
            <a:gdLst>
              <a:gd name="connsiteX0" fmla="*/ 140887 w 1753895"/>
              <a:gd name="connsiteY0" fmla="*/ 500930 h 2535958"/>
              <a:gd name="connsiteX1" fmla="*/ 281773 w 1753895"/>
              <a:gd name="connsiteY1" fmla="*/ 641817 h 2535958"/>
              <a:gd name="connsiteX2" fmla="*/ 281773 w 1753895"/>
              <a:gd name="connsiteY2" fmla="*/ 1252325 h 2535958"/>
              <a:gd name="connsiteX3" fmla="*/ 313081 w 1753895"/>
              <a:gd name="connsiteY3" fmla="*/ 1283634 h 2535958"/>
              <a:gd name="connsiteX4" fmla="*/ 344390 w 1753895"/>
              <a:gd name="connsiteY4" fmla="*/ 1252325 h 2535958"/>
              <a:gd name="connsiteX5" fmla="*/ 344390 w 1753895"/>
              <a:gd name="connsiteY5" fmla="*/ 328735 h 2535958"/>
              <a:gd name="connsiteX6" fmla="*/ 485276 w 1753895"/>
              <a:gd name="connsiteY6" fmla="*/ 187849 h 2535958"/>
              <a:gd name="connsiteX7" fmla="*/ 626163 w 1753895"/>
              <a:gd name="connsiteY7" fmla="*/ 328735 h 2535958"/>
              <a:gd name="connsiteX8" fmla="*/ 626163 w 1753895"/>
              <a:gd name="connsiteY8" fmla="*/ 1252325 h 2535958"/>
              <a:gd name="connsiteX9" fmla="*/ 657471 w 1753895"/>
              <a:gd name="connsiteY9" fmla="*/ 1283634 h 2535958"/>
              <a:gd name="connsiteX10" fmla="*/ 688779 w 1753895"/>
              <a:gd name="connsiteY10" fmla="*/ 1252325 h 2535958"/>
              <a:gd name="connsiteX11" fmla="*/ 688779 w 1753895"/>
              <a:gd name="connsiteY11" fmla="*/ 137756 h 2535958"/>
              <a:gd name="connsiteX12" fmla="*/ 688779 w 1753895"/>
              <a:gd name="connsiteY12" fmla="*/ 137756 h 2535958"/>
              <a:gd name="connsiteX13" fmla="*/ 829666 w 1753895"/>
              <a:gd name="connsiteY13" fmla="*/ 0 h 2535958"/>
              <a:gd name="connsiteX14" fmla="*/ 970552 w 1753895"/>
              <a:gd name="connsiteY14" fmla="*/ 137756 h 2535958"/>
              <a:gd name="connsiteX15" fmla="*/ 970552 w 1753895"/>
              <a:gd name="connsiteY15" fmla="*/ 137756 h 2535958"/>
              <a:gd name="connsiteX16" fmla="*/ 970552 w 1753895"/>
              <a:gd name="connsiteY16" fmla="*/ 1252325 h 2535958"/>
              <a:gd name="connsiteX17" fmla="*/ 1001860 w 1753895"/>
              <a:gd name="connsiteY17" fmla="*/ 1283634 h 2535958"/>
              <a:gd name="connsiteX18" fmla="*/ 1033169 w 1753895"/>
              <a:gd name="connsiteY18" fmla="*/ 1252325 h 2535958"/>
              <a:gd name="connsiteX19" fmla="*/ 1033169 w 1753895"/>
              <a:gd name="connsiteY19" fmla="*/ 328735 h 2535958"/>
              <a:gd name="connsiteX20" fmla="*/ 1174055 w 1753895"/>
              <a:gd name="connsiteY20" fmla="*/ 187849 h 2535958"/>
              <a:gd name="connsiteX21" fmla="*/ 1314942 w 1753895"/>
              <a:gd name="connsiteY21" fmla="*/ 328735 h 2535958"/>
              <a:gd name="connsiteX22" fmla="*/ 1314942 w 1753895"/>
              <a:gd name="connsiteY22" fmla="*/ 1252325 h 2535958"/>
              <a:gd name="connsiteX23" fmla="*/ 1314942 w 1753895"/>
              <a:gd name="connsiteY23" fmla="*/ 1612369 h 2535958"/>
              <a:gd name="connsiteX24" fmla="*/ 1443305 w 1753895"/>
              <a:gd name="connsiteY24" fmla="*/ 1033169 h 2535958"/>
              <a:gd name="connsiteX25" fmla="*/ 1631154 w 1753895"/>
              <a:gd name="connsiteY25" fmla="*/ 914198 h 2535958"/>
              <a:gd name="connsiteX26" fmla="*/ 1750125 w 1753895"/>
              <a:gd name="connsiteY26" fmla="*/ 1102046 h 2535958"/>
              <a:gd name="connsiteX27" fmla="*/ 1562276 w 1753895"/>
              <a:gd name="connsiteY27" fmla="*/ 1947366 h 2535958"/>
              <a:gd name="connsiteX28" fmla="*/ 1502791 w 1753895"/>
              <a:gd name="connsiteY28" fmla="*/ 2035029 h 2535958"/>
              <a:gd name="connsiteX29" fmla="*/ 1158401 w 1753895"/>
              <a:gd name="connsiteY29" fmla="*/ 2301148 h 2535958"/>
              <a:gd name="connsiteX30" fmla="*/ 1158401 w 1753895"/>
              <a:gd name="connsiteY30" fmla="*/ 2535959 h 2535958"/>
              <a:gd name="connsiteX31" fmla="*/ 250465 w 1753895"/>
              <a:gd name="connsiteY31" fmla="*/ 2535959 h 2535958"/>
              <a:gd name="connsiteX32" fmla="*/ 250465 w 1753895"/>
              <a:gd name="connsiteY32" fmla="*/ 2379418 h 2535958"/>
              <a:gd name="connsiteX33" fmla="*/ 0 w 1753895"/>
              <a:gd name="connsiteY33" fmla="*/ 1721948 h 2535958"/>
              <a:gd name="connsiteX34" fmla="*/ 0 w 1753895"/>
              <a:gd name="connsiteY34" fmla="*/ 641817 h 2535958"/>
              <a:gd name="connsiteX35" fmla="*/ 140887 w 1753895"/>
              <a:gd name="connsiteY35" fmla="*/ 500930 h 253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53895" h="2535958">
                <a:moveTo>
                  <a:pt x="140887" y="500930"/>
                </a:moveTo>
                <a:cubicBezTo>
                  <a:pt x="219157" y="500930"/>
                  <a:pt x="281773" y="563546"/>
                  <a:pt x="281773" y="641817"/>
                </a:cubicBezTo>
                <a:lnTo>
                  <a:pt x="281773" y="1252325"/>
                </a:lnTo>
                <a:cubicBezTo>
                  <a:pt x="281773" y="1267980"/>
                  <a:pt x="297427" y="1283634"/>
                  <a:pt x="313081" y="1283634"/>
                </a:cubicBezTo>
                <a:cubicBezTo>
                  <a:pt x="328735" y="1283634"/>
                  <a:pt x="344390" y="1267980"/>
                  <a:pt x="344390" y="1252325"/>
                </a:cubicBezTo>
                <a:lnTo>
                  <a:pt x="344390" y="328735"/>
                </a:lnTo>
                <a:cubicBezTo>
                  <a:pt x="344390" y="250465"/>
                  <a:pt x="407006" y="187849"/>
                  <a:pt x="485276" y="187849"/>
                </a:cubicBezTo>
                <a:cubicBezTo>
                  <a:pt x="563546" y="187849"/>
                  <a:pt x="626163" y="250465"/>
                  <a:pt x="626163" y="328735"/>
                </a:cubicBezTo>
                <a:lnTo>
                  <a:pt x="626163" y="1252325"/>
                </a:lnTo>
                <a:cubicBezTo>
                  <a:pt x="626163" y="1267980"/>
                  <a:pt x="641817" y="1283634"/>
                  <a:pt x="657471" y="1283634"/>
                </a:cubicBezTo>
                <a:cubicBezTo>
                  <a:pt x="673125" y="1283634"/>
                  <a:pt x="688779" y="1267980"/>
                  <a:pt x="688779" y="1252325"/>
                </a:cubicBezTo>
                <a:lnTo>
                  <a:pt x="688779" y="137756"/>
                </a:lnTo>
                <a:lnTo>
                  <a:pt x="688779" y="137756"/>
                </a:lnTo>
                <a:cubicBezTo>
                  <a:pt x="688779" y="62616"/>
                  <a:pt x="751395" y="0"/>
                  <a:pt x="829666" y="0"/>
                </a:cubicBezTo>
                <a:cubicBezTo>
                  <a:pt x="907936" y="0"/>
                  <a:pt x="970552" y="62616"/>
                  <a:pt x="970552" y="137756"/>
                </a:cubicBezTo>
                <a:lnTo>
                  <a:pt x="970552" y="137756"/>
                </a:lnTo>
                <a:lnTo>
                  <a:pt x="970552" y="1252325"/>
                </a:lnTo>
                <a:cubicBezTo>
                  <a:pt x="970552" y="1267980"/>
                  <a:pt x="986206" y="1283634"/>
                  <a:pt x="1001860" y="1283634"/>
                </a:cubicBezTo>
                <a:cubicBezTo>
                  <a:pt x="1017514" y="1283634"/>
                  <a:pt x="1033169" y="1267980"/>
                  <a:pt x="1033169" y="1252325"/>
                </a:cubicBezTo>
                <a:lnTo>
                  <a:pt x="1033169" y="328735"/>
                </a:lnTo>
                <a:cubicBezTo>
                  <a:pt x="1033169" y="250465"/>
                  <a:pt x="1095785" y="187849"/>
                  <a:pt x="1174055" y="187849"/>
                </a:cubicBezTo>
                <a:cubicBezTo>
                  <a:pt x="1252325" y="187849"/>
                  <a:pt x="1314942" y="250465"/>
                  <a:pt x="1314942" y="328735"/>
                </a:cubicBezTo>
                <a:lnTo>
                  <a:pt x="1314942" y="1252325"/>
                </a:lnTo>
                <a:lnTo>
                  <a:pt x="1314942" y="1612369"/>
                </a:lnTo>
                <a:lnTo>
                  <a:pt x="1443305" y="1033169"/>
                </a:lnTo>
                <a:cubicBezTo>
                  <a:pt x="1462090" y="948637"/>
                  <a:pt x="1546622" y="895413"/>
                  <a:pt x="1631154" y="914198"/>
                </a:cubicBezTo>
                <a:cubicBezTo>
                  <a:pt x="1715686" y="932982"/>
                  <a:pt x="1768910" y="1017514"/>
                  <a:pt x="1750125" y="1102046"/>
                </a:cubicBezTo>
                <a:lnTo>
                  <a:pt x="1562276" y="1947366"/>
                </a:lnTo>
                <a:cubicBezTo>
                  <a:pt x="1552884" y="1978674"/>
                  <a:pt x="1534099" y="2009982"/>
                  <a:pt x="1502791" y="2035029"/>
                </a:cubicBezTo>
                <a:lnTo>
                  <a:pt x="1158401" y="2301148"/>
                </a:lnTo>
                <a:lnTo>
                  <a:pt x="1158401" y="2535959"/>
                </a:lnTo>
                <a:lnTo>
                  <a:pt x="250465" y="2535959"/>
                </a:lnTo>
                <a:lnTo>
                  <a:pt x="250465" y="2379418"/>
                </a:lnTo>
                <a:cubicBezTo>
                  <a:pt x="250465" y="2157131"/>
                  <a:pt x="0" y="2141477"/>
                  <a:pt x="0" y="1721948"/>
                </a:cubicBezTo>
                <a:cubicBezTo>
                  <a:pt x="0" y="1706293"/>
                  <a:pt x="0" y="641817"/>
                  <a:pt x="0" y="641817"/>
                </a:cubicBezTo>
                <a:cubicBezTo>
                  <a:pt x="0" y="563546"/>
                  <a:pt x="62616" y="500930"/>
                  <a:pt x="140887" y="500930"/>
                </a:cubicBezTo>
                <a:close/>
              </a:path>
            </a:pathLst>
          </a:custGeom>
          <a:solidFill>
            <a:schemeClr val="lt1"/>
          </a:solidFill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Можно сосчитать десятками</a:t>
            </a:r>
          </a:p>
        </p:txBody>
      </p:sp>
      <p:sp>
        <p:nvSpPr>
          <p:cNvPr id="17" name="Рисунок 4" descr="Поднятая рука">
            <a:extLst>
              <a:ext uri="{FF2B5EF4-FFF2-40B4-BE49-F238E27FC236}">
                <a16:creationId xmlns:a16="http://schemas.microsoft.com/office/drawing/2014/main" id="{BB963D23-ADDD-61F9-AC15-CE3733390668}"/>
              </a:ext>
            </a:extLst>
          </p:cNvPr>
          <p:cNvSpPr/>
          <p:nvPr/>
        </p:nvSpPr>
        <p:spPr>
          <a:xfrm rot="20055562">
            <a:off x="6128682" y="1407115"/>
            <a:ext cx="1880436" cy="2535958"/>
          </a:xfrm>
          <a:custGeom>
            <a:avLst/>
            <a:gdLst>
              <a:gd name="connsiteX0" fmla="*/ 140887 w 1753895"/>
              <a:gd name="connsiteY0" fmla="*/ 500930 h 2535958"/>
              <a:gd name="connsiteX1" fmla="*/ 281773 w 1753895"/>
              <a:gd name="connsiteY1" fmla="*/ 641817 h 2535958"/>
              <a:gd name="connsiteX2" fmla="*/ 281773 w 1753895"/>
              <a:gd name="connsiteY2" fmla="*/ 1252325 h 2535958"/>
              <a:gd name="connsiteX3" fmla="*/ 313081 w 1753895"/>
              <a:gd name="connsiteY3" fmla="*/ 1283634 h 2535958"/>
              <a:gd name="connsiteX4" fmla="*/ 344390 w 1753895"/>
              <a:gd name="connsiteY4" fmla="*/ 1252325 h 2535958"/>
              <a:gd name="connsiteX5" fmla="*/ 344390 w 1753895"/>
              <a:gd name="connsiteY5" fmla="*/ 328735 h 2535958"/>
              <a:gd name="connsiteX6" fmla="*/ 485276 w 1753895"/>
              <a:gd name="connsiteY6" fmla="*/ 187849 h 2535958"/>
              <a:gd name="connsiteX7" fmla="*/ 626163 w 1753895"/>
              <a:gd name="connsiteY7" fmla="*/ 328735 h 2535958"/>
              <a:gd name="connsiteX8" fmla="*/ 626163 w 1753895"/>
              <a:gd name="connsiteY8" fmla="*/ 1252325 h 2535958"/>
              <a:gd name="connsiteX9" fmla="*/ 657471 w 1753895"/>
              <a:gd name="connsiteY9" fmla="*/ 1283634 h 2535958"/>
              <a:gd name="connsiteX10" fmla="*/ 688779 w 1753895"/>
              <a:gd name="connsiteY10" fmla="*/ 1252325 h 2535958"/>
              <a:gd name="connsiteX11" fmla="*/ 688779 w 1753895"/>
              <a:gd name="connsiteY11" fmla="*/ 137756 h 2535958"/>
              <a:gd name="connsiteX12" fmla="*/ 688779 w 1753895"/>
              <a:gd name="connsiteY12" fmla="*/ 137756 h 2535958"/>
              <a:gd name="connsiteX13" fmla="*/ 829666 w 1753895"/>
              <a:gd name="connsiteY13" fmla="*/ 0 h 2535958"/>
              <a:gd name="connsiteX14" fmla="*/ 970552 w 1753895"/>
              <a:gd name="connsiteY14" fmla="*/ 137756 h 2535958"/>
              <a:gd name="connsiteX15" fmla="*/ 970552 w 1753895"/>
              <a:gd name="connsiteY15" fmla="*/ 137756 h 2535958"/>
              <a:gd name="connsiteX16" fmla="*/ 970552 w 1753895"/>
              <a:gd name="connsiteY16" fmla="*/ 1252325 h 2535958"/>
              <a:gd name="connsiteX17" fmla="*/ 1001860 w 1753895"/>
              <a:gd name="connsiteY17" fmla="*/ 1283634 h 2535958"/>
              <a:gd name="connsiteX18" fmla="*/ 1033169 w 1753895"/>
              <a:gd name="connsiteY18" fmla="*/ 1252325 h 2535958"/>
              <a:gd name="connsiteX19" fmla="*/ 1033169 w 1753895"/>
              <a:gd name="connsiteY19" fmla="*/ 328735 h 2535958"/>
              <a:gd name="connsiteX20" fmla="*/ 1174055 w 1753895"/>
              <a:gd name="connsiteY20" fmla="*/ 187849 h 2535958"/>
              <a:gd name="connsiteX21" fmla="*/ 1314942 w 1753895"/>
              <a:gd name="connsiteY21" fmla="*/ 328735 h 2535958"/>
              <a:gd name="connsiteX22" fmla="*/ 1314942 w 1753895"/>
              <a:gd name="connsiteY22" fmla="*/ 1252325 h 2535958"/>
              <a:gd name="connsiteX23" fmla="*/ 1314942 w 1753895"/>
              <a:gd name="connsiteY23" fmla="*/ 1612369 h 2535958"/>
              <a:gd name="connsiteX24" fmla="*/ 1443305 w 1753895"/>
              <a:gd name="connsiteY24" fmla="*/ 1033169 h 2535958"/>
              <a:gd name="connsiteX25" fmla="*/ 1631154 w 1753895"/>
              <a:gd name="connsiteY25" fmla="*/ 914198 h 2535958"/>
              <a:gd name="connsiteX26" fmla="*/ 1750125 w 1753895"/>
              <a:gd name="connsiteY26" fmla="*/ 1102046 h 2535958"/>
              <a:gd name="connsiteX27" fmla="*/ 1562276 w 1753895"/>
              <a:gd name="connsiteY27" fmla="*/ 1947366 h 2535958"/>
              <a:gd name="connsiteX28" fmla="*/ 1502791 w 1753895"/>
              <a:gd name="connsiteY28" fmla="*/ 2035029 h 2535958"/>
              <a:gd name="connsiteX29" fmla="*/ 1158401 w 1753895"/>
              <a:gd name="connsiteY29" fmla="*/ 2301148 h 2535958"/>
              <a:gd name="connsiteX30" fmla="*/ 1158401 w 1753895"/>
              <a:gd name="connsiteY30" fmla="*/ 2535959 h 2535958"/>
              <a:gd name="connsiteX31" fmla="*/ 250465 w 1753895"/>
              <a:gd name="connsiteY31" fmla="*/ 2535959 h 2535958"/>
              <a:gd name="connsiteX32" fmla="*/ 250465 w 1753895"/>
              <a:gd name="connsiteY32" fmla="*/ 2379418 h 2535958"/>
              <a:gd name="connsiteX33" fmla="*/ 0 w 1753895"/>
              <a:gd name="connsiteY33" fmla="*/ 1721948 h 2535958"/>
              <a:gd name="connsiteX34" fmla="*/ 0 w 1753895"/>
              <a:gd name="connsiteY34" fmla="*/ 641817 h 2535958"/>
              <a:gd name="connsiteX35" fmla="*/ 140887 w 1753895"/>
              <a:gd name="connsiteY35" fmla="*/ 500930 h 253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53895" h="2535958">
                <a:moveTo>
                  <a:pt x="140887" y="500930"/>
                </a:moveTo>
                <a:cubicBezTo>
                  <a:pt x="219157" y="500930"/>
                  <a:pt x="281773" y="563546"/>
                  <a:pt x="281773" y="641817"/>
                </a:cubicBezTo>
                <a:lnTo>
                  <a:pt x="281773" y="1252325"/>
                </a:lnTo>
                <a:cubicBezTo>
                  <a:pt x="281773" y="1267980"/>
                  <a:pt x="297427" y="1283634"/>
                  <a:pt x="313081" y="1283634"/>
                </a:cubicBezTo>
                <a:cubicBezTo>
                  <a:pt x="328735" y="1283634"/>
                  <a:pt x="344390" y="1267980"/>
                  <a:pt x="344390" y="1252325"/>
                </a:cubicBezTo>
                <a:lnTo>
                  <a:pt x="344390" y="328735"/>
                </a:lnTo>
                <a:cubicBezTo>
                  <a:pt x="344390" y="250465"/>
                  <a:pt x="407006" y="187849"/>
                  <a:pt x="485276" y="187849"/>
                </a:cubicBezTo>
                <a:cubicBezTo>
                  <a:pt x="563546" y="187849"/>
                  <a:pt x="626163" y="250465"/>
                  <a:pt x="626163" y="328735"/>
                </a:cubicBezTo>
                <a:lnTo>
                  <a:pt x="626163" y="1252325"/>
                </a:lnTo>
                <a:cubicBezTo>
                  <a:pt x="626163" y="1267980"/>
                  <a:pt x="641817" y="1283634"/>
                  <a:pt x="657471" y="1283634"/>
                </a:cubicBezTo>
                <a:cubicBezTo>
                  <a:pt x="673125" y="1283634"/>
                  <a:pt x="688779" y="1267980"/>
                  <a:pt x="688779" y="1252325"/>
                </a:cubicBezTo>
                <a:lnTo>
                  <a:pt x="688779" y="137756"/>
                </a:lnTo>
                <a:lnTo>
                  <a:pt x="688779" y="137756"/>
                </a:lnTo>
                <a:cubicBezTo>
                  <a:pt x="688779" y="62616"/>
                  <a:pt x="751395" y="0"/>
                  <a:pt x="829666" y="0"/>
                </a:cubicBezTo>
                <a:cubicBezTo>
                  <a:pt x="907936" y="0"/>
                  <a:pt x="970552" y="62616"/>
                  <a:pt x="970552" y="137756"/>
                </a:cubicBezTo>
                <a:lnTo>
                  <a:pt x="970552" y="137756"/>
                </a:lnTo>
                <a:lnTo>
                  <a:pt x="970552" y="1252325"/>
                </a:lnTo>
                <a:cubicBezTo>
                  <a:pt x="970552" y="1267980"/>
                  <a:pt x="986206" y="1283634"/>
                  <a:pt x="1001860" y="1283634"/>
                </a:cubicBezTo>
                <a:cubicBezTo>
                  <a:pt x="1017514" y="1283634"/>
                  <a:pt x="1033169" y="1267980"/>
                  <a:pt x="1033169" y="1252325"/>
                </a:cubicBezTo>
                <a:lnTo>
                  <a:pt x="1033169" y="328735"/>
                </a:lnTo>
                <a:cubicBezTo>
                  <a:pt x="1033169" y="250465"/>
                  <a:pt x="1095785" y="187849"/>
                  <a:pt x="1174055" y="187849"/>
                </a:cubicBezTo>
                <a:cubicBezTo>
                  <a:pt x="1252325" y="187849"/>
                  <a:pt x="1314942" y="250465"/>
                  <a:pt x="1314942" y="328735"/>
                </a:cubicBezTo>
                <a:lnTo>
                  <a:pt x="1314942" y="1252325"/>
                </a:lnTo>
                <a:lnTo>
                  <a:pt x="1314942" y="1612369"/>
                </a:lnTo>
                <a:lnTo>
                  <a:pt x="1443305" y="1033169"/>
                </a:lnTo>
                <a:cubicBezTo>
                  <a:pt x="1462090" y="948637"/>
                  <a:pt x="1546622" y="895413"/>
                  <a:pt x="1631154" y="914198"/>
                </a:cubicBezTo>
                <a:cubicBezTo>
                  <a:pt x="1715686" y="932982"/>
                  <a:pt x="1768910" y="1017514"/>
                  <a:pt x="1750125" y="1102046"/>
                </a:cubicBezTo>
                <a:lnTo>
                  <a:pt x="1562276" y="1947366"/>
                </a:lnTo>
                <a:cubicBezTo>
                  <a:pt x="1552884" y="1978674"/>
                  <a:pt x="1534099" y="2009982"/>
                  <a:pt x="1502791" y="2035029"/>
                </a:cubicBezTo>
                <a:lnTo>
                  <a:pt x="1158401" y="2301148"/>
                </a:lnTo>
                <a:lnTo>
                  <a:pt x="1158401" y="2535959"/>
                </a:lnTo>
                <a:lnTo>
                  <a:pt x="250465" y="2535959"/>
                </a:lnTo>
                <a:lnTo>
                  <a:pt x="250465" y="2379418"/>
                </a:lnTo>
                <a:cubicBezTo>
                  <a:pt x="250465" y="2157131"/>
                  <a:pt x="0" y="2141477"/>
                  <a:pt x="0" y="1721948"/>
                </a:cubicBezTo>
                <a:cubicBezTo>
                  <a:pt x="0" y="1706293"/>
                  <a:pt x="0" y="641817"/>
                  <a:pt x="0" y="641817"/>
                </a:cubicBezTo>
                <a:cubicBezTo>
                  <a:pt x="0" y="563546"/>
                  <a:pt x="62616" y="500930"/>
                  <a:pt x="140887" y="500930"/>
                </a:cubicBezTo>
                <a:close/>
              </a:path>
            </a:pathLst>
          </a:custGeom>
          <a:solidFill>
            <a:schemeClr val="lt1"/>
          </a:solidFill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считать=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пятерить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93BDCBB-A560-8DD0-EEA8-A1C82D1DE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512987"/>
              </p:ext>
            </p:extLst>
          </p:nvPr>
        </p:nvGraphicFramePr>
        <p:xfrm>
          <a:off x="8230621" y="3110841"/>
          <a:ext cx="3961379" cy="377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374320" imgH="7993440" progId="PBrush">
                  <p:embed/>
                </p:oleObj>
              </mc:Choice>
              <mc:Fallback>
                <p:oleObj name="Bitmap Image" r:id="rId2" imgW="8374320" imgH="7993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30621" y="3110841"/>
                        <a:ext cx="3961379" cy="377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4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39AD5-3E28-E60B-985B-3C4749CE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Сорок и шестьдесят</a:t>
            </a:r>
          </a:p>
        </p:txBody>
      </p:sp>
      <p:sp>
        <p:nvSpPr>
          <p:cNvPr id="4" name="Прямоугольник: загнутый угол 3">
            <a:extLst>
              <a:ext uri="{FF2B5EF4-FFF2-40B4-BE49-F238E27FC236}">
                <a16:creationId xmlns:a16="http://schemas.microsoft.com/office/drawing/2014/main" id="{AD6AD275-0BAB-4619-8F5A-4C45FC6C03D5}"/>
              </a:ext>
            </a:extLst>
          </p:cNvPr>
          <p:cNvSpPr/>
          <p:nvPr/>
        </p:nvSpPr>
        <p:spPr>
          <a:xfrm>
            <a:off x="772998" y="1725105"/>
            <a:ext cx="3968684" cy="460028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Всемирного потопа дождь шёл 40 дней и 40 ночей;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пуде – 40 фунтов;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бочке – 40 ведер.</a:t>
            </a: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EFCCD5F9-8C2C-AB7E-81F3-07FF7CA90BE9}"/>
              </a:ext>
            </a:extLst>
          </p:cNvPr>
          <p:cNvSpPr/>
          <p:nvPr/>
        </p:nvSpPr>
        <p:spPr>
          <a:xfrm>
            <a:off x="5780202" y="1725104"/>
            <a:ext cx="3968684" cy="460028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Шестьдесят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у шумеров и древних вавилонян, потом перешло к древним грекам;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сохранился до наших дней;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часе 60 минут, а в минуте 60 секунд.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D4417-6C9C-8E82-9879-84741F986671}"/>
              </a:ext>
            </a:extLst>
          </p:cNvPr>
          <p:cNvSpPr txBox="1"/>
          <p:nvPr/>
        </p:nvSpPr>
        <p:spPr>
          <a:xfrm>
            <a:off x="3978897" y="2102177"/>
            <a:ext cx="408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над числами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D191ED0-4DFC-D3F4-B0EF-970A8083A1BA}"/>
              </a:ext>
            </a:extLst>
          </p:cNvPr>
          <p:cNvSpPr/>
          <p:nvPr/>
        </p:nvSpPr>
        <p:spPr>
          <a:xfrm>
            <a:off x="697584" y="348792"/>
            <a:ext cx="2969443" cy="326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и –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этими операциями люди имели дело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как числа получили свои имена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F5B28C1-E678-D6DC-B01E-4C2798610701}"/>
              </a:ext>
            </a:extLst>
          </p:cNvPr>
          <p:cNvSpPr/>
          <p:nvPr/>
        </p:nvSpPr>
        <p:spPr>
          <a:xfrm>
            <a:off x="8372573" y="249843"/>
            <a:ext cx="2969443" cy="326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Познакомились, когда сеяли хлеб и увидели, что собранный урожай в несколько раз больше, чем количество посеянных семян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EA40746-381C-3811-FC35-EE826D68EC64}"/>
              </a:ext>
            </a:extLst>
          </p:cNvPr>
          <p:cNvSpPr/>
          <p:nvPr/>
        </p:nvSpPr>
        <p:spPr>
          <a:xfrm>
            <a:off x="4535078" y="3282099"/>
            <a:ext cx="2969443" cy="326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добытое на охоте мясо делили поровну выполняли операцию деление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44A763B5-7CBB-812D-38D2-31A3B07FC7B6}"/>
              </a:ext>
            </a:extLst>
          </p:cNvPr>
          <p:cNvCxnSpPr>
            <a:stCxn id="4" idx="0"/>
            <a:endCxn id="5" idx="3"/>
          </p:cNvCxnSpPr>
          <p:nvPr/>
        </p:nvCxnSpPr>
        <p:spPr>
          <a:xfrm flipH="1" flipV="1">
            <a:off x="3667027" y="1979629"/>
            <a:ext cx="2352773" cy="122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B7C9936-7707-3A5E-33BE-BB3B69568FAA}"/>
              </a:ext>
            </a:extLst>
          </p:cNvPr>
          <p:cNvCxnSpPr>
            <a:stCxn id="4" idx="0"/>
            <a:endCxn id="6" idx="1"/>
          </p:cNvCxnSpPr>
          <p:nvPr/>
        </p:nvCxnSpPr>
        <p:spPr>
          <a:xfrm flipV="1">
            <a:off x="6019800" y="1880680"/>
            <a:ext cx="2352773" cy="221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5714834-DCE9-E2FC-73EA-EFB9A0EAEE24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6019800" y="2625397"/>
            <a:ext cx="0" cy="656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1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343</TotalTime>
  <Words>332</Words>
  <Application>Microsoft Office PowerPoint</Application>
  <PresentationFormat>Широкоэкранный</PresentationFormat>
  <Paragraphs>85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Ион</vt:lpstr>
      <vt:lpstr>Bitmap Image</vt:lpstr>
      <vt:lpstr>Презентация к уроку математики  «Как люди научились считать»</vt:lpstr>
      <vt:lpstr>В самые отдаленные времена людям понадобились арифметические знания</vt:lpstr>
      <vt:lpstr>И вот много тысяч дет тому назад пастухи стали использовать различные предметы</vt:lpstr>
      <vt:lpstr>Общее название для чисел сначала получили только 1 и 2</vt:lpstr>
      <vt:lpstr>Вспомните, в каких литературных произведениях мы встречаем «три»</vt:lpstr>
      <vt:lpstr>На более поздних этапах в роли слово «много» выступало число 7</vt:lpstr>
      <vt:lpstr>Счет по пальцам</vt:lpstr>
      <vt:lpstr>Сорок и шестьдесят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математики «Как люди научились считать»</dc:title>
  <dc:creator>Валерия Старкова</dc:creator>
  <cp:lastModifiedBy>Валерия Старкова</cp:lastModifiedBy>
  <cp:revision>4</cp:revision>
  <dcterms:created xsi:type="dcterms:W3CDTF">2022-10-16T15:38:57Z</dcterms:created>
  <dcterms:modified xsi:type="dcterms:W3CDTF">2022-10-20T18:37:24Z</dcterms:modified>
</cp:coreProperties>
</file>