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4" r:id="rId3"/>
    <p:sldId id="266" r:id="rId4"/>
    <p:sldId id="258" r:id="rId5"/>
    <p:sldId id="267" r:id="rId6"/>
    <p:sldId id="268" r:id="rId7"/>
    <p:sldId id="265" r:id="rId8"/>
    <p:sldId id="259" r:id="rId9"/>
    <p:sldId id="278" r:id="rId10"/>
    <p:sldId id="273" r:id="rId11"/>
    <p:sldId id="279" r:id="rId12"/>
    <p:sldId id="275" r:id="rId13"/>
    <p:sldId id="280" r:id="rId14"/>
    <p:sldId id="261" r:id="rId15"/>
    <p:sldId id="271" r:id="rId16"/>
    <p:sldId id="272" r:id="rId17"/>
    <p:sldId id="262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8D857-CF35-49FD-8BEB-7C43A7FA0AB5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1B067-29FE-4630-82EF-88BD972D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1B067-29FE-4630-82EF-88BD972D2D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clipartbest.com/cliparts/9i4/6pE/9i46pE66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7664" y="128687"/>
            <a:ext cx="65527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Муниципальное бюджетное общеобразовательное учреждение </a:t>
            </a:r>
            <a:endParaRPr kumimoji="0" lang="ru-RU" sz="16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Средняя общеобразовательная школа № 17 </a:t>
            </a:r>
            <a:endParaRPr kumimoji="0" lang="ru-RU" sz="16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   ПРЕЗЕНТАЦИЯ </a:t>
            </a:r>
            <a:r>
              <a:rPr lang="ru-RU" sz="1400" b="1" dirty="0" smtClean="0">
                <a:solidFill>
                  <a:srgbClr val="002060"/>
                </a:solidFill>
              </a:rPr>
              <a:t>(с анимацией)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уроку по учебному предмету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«ОКРУЖАЮЩИЙ МИР»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 2 классе НА ТЕМУ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«КАКИЕ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БЫВАЮТ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ЖИВОТНЫЕ»</a:t>
            </a:r>
          </a:p>
          <a:p>
            <a:pPr algn="ctr"/>
            <a:r>
              <a:rPr lang="ru-RU" sz="5400" i="1" dirty="0" smtClean="0"/>
              <a:t> 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5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08518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Составила: </a:t>
            </a:r>
            <a:r>
              <a:rPr lang="ru-RU" i="1" dirty="0" err="1" smtClean="0">
                <a:solidFill>
                  <a:srgbClr val="002060"/>
                </a:solidFill>
              </a:rPr>
              <a:t>Дерюшева</a:t>
            </a:r>
            <a:r>
              <a:rPr lang="ru-RU" i="1" dirty="0" smtClean="0">
                <a:solidFill>
                  <a:srgbClr val="002060"/>
                </a:solidFill>
              </a:rPr>
              <a:t> Ирина </a:t>
            </a:r>
            <a:r>
              <a:rPr lang="ru-RU" i="1" smtClean="0">
                <a:solidFill>
                  <a:srgbClr val="002060"/>
                </a:solidFill>
              </a:rPr>
              <a:t>Михайловна </a:t>
            </a:r>
          </a:p>
          <a:p>
            <a:r>
              <a:rPr lang="ru-RU" i="1" smtClean="0">
                <a:solidFill>
                  <a:srgbClr val="002060"/>
                </a:solidFill>
              </a:rPr>
              <a:t>учитель </a:t>
            </a:r>
            <a:r>
              <a:rPr lang="ru-RU" i="1" dirty="0" smtClean="0">
                <a:solidFill>
                  <a:srgbClr val="002060"/>
                </a:solidFill>
              </a:rPr>
              <a:t>начальных классов,  высшая категория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609329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Ижевск, 2020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292_18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6" descr="https://avatars.mds.yandex.net/get-pdb/477388/a814b2f0-b98f-4d6f-a4dd-c0d580ac9f8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692188"/>
            <a:ext cx="2123728" cy="1592796"/>
          </a:xfrm>
          <a:prstGeom prst="rect">
            <a:avLst/>
          </a:prstGeom>
          <a:noFill/>
        </p:spPr>
      </p:pic>
      <p:pic>
        <p:nvPicPr>
          <p:cNvPr id="7170" name="Picture 2" descr="https://www.1zoom.ru/big2/273/270632-alexfa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448272" cy="1377153"/>
          </a:xfrm>
          <a:prstGeom prst="rect">
            <a:avLst/>
          </a:prstGeom>
          <a:noFill/>
        </p:spPr>
      </p:pic>
      <p:pic>
        <p:nvPicPr>
          <p:cNvPr id="7172" name="Picture 4" descr="https://upload.wikimedia.org/wikipedia/commons/0/07/AD2009Aug07_Natrix_natrix_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052736"/>
            <a:ext cx="2304256" cy="1542375"/>
          </a:xfrm>
          <a:prstGeom prst="rect">
            <a:avLst/>
          </a:prstGeom>
          <a:noFill/>
        </p:spPr>
      </p:pic>
      <p:pic>
        <p:nvPicPr>
          <p:cNvPr id="7174" name="Picture 6" descr="https://avatars.mds.yandex.net/get-pdb/2028552/2619e0ea-7244-40ce-ba14-1af4cf0aad28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12776"/>
            <a:ext cx="2304256" cy="15361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3933056"/>
            <a:ext cx="8604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Самая большая змея – водяной удав Анаконда, 11 м 43 см.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Самая большая ящерица – варан, до 3 м в длину.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Самый крупный крокодил – гребнистый, до 9 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Самая большая черепаха в море – кожистая, около 3 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 суше самая большая черепаха – слоновая, 2 м в длину.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Самые ядовитые змеи – </a:t>
            </a:r>
            <a:r>
              <a:rPr lang="ru-RU" sz="2400" b="1" dirty="0" err="1" smtClean="0">
                <a:solidFill>
                  <a:srgbClr val="002060"/>
                </a:solidFill>
              </a:rPr>
              <a:t>тайпан</a:t>
            </a:r>
            <a:r>
              <a:rPr lang="ru-RU" sz="2400" b="1" dirty="0" smtClean="0">
                <a:solidFill>
                  <a:srgbClr val="002060"/>
                </a:solidFill>
              </a:rPr>
              <a:t>, черная </a:t>
            </a:r>
            <a:r>
              <a:rPr lang="ru-RU" sz="2400" b="1" dirty="0" err="1" smtClean="0">
                <a:solidFill>
                  <a:srgbClr val="002060"/>
                </a:solidFill>
              </a:rPr>
              <a:t>мамба</a:t>
            </a:r>
            <a:r>
              <a:rPr lang="ru-RU" sz="2400" b="1" dirty="0" smtClean="0">
                <a:solidFill>
                  <a:srgbClr val="002060"/>
                </a:solidFill>
              </a:rPr>
              <a:t>, тигровая змея, гремучая змея, морская змея.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ПРЕСМЫКАЮЩИЕ (РЕПТИЛИИ)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708920"/>
            <a:ext cx="856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ЗМЕЯ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204864"/>
            <a:ext cx="1497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ХАМЕЛЕОН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3429000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ЧЕРЕПАХА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3068960"/>
            <a:ext cx="1497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КРОКОДИЛ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www.publicdomainpictures.net/pictures/40000/velka/chameleon-skin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БОЛЬШЕНСТВО ЭТИХ ЖИВОТНЫХ НАЧАЛЬНУЮ ЧАСТЬ ЖИЗНИ ПРОВОДЯТ В ВОДЕ. ЗДЕСЬ ОНИ ОТКЛАДЫВАЮТ ЯЙЦА, И ЗДЕСЬ ЖЕ ЮНОЕ ПОКОЛЕНИЕ ПРОВОДИТ НАЧАЛЬНЫЙ ПЕРИОД СВОЕЙ ЖИЗНИ В ВИДЕ ГОЛОВАСТИКОВ, ПИТАЯСЬ   В ОСНОВНОМ РАСТИТЕЛЬНОЙ ПИЩЕЙ. ВИДЫ ЭТОЙ ГРУППЫ РАЗВИВАЮТСЯ ЧЕРЕЗ ТРИ СТАДИИ: ОТ ЯЙЦА ЧЕРЕЗ ЛИЧИНКУ ДО ВЗРОСЛОЙ ОСОБИ.  ГЛАДКАЯ КОЖА ПРОНИЦАЕМА ДЛЯ ВОДЫ, КИСЛОРОДА И УГЛЕКИСЛОГО ГАЗА, ЧТО ПОЗВОЛЯЕТ ДЫШАТЬ КАК НА ВОДЕ, ТАК И НА ЗЕМЛЕ. ДЛЯ ДЫХАНИЯ КОЖЕЙ НЕОБХОДИМО, ЧТОБЫ ОНА ВСЕГДА БЫЛА ВЛАЖНОЙ. </a:t>
            </a:r>
          </a:p>
          <a:p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ТАКИХ ЖИВОТНЫХ НАЗЫВАЮТ  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ЗЕМНОВОДНЫМИ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Другое название земноводных — </a:t>
            </a:r>
            <a:r>
              <a:rPr lang="ru-RU" sz="2400" b="1" i="1" dirty="0" smtClean="0">
                <a:solidFill>
                  <a:srgbClr val="FFFF00"/>
                </a:solidFill>
              </a:rPr>
              <a:t>АМФИБИИ</a:t>
            </a:r>
            <a:r>
              <a:rPr lang="ru-RU" sz="2400" b="1" i="1" dirty="0" smtClean="0">
                <a:solidFill>
                  <a:schemeClr val="bg1"/>
                </a:solidFill>
              </a:rPr>
              <a:t> — происходит от греческого слова, означающего «живущий двойной жизнью». </a:t>
            </a:r>
            <a:endParaRPr lang="ru-RU" sz="2400" dirty="0"/>
          </a:p>
        </p:txBody>
      </p:sp>
      <p:pic>
        <p:nvPicPr>
          <p:cNvPr id="7" name="Picture 18" descr="http://www.karelsimecek.cz/fm/files/fotogalerie/ropucha_zelena/1703705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1277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9752" y="0"/>
            <a:ext cx="3326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ЗНАКОМЬТЕСЬ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292_18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ЗЕМНОВОДНЫЕ (АМФИБИИ)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0722" name="Picture 2" descr="Трит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2160240" cy="1613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3848" y="2996952"/>
            <a:ext cx="1070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ТРИТОН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20888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ЖАБЫ И ЛЯГУШКИ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284984"/>
            <a:ext cx="1786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САЛАМАНДРА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3933056"/>
            <a:ext cx="1479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РЫБОЗМЕЙ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24" name="Picture 4" descr="Саламанд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2160240" cy="1409468"/>
          </a:xfrm>
          <a:prstGeom prst="rect">
            <a:avLst/>
          </a:prstGeom>
          <a:noFill/>
        </p:spPr>
      </p:pic>
      <p:pic>
        <p:nvPicPr>
          <p:cNvPr id="30726" name="Picture 6" descr="Рыбозмей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492896"/>
            <a:ext cx="2023371" cy="1346845"/>
          </a:xfrm>
          <a:prstGeom prst="rect">
            <a:avLst/>
          </a:prstGeom>
          <a:noFill/>
        </p:spPr>
      </p:pic>
      <p:pic>
        <p:nvPicPr>
          <p:cNvPr id="30728" name="Picture 8" descr="Квакш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92696"/>
            <a:ext cx="2483147" cy="164891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1520" y="429309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Амфибии являются абсолютными хищниками – среди них нет ни одного травоядного.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Они произошли от  рыб.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Лягушки не могут вызвать бородавки – это миф.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Яркий окрас земноводного говорит о большой ядовитости этого животного.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9143" cy="6858000"/>
          </a:xfrm>
          <a:prstGeom prst="rect">
            <a:avLst/>
          </a:prstGeom>
          <a:noFill/>
        </p:spPr>
      </p:pic>
      <p:pic>
        <p:nvPicPr>
          <p:cNvPr id="5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914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ЗАПОЛНИМ ТАБЛИЦУ</a:t>
            </a:r>
            <a:endParaRPr lang="ru-RU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7" name="Содержимое 10"/>
          <p:cNvGraphicFramePr>
            <a:graphicFrameLocks/>
          </p:cNvGraphicFramePr>
          <p:nvPr/>
        </p:nvGraphicFramePr>
        <p:xfrm>
          <a:off x="467544" y="1556792"/>
          <a:ext cx="8676456" cy="466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8"/>
                <a:gridCol w="2692669"/>
                <a:gridCol w="3055759"/>
              </a:tblGrid>
              <a:tr h="122390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ЗЕМНОВОДНЫЕ</a:t>
                      </a:r>
                      <a:endParaRPr lang="ru-RU" sz="2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ПРЕСМЫКАЮЩИЕ</a:t>
                      </a:r>
                      <a:endParaRPr lang="ru-RU" sz="2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ВТОРОЕ НАЗВАНИЕ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1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КОЛИЧЕСТВО НОГ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ПОКРОВЫ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037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СПОСОБ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ПЕРЕДВИЖЕНИЯ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МЕСТО ОБИТАНИЯ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МЕСТО РАЗМНОЖЕНИЯ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914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ПРОВЕРИМ ТАБЛИЦУ</a:t>
            </a:r>
            <a:endParaRPr lang="ru-RU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3" name="Содержимое 10"/>
          <p:cNvGraphicFramePr>
            <a:graphicFrameLocks/>
          </p:cNvGraphicFramePr>
          <p:nvPr/>
        </p:nvGraphicFramePr>
        <p:xfrm>
          <a:off x="395536" y="1556792"/>
          <a:ext cx="8748464" cy="466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787024"/>
                <a:gridCol w="3081120"/>
              </a:tblGrid>
              <a:tr h="122390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ЗЕМНОВОДНЫЕ</a:t>
                      </a:r>
                      <a:endParaRPr lang="ru-RU" sz="2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ПРЕСМЫКАЮЩИЕ</a:t>
                      </a:r>
                      <a:endParaRPr lang="ru-RU" sz="2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ВТОРОЕ НАЗВАНИЕ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АМФИБИЯ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РЕПТИЛИИ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1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КОЛИЧЕСТВО НОГ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НОГИ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НОГИ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ПОКРОВЫ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ГОЛАЯ КОЖА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РОГОВЫЕ ЧЕШУЙКИ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037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СПОСОБ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ПЕРЕДВИЖЕНИЯ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ПРЫЖКАМИ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ПОЛСКОМ, ВОЛОЧА  БРЮХО ПО ЗЕМЛЕ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МЕСТО ОБИТАНИЯ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ВОДЕ И НА ЗЕМЛЕ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ЗЕМЛЕ И В ВОДЕ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2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МЕСТО РАЗМНОЖЕНИЯ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СУША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9143" cy="6858000"/>
          </a:xfrm>
          <a:prstGeom prst="rect">
            <a:avLst/>
          </a:prstGeom>
          <a:noFill/>
        </p:spPr>
      </p:pic>
      <p:pic>
        <p:nvPicPr>
          <p:cNvPr id="5" name="Picture 4" descr="https://ds03.infourok.ru/uploads/ex/0468/0004f9ef-e241d1dd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7116283" cy="53372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260648"/>
            <a:ext cx="360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ПОВТОРИМ</a:t>
            </a:r>
            <a:endParaRPr lang="ru-RU" sz="32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6707" y="3244334"/>
            <a:ext cx="331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СОСТАВЬТЕ РАССКАЗ ПО ПЛАНУ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s://krot.info/uploads/posts/2020-01/1579212292_18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8" descr="https://ds05.infourok.ru/uploads/ex/045c/00065973-92627b91/640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09328"/>
            <a:ext cx="8064895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media.istockphoto.com/vectors/colorful-animal-footprint-ornament-border-isolated-on-white-vector-id51096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2251"/>
          </a:xfrm>
          <a:prstGeom prst="rect">
            <a:avLst/>
          </a:prstGeom>
          <a:noFill/>
        </p:spPr>
      </p:pic>
      <p:pic>
        <p:nvPicPr>
          <p:cNvPr id="5" name="Picture 12" descr="https://avatars.mds.yandex.net/get-pdb/2352951/cab936cd-94e6-4891-9a0e-7a3b8cc6958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662"/>
            <a:ext cx="7857844" cy="5893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clipartbest.com/cliparts/9i4/6pE/9i46pE66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istral" pitchFamily="66" charset="0"/>
              </a:rPr>
              <a:t>ПОДВЕДЕНИЕ ИТОГОВ:</a:t>
            </a:r>
            <a:endParaRPr lang="ru-RU" sz="66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628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такие земноводные?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такие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пресмыкающие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интересного узнали?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особенно удивило?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media.istockphoto.com/vectors/colorful-animal-footprint-ornament-border-isolated-on-white-vector-id51096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ОТГАДАЙТЕ СЛОВО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1916832"/>
            <a:ext cx="1152128" cy="100811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92280" y="2564904"/>
            <a:ext cx="1152128" cy="1008112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36096" y="4149080"/>
            <a:ext cx="1152128" cy="1008112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6016" y="2636912"/>
            <a:ext cx="1152128" cy="1008112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15816" y="3356992"/>
            <a:ext cx="1152128" cy="1008112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31840" y="1412776"/>
            <a:ext cx="1152128" cy="1008112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9552" y="3356992"/>
            <a:ext cx="1152128" cy="1008112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52320" y="4149080"/>
            <a:ext cx="1152128" cy="1008112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edia.istockphoto.com/vectors/colorful-animal-footprint-ornament-border-isolated-on-white-vector-id51096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628801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ЖИВОТНЫЕ</a:t>
            </a:r>
            <a:endParaRPr lang="ru-RU" sz="80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9468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Что вы знаете о животных?</a:t>
            </a:r>
            <a:endParaRPr lang="ru-RU" sz="4200" b="1" i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.pinimg.com/736x/df/b9/52/dfb95265bce3228b249a7e669f733c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3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В ПАРАХ, РАЗДЕЛИТЕ НА ГРУППЫ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15364" name="Picture 4" descr="https://avatars.mds.yandex.net/get-pdb/1911901/877b9f45-4aae-4089-a3c2-97b8c87c9d9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4797152"/>
            <a:ext cx="1872208" cy="1872208"/>
          </a:xfrm>
          <a:prstGeom prst="rect">
            <a:avLst/>
          </a:prstGeom>
          <a:noFill/>
        </p:spPr>
      </p:pic>
      <p:pic>
        <p:nvPicPr>
          <p:cNvPr id="15366" name="Picture 6" descr="https://yt3.ggpht.com/a/AGF-l79kOObtYXMt5SZ012jz2Z8pD2LWgDERn966xg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836712"/>
            <a:ext cx="1793999" cy="1793999"/>
          </a:xfrm>
          <a:prstGeom prst="rect">
            <a:avLst/>
          </a:prstGeom>
          <a:noFill/>
        </p:spPr>
      </p:pic>
      <p:pic>
        <p:nvPicPr>
          <p:cNvPr id="15368" name="Picture 8" descr="https://avatars.mds.yandex.net/get-pdb/1598525/4ed4eb43-6612-4db8-a4df-02124bdf36a4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2420492" cy="1613661"/>
          </a:xfrm>
          <a:prstGeom prst="rect">
            <a:avLst/>
          </a:prstGeom>
          <a:noFill/>
        </p:spPr>
      </p:pic>
      <p:pic>
        <p:nvPicPr>
          <p:cNvPr id="15370" name="Picture 10" descr="https://avatars.mds.yandex.net/get-zen_doc/1221393/pub_5c1f21ea1fdf2500aa89be98_5c1f23226d623400ab2d9046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852936"/>
            <a:ext cx="2549153" cy="1733424"/>
          </a:xfrm>
          <a:prstGeom prst="rect">
            <a:avLst/>
          </a:prstGeom>
          <a:noFill/>
        </p:spPr>
      </p:pic>
      <p:pic>
        <p:nvPicPr>
          <p:cNvPr id="15372" name="Picture 12" descr="https://avatars.mds.yandex.net/get-pdb/236760/92312afa-efdf-46c1-8ae1-7528493c3c63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6348" y="4725144"/>
            <a:ext cx="1881839" cy="1809701"/>
          </a:xfrm>
          <a:prstGeom prst="rect">
            <a:avLst/>
          </a:prstGeom>
          <a:noFill/>
        </p:spPr>
      </p:pic>
      <p:pic>
        <p:nvPicPr>
          <p:cNvPr id="15378" name="Picture 18" descr="https://avatars.mds.yandex.net/get-pdb/2821459/faf805c8-b793-46c8-8b5d-4b872beebc05/s1200?webp=fal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068960"/>
            <a:ext cx="2648034" cy="1602060"/>
          </a:xfrm>
          <a:prstGeom prst="rect">
            <a:avLst/>
          </a:prstGeom>
          <a:noFill/>
        </p:spPr>
      </p:pic>
      <p:pic>
        <p:nvPicPr>
          <p:cNvPr id="15380" name="Picture 20" descr="https://avatars.mds.yandex.net/get-pdb/231404/d9c5e0fc-cf7f-41bf-a264-93af52d86e02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833156"/>
            <a:ext cx="2373288" cy="1779966"/>
          </a:xfrm>
          <a:prstGeom prst="rect">
            <a:avLst/>
          </a:prstGeom>
          <a:noFill/>
        </p:spPr>
      </p:pic>
      <p:pic>
        <p:nvPicPr>
          <p:cNvPr id="15384" name="Picture 24" descr="https://www.fiesta.ru/uploads/slider_image/image/78970/v880_184255_48265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908720"/>
            <a:ext cx="2337908" cy="175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pinimg.com/736x/df/b9/52/dfb95265bce3228b249a7e669f733c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397"/>
          </a:xfrm>
          <a:prstGeom prst="rect">
            <a:avLst/>
          </a:prstGeom>
          <a:noFill/>
        </p:spPr>
      </p:pic>
      <p:pic>
        <p:nvPicPr>
          <p:cNvPr id="5" name="Picture 2" descr="https://i.pinimg.com/736x/df/b9/52/dfb95265bce3228b249a7e669f733c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ПРОВЕРЬТЕ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20688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ЛИСА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БЕЛКА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077072"/>
            <a:ext cx="248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00B050"/>
                </a:solidFill>
              </a:rPr>
              <a:t>ЩУКА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00B050"/>
                </a:solidFill>
              </a:rPr>
              <a:t>ОКУНЬ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692696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КОМАР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МУХА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005064"/>
            <a:ext cx="2843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КУРИЦА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ГОЛУБЬ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5892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ЧЕМ ОНИ ОТЛИЧАЮТСЯ?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" name="Picture 2" descr="https://ds04.infourok.ru/uploads/ex/057f/000b63a6-c3028797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pinimg.com/736x/df/b9/52/dfb95265bce3228b249a7e669f733c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97"/>
          </a:xfrm>
          <a:prstGeom prst="rect">
            <a:avLst/>
          </a:prstGeom>
          <a:noFill/>
        </p:spPr>
      </p:pic>
      <p:pic>
        <p:nvPicPr>
          <p:cNvPr id="25602" name="Picture 2" descr="https://konspekta.net/poisk-ruru/baza18/14288264335538.files/image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08283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thumbs.dreamstime.com/b/%D1%83%D1%81%D0%BC%D0%B5%D1%88%D0%BA%D0%B8-%D1%80%D0%B0%D0%BC%D0%BA%D0%B8-983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764704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А КТО ЭТО?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kvestodel.ru/quest/images/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-90488"/>
            <a:ext cx="190500" cy="190501"/>
          </a:xfrm>
          <a:prstGeom prst="rect">
            <a:avLst/>
          </a:prstGeom>
          <a:noFill/>
        </p:spPr>
      </p:pic>
      <p:pic>
        <p:nvPicPr>
          <p:cNvPr id="22534" name="Picture 6" descr="http://kvestodel.ru/quest/images/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-90488"/>
            <a:ext cx="190500" cy="190501"/>
          </a:xfrm>
          <a:prstGeom prst="rect">
            <a:avLst/>
          </a:prstGeom>
          <a:noFill/>
        </p:spPr>
      </p:pic>
      <p:pic>
        <p:nvPicPr>
          <p:cNvPr id="22546" name="Picture 18" descr="http://www.karelsimecek.cz/fm/files/fotogalerie/ropucha_zelena/1703705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3744416" cy="249627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115616" y="465313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К КАКОЙ ГРУППЕ ОНИ ОТНОСЯТСЯ?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9" name="Picture 16" descr="https://avatars.mds.yandex.net/get-pdb/477388/a814b2f0-b98f-4d6f-a4dd-c0d580ac9f87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72816"/>
            <a:ext cx="3315593" cy="2486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ТЕМА УРОКА:</a:t>
            </a:r>
            <a:endParaRPr lang="ru-RU" sz="60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844824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«КАКИЕ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 БЫВАЮТ ЖИВОТНЫЕ»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cs1.livemaster.ru/storage/b7/4a/85edf6a1e758d98be3e6106cb027--materialy-dlya-tvorchestva-ekokozha-pu-reptiliya-43h28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6" descr="https://avatars.mds.yandex.net/get-pdb/477388/a814b2f0-b98f-4d6f-a4dd-c0d580ac9f8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80" cy="10465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ЗНАКОМЬТЕСЬ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08720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ВИД ЖИВОТНЫХ ПЕРЕДВИГАЮТСЯ, ПРЕСМЫКАЯСЬ (ПОЛЗАЯ) ПО ЗЕМЛЕ. ОБЫЧНО У НИХ ЧЕТЫРЕ ЛАПЫ, НО ОНИ ЛИШЬ ПОМОГАЮТ ПЕРЕДВИЖЕНИЮ, Т.К. РАСПОЛОЖЕНЫ ПО БОКАМ ТУЛОВИЩА, А НЕ ПОД НИМ.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 У НИХ ЖЁСТКАЯ, СУХАЯ КОЖА, ПОКРЫТАЯ ЧЕШУЯМ ИЛИ ПЛАСТИНАМИ. 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РАЗМНОЖАЮТСЯ ОТКЛАДЫВАЯ ЯЙЦА. ОБЫЧНО ОНИ ЭТО ДЕЛАЮТ В УКРОМНЫХ МЕСТАХ, ПОД КАМНЯМИ, ПОД БРЁВНАМИ ИЛИ В ПУСТЫХ ПНЯХ (Т.Е. НА СУШЕ).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ЭТИХ ЖИВОТНЫХ НАЗЫВАЮТ </a:t>
            </a: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ПРЕСМЫКАЮЩИМИ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РЕПТИЛИИ</a:t>
            </a:r>
          </a:p>
          <a:p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Слово «рептилия» в переводе с греческого языка означает «ползать на брюхе».  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30120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Пресмыкающиеся (РЕПТИЛИИ)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наземные четвероногие животные, тело которых покрыто роговыми чешуями или щитками.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493</Words>
  <Application>Microsoft Office PowerPoint</Application>
  <PresentationFormat>Экран (4:3)</PresentationFormat>
  <Paragraphs>113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8</cp:revision>
  <dcterms:created xsi:type="dcterms:W3CDTF">2020-06-16T13:55:38Z</dcterms:created>
  <dcterms:modified xsi:type="dcterms:W3CDTF">2020-09-02T10:26:21Z</dcterms:modified>
</cp:coreProperties>
</file>