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3"/>
  </p:notesMasterIdLst>
  <p:sldIdLst>
    <p:sldId id="256" r:id="rId2"/>
    <p:sldId id="313" r:id="rId3"/>
    <p:sldId id="307" r:id="rId4"/>
    <p:sldId id="316" r:id="rId5"/>
    <p:sldId id="280" r:id="rId6"/>
    <p:sldId id="281" r:id="rId7"/>
    <p:sldId id="312" r:id="rId8"/>
    <p:sldId id="287" r:id="rId9"/>
    <p:sldId id="309" r:id="rId10"/>
    <p:sldId id="297" r:id="rId11"/>
    <p:sldId id="317" r:id="rId12"/>
    <p:sldId id="291" r:id="rId13"/>
    <p:sldId id="288" r:id="rId14"/>
    <p:sldId id="295" r:id="rId15"/>
    <p:sldId id="286" r:id="rId16"/>
    <p:sldId id="292" r:id="rId17"/>
    <p:sldId id="314" r:id="rId18"/>
    <p:sldId id="282" r:id="rId19"/>
    <p:sldId id="310" r:id="rId20"/>
    <p:sldId id="296" r:id="rId21"/>
    <p:sldId id="30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9B2"/>
    <a:srgbClr val="FDFD03"/>
    <a:srgbClr val="EDF20E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65" d="100"/>
          <a:sy n="65" d="100"/>
        </p:scale>
        <p:origin x="-12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9CABFDC-A83B-4541-9FFB-FEE144E8F4E3}" type="datetimeFigureOut">
              <a:rPr lang="ru-RU"/>
              <a:pPr>
                <a:defRPr/>
              </a:pPr>
              <a:t>06.02.2018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5D2C21BD-8B2F-4C3E-9056-99FEAF61D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173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F:\F-Shopen-Marriage-Damour-melodiya-rayaRomantika-i-Serdce-zastuchalo-v-ritme-val_sa(mp3tune.net).mp3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907704" y="642918"/>
            <a:ext cx="6120680" cy="192882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«Где хранится мудрость?»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28326"/>
            <a:ext cx="248257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17599"/>
            <a:ext cx="2371725" cy="18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644008" y="4941168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Составила:                                                                                        учитель начальных классов                                                                                      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Казик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Наталья Николаевна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657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258" y="260648"/>
            <a:ext cx="8246720" cy="634082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solidFill>
                  <a:srgbClr val="0070C0"/>
                </a:solidFill>
              </a:rPr>
              <a:t>Уровень грамотности по миру неравномерный в силу определенных причин:</a:t>
            </a:r>
            <a:endParaRPr lang="ru-RU" sz="2000" b="1" i="1" dirty="0" smtClean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5"/>
            <a:ext cx="8568951" cy="466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31640" y="5714964"/>
            <a:ext cx="7488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Подумайте</a:t>
            </a:r>
            <a:r>
              <a:rPr lang="ru-RU" dirty="0"/>
              <a:t>, почему в современном мире есть неграмотные люди? Выберите любую страну, оцените ее уровень грамотности.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729239"/>
            <a:ext cx="728737" cy="7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96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176464" cy="72008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БОТАНИКА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39061"/>
            <a:ext cx="29523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Информационный текст:</a:t>
            </a:r>
          </a:p>
          <a:p>
            <a:r>
              <a:rPr lang="ru-RU" b="1" dirty="0"/>
              <a:t>«Растения – зеленая одежда Земли»</a:t>
            </a:r>
          </a:p>
          <a:p>
            <a:r>
              <a:rPr lang="ru-RU" dirty="0"/>
              <a:t>Бумагу в современном мире делают из таких пород дерева как ели, каштаны, сосны.</a:t>
            </a:r>
          </a:p>
          <a:p>
            <a:r>
              <a:rPr lang="ru-RU" dirty="0"/>
              <a:t>В некоторых странах используют эвкалипт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dirty="0" smtClean="0"/>
              <a:t>     </a:t>
            </a:r>
            <a:r>
              <a:rPr lang="ru-RU" dirty="0" smtClean="0"/>
              <a:t></a:t>
            </a:r>
            <a:r>
              <a:rPr lang="ru-RU" dirty="0"/>
              <a:t>К  каким деревьям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относятся  ель </a:t>
            </a:r>
            <a:r>
              <a:rPr lang="ru-RU" dirty="0"/>
              <a:t>и сосна?                         </a:t>
            </a:r>
            <a:r>
              <a:rPr lang="ru-RU" b="1" dirty="0"/>
              <a:t>Ответ:</a:t>
            </a:r>
            <a:r>
              <a:rPr lang="ru-RU" dirty="0"/>
              <a:t> К хвойным</a:t>
            </a:r>
          </a:p>
          <a:p>
            <a:r>
              <a:rPr lang="ru-RU" b="1" dirty="0" smtClean="0"/>
              <a:t>      </a:t>
            </a:r>
            <a:r>
              <a:rPr lang="ru-RU" dirty="0" smtClean="0"/>
              <a:t></a:t>
            </a:r>
            <a:r>
              <a:rPr lang="ru-RU" dirty="0"/>
              <a:t>Каштан </a:t>
            </a:r>
            <a:r>
              <a:rPr lang="ru-RU" dirty="0" smtClean="0"/>
              <a:t>относиться</a:t>
            </a:r>
          </a:p>
          <a:p>
            <a:r>
              <a:rPr lang="ru-RU" dirty="0" smtClean="0"/>
              <a:t>         к </a:t>
            </a:r>
            <a:r>
              <a:rPr lang="ru-RU" dirty="0"/>
              <a:t>…… деревьям.  </a:t>
            </a:r>
            <a:endParaRPr lang="ru-RU" dirty="0" smtClean="0"/>
          </a:p>
          <a:p>
            <a:r>
              <a:rPr lang="ru-RU" dirty="0" smtClean="0"/>
              <a:t>          </a:t>
            </a:r>
            <a:r>
              <a:rPr lang="ru-RU" b="1" dirty="0"/>
              <a:t>Ответ:</a:t>
            </a:r>
            <a:r>
              <a:rPr lang="ru-RU" dirty="0"/>
              <a:t> Лиственным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548680"/>
            <a:ext cx="2880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Для любознательных</a:t>
            </a:r>
          </a:p>
          <a:p>
            <a:r>
              <a:rPr lang="ru-RU" b="1" dirty="0">
                <a:solidFill>
                  <a:srgbClr val="00B050"/>
                </a:solidFill>
              </a:rPr>
              <a:t>Среди хвойных деревьев есть необычное дерево – лиственница.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   </a:t>
            </a:r>
            <a:r>
              <a:rPr lang="ru-RU" b="1" dirty="0" smtClean="0">
                <a:solidFill>
                  <a:srgbClr val="00B050"/>
                </a:solidFill>
              </a:rPr>
              <a:t>Чем </a:t>
            </a:r>
            <a:r>
              <a:rPr lang="ru-RU" b="1" dirty="0">
                <a:solidFill>
                  <a:srgbClr val="00B050"/>
                </a:solidFill>
              </a:rPr>
              <a:t>оно особенное</a:t>
            </a:r>
            <a:r>
              <a:rPr lang="ru-RU" b="1" dirty="0" smtClean="0">
                <a:solidFill>
                  <a:srgbClr val="00B050"/>
                </a:solidFill>
              </a:rPr>
              <a:t>?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    </a:t>
            </a:r>
            <a:r>
              <a:rPr lang="ru-RU" b="1" dirty="0" smtClean="0"/>
              <a:t>Ответ</a:t>
            </a:r>
            <a:r>
              <a:rPr lang="ru-RU" b="1" dirty="0">
                <a:solidFill>
                  <a:srgbClr val="00B050"/>
                </a:solidFill>
              </a:rPr>
              <a:t>: На зиму сбрасывает хвоинки, а так делают лиственные деревья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5270" y="3216717"/>
            <a:ext cx="28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Органы чувств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1.Зрение </a:t>
            </a:r>
            <a:r>
              <a:rPr lang="ru-RU" b="1" dirty="0">
                <a:solidFill>
                  <a:srgbClr val="FF0000"/>
                </a:solidFill>
              </a:rPr>
              <a:t>- глаза</a:t>
            </a:r>
          </a:p>
          <a:p>
            <a:r>
              <a:rPr lang="ru-RU" dirty="0" smtClean="0"/>
              <a:t>2.Слух </a:t>
            </a:r>
            <a:r>
              <a:rPr lang="ru-RU" dirty="0"/>
              <a:t>- уши</a:t>
            </a:r>
          </a:p>
          <a:p>
            <a:r>
              <a:rPr lang="ru-RU" dirty="0" smtClean="0"/>
              <a:t>3.Обоняние </a:t>
            </a:r>
            <a:r>
              <a:rPr lang="ru-RU" dirty="0"/>
              <a:t>– нос</a:t>
            </a:r>
          </a:p>
          <a:p>
            <a:r>
              <a:rPr lang="ru-RU" dirty="0" smtClean="0"/>
              <a:t>4.Вкус </a:t>
            </a:r>
            <a:r>
              <a:rPr lang="ru-RU" dirty="0"/>
              <a:t>- язык</a:t>
            </a:r>
          </a:p>
          <a:p>
            <a:r>
              <a:rPr lang="ru-RU" dirty="0" smtClean="0"/>
              <a:t>5.Осязание </a:t>
            </a:r>
            <a:r>
              <a:rPr lang="ru-RU" dirty="0"/>
              <a:t>– кожа 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91" y="925058"/>
            <a:ext cx="2744891" cy="208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02038"/>
            <a:ext cx="657410" cy="6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4" y="4431477"/>
            <a:ext cx="728737" cy="7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82" y="1907990"/>
            <a:ext cx="728737" cy="7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65006" y="3557110"/>
            <a:ext cx="2880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Ситуация</a:t>
            </a:r>
          </a:p>
          <a:p>
            <a:r>
              <a:rPr lang="ru-RU" dirty="0"/>
              <a:t>Если ты заметишь человека с тростью и в темных очках на улице что ты подумаешь?</a:t>
            </a:r>
          </a:p>
          <a:p>
            <a:r>
              <a:rPr lang="ru-RU" dirty="0"/>
              <a:t>Что ты предпримешь?</a:t>
            </a:r>
          </a:p>
          <a:p>
            <a:r>
              <a:rPr lang="ru-RU" dirty="0" smtClean="0"/>
              <a:t>          Кто прописывает</a:t>
            </a:r>
          </a:p>
          <a:p>
            <a:r>
              <a:rPr lang="ru-RU" dirty="0"/>
              <a:t> </a:t>
            </a:r>
            <a:r>
              <a:rPr lang="ru-RU" dirty="0" smtClean="0"/>
              <a:t>          </a:t>
            </a:r>
            <a:r>
              <a:rPr lang="ru-RU" dirty="0"/>
              <a:t>очки?  Врач –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окулист</a:t>
            </a:r>
            <a:r>
              <a:rPr lang="ru-RU" dirty="0"/>
              <a:t>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04" y="5338880"/>
            <a:ext cx="632414" cy="56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297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04664"/>
            <a:ext cx="3244635" cy="4320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Медицина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00430" y="1285860"/>
            <a:ext cx="5543550" cy="495459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7763"/>
            <a:ext cx="230425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24128" y="366920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70C0"/>
                </a:solidFill>
              </a:rPr>
              <a:t>Процессы, происходящие в головном мозге, при чтении.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01" y="1308066"/>
            <a:ext cx="3762975" cy="311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56" y="4587944"/>
            <a:ext cx="2305793" cy="191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5" y="3344107"/>
            <a:ext cx="2859087" cy="190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8859" y="4581128"/>
            <a:ext cx="2602865" cy="181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3110606" y="2820867"/>
            <a:ext cx="20102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1.Правильное освещение.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2. Расстояние 30-35 см.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3.Освещение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0728" y="967084"/>
            <a:ext cx="1960360" cy="185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8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000364" y="427038"/>
            <a:ext cx="58388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600450" y="1714488"/>
            <a:ext cx="518639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0927"/>
            <a:ext cx="4034232" cy="282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67" y="3429000"/>
            <a:ext cx="4034375" cy="302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9768" y="188640"/>
            <a:ext cx="43570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Многие известные люди могли читать до 4 тысяч слов в минуту, при том, что 95% людей читает 180-220 слов. Например, Наполеон читал со скоростью </a:t>
            </a:r>
            <a:r>
              <a:rPr lang="ru-RU" sz="2000" b="1" dirty="0" smtClean="0"/>
              <a:t>2000 слов </a:t>
            </a:r>
            <a:r>
              <a:rPr lang="ru-RU" sz="2000" b="1" dirty="0"/>
              <a:t>в минуту, а Максим Горький как раз таки </a:t>
            </a:r>
            <a:r>
              <a:rPr lang="ru-RU" sz="2000" b="1" dirty="0" smtClean="0"/>
              <a:t>4000 слов </a:t>
            </a:r>
            <a:r>
              <a:rPr lang="ru-RU" sz="2000" b="1" dirty="0"/>
              <a:t>в минуту, Бальзак прочитывал роман в </a:t>
            </a:r>
            <a:r>
              <a:rPr lang="ru-RU" sz="2000" b="1" dirty="0" smtClean="0"/>
              <a:t>200 </a:t>
            </a:r>
            <a:r>
              <a:rPr lang="ru-RU" sz="2000" b="1" dirty="0"/>
              <a:t>страниц за </a:t>
            </a:r>
            <a:r>
              <a:rPr lang="ru-RU" sz="2000" b="1" dirty="0" smtClean="0"/>
              <a:t>30 минут.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27038"/>
            <a:ext cx="3089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НАУКА</a:t>
            </a:r>
            <a:endParaRPr lang="ru-RU" sz="3200" dirty="0"/>
          </a:p>
        </p:txBody>
      </p:sp>
    </p:spTree>
  </p:cSld>
  <p:clrMapOvr>
    <a:masterClrMapping/>
  </p:clrMapOvr>
  <p:transition advTm="76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714744" y="1643026"/>
            <a:ext cx="5143536" cy="52149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214290"/>
            <a:ext cx="7961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    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ИСКУССТВО </a:t>
            </a: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Памятники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посвящённые книге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112335" cy="233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01008"/>
            <a:ext cx="1616615" cy="232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3024336" cy="211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5805264"/>
            <a:ext cx="3024336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Памятник книге в Омске</a:t>
            </a:r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412776"/>
            <a:ext cx="225001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51520" y="3717032"/>
            <a:ext cx="30963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Памятник книге в Турции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3140968"/>
            <a:ext cx="230425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/>
              <a:t>Памятник книге в Китае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76256" y="5661248"/>
            <a:ext cx="1656184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Памятник книге в Туркмении</a:t>
            </a:r>
            <a:endParaRPr lang="ru-RU" sz="1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933056"/>
            <a:ext cx="3034308" cy="202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563888" y="5805264"/>
            <a:ext cx="3024336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Фасад библиотеки в городе Канзас-Сити (США)</a:t>
            </a:r>
            <a:endParaRPr lang="ru-RU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268760"/>
            <a:ext cx="3017147" cy="249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491880" y="3501008"/>
            <a:ext cx="3096344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Памятник книге в Барнауле</a:t>
            </a:r>
            <a:endParaRPr lang="ru-RU" dirty="0"/>
          </a:p>
        </p:txBody>
      </p:sp>
    </p:spTree>
  </p:cSld>
  <p:clrMapOvr>
    <a:masterClrMapping/>
  </p:clrMapOvr>
  <p:transition advTm="91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000364" y="427038"/>
            <a:ext cx="58388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868" y="1643050"/>
            <a:ext cx="5214974" cy="5214950"/>
          </a:xfrm>
          <a:prstGeom prst="rect">
            <a:avLst/>
          </a:prstGeom>
        </p:spPr>
        <p:txBody>
          <a:bodyPr/>
          <a:lstStyle/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>
                <a:latin typeface="+mn-lt"/>
              </a:rPr>
              <a:t>.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2" y="3142036"/>
            <a:ext cx="2737786" cy="2216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15602"/>
            <a:ext cx="3032371" cy="2300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99" y="4083518"/>
            <a:ext cx="2568925" cy="223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F-Shopen-Marriage-Damour-melodiya-rayaRomantika-i-Serdce-zastuchalo-v-ritme-val_sa(mp3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  <p:pic>
        <p:nvPicPr>
          <p:cNvPr id="8" name="F-Shopen-Marriage-Damour-melodiya-rayaRomantika-i-Serdce-zastuchalo-v-ritme-val_sa(mp3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81062" y="6153168"/>
            <a:ext cx="304800" cy="304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307168"/>
            <a:ext cx="81369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 ЛИТЕРАТУРА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1600" dirty="0"/>
              <a:t>В этом году был создан рейтинг книг, в котором газета </a:t>
            </a:r>
            <a:r>
              <a:rPr lang="ru-RU" sz="1600" dirty="0" err="1"/>
              <a:t>Newsweek</a:t>
            </a:r>
            <a:r>
              <a:rPr lang="ru-RU" sz="1600" dirty="0"/>
              <a:t> выбрала самые известные книги в мире, брались только классические книги. Давайте же осветим первую 5 победителей. </a:t>
            </a:r>
            <a:br>
              <a:rPr lang="ru-RU" sz="16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b="1" i="1" dirty="0">
                <a:solidFill>
                  <a:srgbClr val="0070C0"/>
                </a:solidFill>
              </a:rPr>
              <a:t>5 место – “Шум и Яркость” Уильям  Фолкнер (издана в 1929 году) </a:t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> 4 место – “Лолита” Владимир Набоков (издана в 1955 году) </a:t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> 3 место – “Улисс” Джеймс Джойс (издана в 1918 года) </a:t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> 2 место – “1984”  Джордж Оруэлл (издана в 1949 году) </a:t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>1 место – “Война и мир” (написан в 1863-1869 </a:t>
            </a:r>
            <a:r>
              <a:rPr lang="ru-RU" b="1" i="1" dirty="0" err="1">
                <a:solidFill>
                  <a:srgbClr val="0070C0"/>
                </a:solidFill>
              </a:rPr>
              <a:t>г.г</a:t>
            </a:r>
            <a:r>
              <a:rPr lang="ru-RU" b="1" i="1" dirty="0">
                <a:solidFill>
                  <a:srgbClr val="0070C0"/>
                </a:solidFill>
              </a:rPr>
              <a:t>.) </a:t>
            </a:r>
            <a:endParaRPr lang="ru-RU" dirty="0"/>
          </a:p>
        </p:txBody>
      </p:sp>
    </p:spTree>
  </p:cSld>
  <p:clrMapOvr>
    <a:masterClrMapping/>
  </p:clrMapOvr>
  <p:transition advTm="66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20374" y="4766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85720" y="1071546"/>
            <a:ext cx="5286412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800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1472" y="476673"/>
            <a:ext cx="7960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Заключение </a:t>
            </a:r>
          </a:p>
          <a:p>
            <a:r>
              <a:rPr lang="ru-RU" sz="2400" dirty="0">
                <a:solidFill>
                  <a:srgbClr val="0070C0"/>
                </a:solidFill>
              </a:rPr>
              <a:t>Так в чем же польза чтения</a:t>
            </a:r>
            <a:r>
              <a:rPr lang="ru-RU" sz="24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ru-RU" sz="2400" dirty="0">
                <a:solidFill>
                  <a:srgbClr val="0070C0"/>
                </a:solidFill>
              </a:rPr>
              <a:t> Во-первых, чтение расширяет кругозор человека, обогащает его внутренний мир, делает умнее </a:t>
            </a:r>
            <a:r>
              <a:rPr lang="ru-RU" sz="2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Во-вторых, существенно увеличивает словарный запас, способствует выработке более чёткого и ясного </a:t>
            </a:r>
            <a:r>
              <a:rPr lang="ru-RU" sz="2400" dirty="0" smtClean="0">
                <a:solidFill>
                  <a:srgbClr val="0070C0"/>
                </a:solidFill>
              </a:rPr>
              <a:t>мышления.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В-третьих, развивает логическое мышление, ведь в процессе чтения вы начинаете </a:t>
            </a:r>
            <a:r>
              <a:rPr lang="ru-RU" sz="2400" dirty="0" smtClean="0">
                <a:solidFill>
                  <a:srgbClr val="0070C0"/>
                </a:solidFill>
              </a:rPr>
              <a:t>додумывать.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4029164"/>
            <a:ext cx="45182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Книга, быть может, наиболее сложное и великое чудо из всех чудес, сотворенных человечеством на пути к счастью и могуществу будущего. 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                    Ленин </a:t>
            </a:r>
            <a:r>
              <a:rPr lang="ru-RU" b="1" dirty="0">
                <a:solidFill>
                  <a:srgbClr val="002060"/>
                </a:solidFill>
              </a:rPr>
              <a:t>В.И. </a:t>
            </a:r>
          </a:p>
        </p:txBody>
      </p:sp>
    </p:spTree>
  </p:cSld>
  <p:clrMapOvr>
    <a:masterClrMapping/>
  </p:clrMapOvr>
  <p:transition advTm="1142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80920" cy="5760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Приятного Вам и правильного чтения! 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/>
          </a:p>
        </p:txBody>
      </p:sp>
      <p:pic>
        <p:nvPicPr>
          <p:cNvPr id="3" name="Рисунок 2" descr="C:\Users\K1-308\Desktop\Все!\библиотека\DSCN26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4" y="3329757"/>
            <a:ext cx="3076233" cy="29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K1-308\Desktop\Все!\Папка 05.12.2014г\Фото Детская библиотека\DSCN0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97" y="3898341"/>
            <a:ext cx="3099859" cy="232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-school\obmen\Корпус1\Казик\Библиотечн урок\DSCN35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4" y="977580"/>
            <a:ext cx="3035829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1-308\Desktop\Все!\библиотека\DSCN2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77580"/>
            <a:ext cx="3198708" cy="2399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909763"/>
            <a:ext cx="2652713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086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29058" y="428612"/>
            <a:ext cx="4857784" cy="1357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010" name="AutoShape 2" descr="https://apf.mail.ru/cgi-bin/readmsg/DSC02681.JPG?id=13972762930000000958%3B0%3B4&amp;mode=attachment&amp;channel&amp;bs=4082978&amp;bl=986234&amp;ct=image%2Fjpeg&amp;cn=DSC02681.JPG&amp;cte=base64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https://apf.mail.ru/cgi-bin/readmsg/DSC02681.JPG?id=13972762930000000958%3B0%3B4&amp;mode=attachment&amp;channel&amp;bs=4082978&amp;bl=986234&amp;ct=image%2Fjpeg&amp;cn=DSC02681.JPG&amp;cte=base64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7158" y="642918"/>
            <a:ext cx="4357718" cy="478634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28612"/>
            <a:ext cx="8429684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ПОДВЕДЕНИЕ ИТОГОВ КЕЙС УРОКА</a:t>
            </a:r>
            <a:endParaRPr lang="ru-RU" dirty="0"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1</a:t>
            </a:r>
            <a:r>
              <a:rPr lang="ru-RU" dirty="0">
                <a:latin typeface="+mj-lt"/>
                <a:ea typeface="Times New Roman"/>
                <a:cs typeface="Times New Roman"/>
              </a:rPr>
              <a:t>. 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Продолжительность кейса:  </a:t>
            </a:r>
            <a:endParaRPr lang="ru-RU" dirty="0"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40 минут.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2. Локация проведения урока-кейса:  </a:t>
            </a:r>
            <a:endParaRPr lang="ru-RU" dirty="0"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Урок-кейс проходит в классе. Возможно проведение занятия в музее, парке, библиотеке... 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3. Теги:  </a:t>
            </a:r>
            <a:endParaRPr lang="ru-RU" dirty="0"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В данном кейсе содержатся ссылки на разделы и уроки, отвечающие школьной программе: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 История: изобретение письма, шумеры, Древняя Русь, Египет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 Биология: зрение,  головной мозг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Литература: Л. Н. Толстой,   информация, расширяющая кругозор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 Химия: целлюлоза, кислота.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Технология: процесс изготовления бумаги машинным и ручным способом.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 Презентация по теме.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Видео уроки: ссылка на раздел.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4.Индивидуальные достижения учеников составили:</a:t>
            </a:r>
            <a:r>
              <a:rPr lang="ru-RU" dirty="0">
                <a:latin typeface="+mj-lt"/>
                <a:ea typeface="Times New Roman"/>
                <a:cs typeface="Times New Roman"/>
              </a:rPr>
              <a:t>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Тымнекай Евгений  -  хорошие знания  по биологии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Татыга Николай - хорошие знания  по биологии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Times New Roman"/>
                <a:cs typeface="Times New Roman"/>
              </a:rPr>
              <a:t>Потапова Олеся -  историю создания книги знает </a:t>
            </a:r>
            <a:r>
              <a:rPr lang="ru-RU" dirty="0" smtClean="0">
                <a:latin typeface="+mj-lt"/>
                <a:ea typeface="Times New Roman"/>
                <a:cs typeface="Times New Roman"/>
              </a:rPr>
              <a:t>хорошо</a:t>
            </a:r>
            <a:endParaRPr lang="ru-RU" dirty="0">
              <a:latin typeface="+mj-lt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advTm="8531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856895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752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210" t="29840" r="31100"/>
          <a:stretch>
            <a:fillRect/>
          </a:stretch>
        </p:blipFill>
        <p:spPr bwMode="auto">
          <a:xfrm>
            <a:off x="395536" y="692696"/>
            <a:ext cx="2376264" cy="315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5465" y="437761"/>
            <a:ext cx="1847999" cy="263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429000"/>
            <a:ext cx="2199614" cy="296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7320" t="14720" r="27320"/>
          <a:stretch>
            <a:fillRect/>
          </a:stretch>
        </p:blipFill>
        <p:spPr bwMode="auto">
          <a:xfrm>
            <a:off x="6178601" y="3262952"/>
            <a:ext cx="2223675" cy="3135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7320" t="9681" r="27320"/>
          <a:stretch>
            <a:fillRect/>
          </a:stretch>
        </p:blipFill>
        <p:spPr bwMode="auto">
          <a:xfrm>
            <a:off x="4151088" y="858049"/>
            <a:ext cx="2182666" cy="32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носка-облако 13"/>
          <p:cNvSpPr/>
          <p:nvPr/>
        </p:nvSpPr>
        <p:spPr>
          <a:xfrm>
            <a:off x="2339752" y="2780928"/>
            <a:ext cx="1872208" cy="11521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 портфеле</a:t>
            </a:r>
            <a:endParaRPr lang="ru-RU" sz="2400" b="1" dirty="0"/>
          </a:p>
        </p:txBody>
      </p:sp>
      <p:sp>
        <p:nvSpPr>
          <p:cNvPr id="15" name="Выноска-облако 14"/>
          <p:cNvSpPr/>
          <p:nvPr/>
        </p:nvSpPr>
        <p:spPr>
          <a:xfrm rot="20851702" flipH="1">
            <a:off x="5599781" y="416910"/>
            <a:ext cx="1773271" cy="104279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  школе</a:t>
            </a:r>
            <a:endParaRPr lang="ru-RU" sz="2400" b="1" dirty="0"/>
          </a:p>
        </p:txBody>
      </p:sp>
      <p:sp>
        <p:nvSpPr>
          <p:cNvPr id="16" name="Выноска-облако 15"/>
          <p:cNvSpPr/>
          <p:nvPr/>
        </p:nvSpPr>
        <p:spPr>
          <a:xfrm rot="905061">
            <a:off x="7218042" y="2991032"/>
            <a:ext cx="1820933" cy="10482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 небе</a:t>
            </a:r>
            <a:endParaRPr lang="ru-RU" sz="2400" b="1" dirty="0"/>
          </a:p>
        </p:txBody>
      </p:sp>
      <p:sp>
        <p:nvSpPr>
          <p:cNvPr id="17" name="Выноска-облако 16"/>
          <p:cNvSpPr/>
          <p:nvPr/>
        </p:nvSpPr>
        <p:spPr>
          <a:xfrm>
            <a:off x="1691680" y="332656"/>
            <a:ext cx="1872208" cy="8914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  душе</a:t>
            </a:r>
            <a:endParaRPr lang="ru-RU" sz="2400" b="1" dirty="0"/>
          </a:p>
        </p:txBody>
      </p:sp>
      <p:sp>
        <p:nvSpPr>
          <p:cNvPr id="19" name="Выноска-облако 18"/>
          <p:cNvSpPr/>
          <p:nvPr/>
        </p:nvSpPr>
        <p:spPr>
          <a:xfrm rot="20851702" flipH="1">
            <a:off x="3444967" y="719479"/>
            <a:ext cx="1700351" cy="10850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 мечте</a:t>
            </a:r>
            <a:endParaRPr lang="ru-RU" sz="24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 l="25430" t="9681" r="29210"/>
          <a:stretch>
            <a:fillRect/>
          </a:stretch>
        </p:blipFill>
        <p:spPr bwMode="auto">
          <a:xfrm>
            <a:off x="3563888" y="3626712"/>
            <a:ext cx="1991859" cy="297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Выноска-облако 21"/>
          <p:cNvSpPr/>
          <p:nvPr/>
        </p:nvSpPr>
        <p:spPr>
          <a:xfrm>
            <a:off x="4788024" y="3522103"/>
            <a:ext cx="1944216" cy="12961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</a:t>
            </a:r>
            <a:r>
              <a:rPr lang="ru-RU" sz="2400" b="1" dirty="0" smtClean="0"/>
              <a:t> голове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09600" y="714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590465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4941168"/>
            <a:ext cx="8426896" cy="136815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cs typeface="Arabic Typesetting" pitchFamily="66" charset="-78"/>
              </a:rPr>
              <a:t>СПАСИБО!</a:t>
            </a:r>
            <a:endParaRPr lang="ru-RU" b="1" dirty="0">
              <a:solidFill>
                <a:srgbClr val="FF0000"/>
              </a:solidFill>
              <a:cs typeface="Arabic Typesetting" pitchFamily="66" charset="-78"/>
            </a:endParaRPr>
          </a:p>
        </p:txBody>
      </p:sp>
    </p:spTree>
  </p:cSld>
  <p:clrMapOvr>
    <a:masterClrMapping/>
  </p:clrMapOvr>
  <p:transition advTm="6266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428596" y="428604"/>
            <a:ext cx="8429684" cy="5500726"/>
          </a:xfrm>
          <a:prstGeom prst="rect">
            <a:avLst/>
          </a:prstGeom>
        </p:spPr>
        <p:txBody>
          <a:bodyPr/>
          <a:lstStyle/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Не можешь быть сосной на вершине холма – </a:t>
            </a:r>
            <a:endParaRPr lang="ru-RU" sz="2800" dirty="0" smtClean="0">
              <a:latin typeface="Sylfaen" pitchFamily="18" charset="0"/>
            </a:endParaRP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 smtClean="0">
                <a:latin typeface="Sylfaen" pitchFamily="18" charset="0"/>
              </a:rPr>
              <a:t>будь </a:t>
            </a:r>
            <a:r>
              <a:rPr lang="ru-RU" sz="2800" dirty="0">
                <a:latin typeface="Sylfaen" pitchFamily="18" charset="0"/>
              </a:rPr>
              <a:t>деревом, что растет в долине, </a:t>
            </a: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Но только самым стройным деревом у ручья.</a:t>
            </a: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Будь кустом, если не можешь быть деревом.</a:t>
            </a: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Не можешь быть широкой дорогой – </a:t>
            </a:r>
            <a:endParaRPr lang="ru-RU" sz="2800" dirty="0" smtClean="0">
              <a:latin typeface="Sylfaen" pitchFamily="18" charset="0"/>
            </a:endParaRP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 smtClean="0">
                <a:latin typeface="Sylfaen" pitchFamily="18" charset="0"/>
              </a:rPr>
              <a:t>будь </a:t>
            </a:r>
            <a:r>
              <a:rPr lang="ru-RU" sz="2800" dirty="0">
                <a:latin typeface="Sylfaen" pitchFamily="18" charset="0"/>
              </a:rPr>
              <a:t>тропинкой.</a:t>
            </a: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Не можешь быть солнцем – будь звездой.</a:t>
            </a: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Все не могут быть капитанами, </a:t>
            </a:r>
            <a:endParaRPr lang="ru-RU" sz="2800" dirty="0" smtClean="0">
              <a:latin typeface="Sylfaen" pitchFamily="18" charset="0"/>
            </a:endParaRP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 smtClean="0">
                <a:latin typeface="Sylfaen" pitchFamily="18" charset="0"/>
              </a:rPr>
              <a:t>кто-то </a:t>
            </a:r>
            <a:r>
              <a:rPr lang="ru-RU" sz="2800" dirty="0">
                <a:latin typeface="Sylfaen" pitchFamily="18" charset="0"/>
              </a:rPr>
              <a:t>должен быть и матросом.</a:t>
            </a: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Для всех нас здесь найдется работа.</a:t>
            </a: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Работа не бывает большой и малой.</a:t>
            </a: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latin typeface="Sylfaen" pitchFamily="18" charset="0"/>
              </a:rPr>
              <a:t>И мы должны делать то, что должно быть.</a:t>
            </a: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Дуглас </a:t>
            </a:r>
            <a:r>
              <a:rPr kumimoji="0" lang="ru-RU" sz="28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Мэлдок</a:t>
            </a: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25594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640"/>
            <a:ext cx="8964488" cy="640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Узнать больше о предмете, который наполняет нашу жизнь знаниями и новыми впечатлениями </a:t>
            </a:r>
          </a:p>
          <a:p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  </a:t>
            </a:r>
          </a:p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-узнать об истории книги; </a:t>
            </a:r>
          </a:p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узнать, как и из чего делают книгу; 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узнать, какая книга самая продаваемая в мире; 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расширить знания при помощи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презентации.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Развертка по предметам: </a:t>
            </a: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История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(</a:t>
            </a:r>
            <a:r>
              <a:rPr lang="ru-RU" sz="1600" b="1" dirty="0" smtClean="0">
                <a:latin typeface="+mj-lt"/>
                <a:ea typeface="Times New Roman"/>
                <a:cs typeface="Times New Roman"/>
              </a:rPr>
              <a:t>изобретение письма, шумеры, Древняя </a:t>
            </a:r>
            <a:r>
              <a:rPr lang="ru-RU" sz="1600" b="1" dirty="0">
                <a:latin typeface="+mj-lt"/>
                <a:ea typeface="Times New Roman"/>
                <a:cs typeface="Times New Roman"/>
              </a:rPr>
              <a:t>Русь, </a:t>
            </a:r>
            <a:r>
              <a:rPr lang="ru-RU" sz="1600" b="1" dirty="0" smtClean="0">
                <a:latin typeface="+mj-lt"/>
                <a:ea typeface="Times New Roman"/>
                <a:cs typeface="Times New Roman"/>
              </a:rPr>
              <a:t>Египет)</a:t>
            </a:r>
            <a:endParaRPr lang="ru-RU" sz="1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Технология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( изготовление бумаги на производстве и в дома).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География</a:t>
            </a:r>
            <a:r>
              <a:rPr lang="ru-RU" sz="16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(образование и  уровень грамотности в мире).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Ботаника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 органы чувств, породы дерева). 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Медицина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(зрение,  работа головного мозга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Наука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</a:t>
            </a:r>
            <a:r>
              <a:rPr lang="ru-RU" sz="1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скорочтение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)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Литература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(</a:t>
            </a:r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р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ейтинг книг, самые продаваемые книги).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Искусство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(памятники, пословицы). </a:t>
            </a:r>
            <a:r>
              <a:rPr lang="ru-RU" sz="1600" dirty="0">
                <a:latin typeface="+mj-lt"/>
              </a:rPr>
              <a:t> </a:t>
            </a:r>
            <a:endParaRPr lang="ru-RU" sz="1600" dirty="0" smtClean="0">
              <a:latin typeface="+mj-lt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Реклама </a:t>
            </a:r>
            <a:r>
              <a:rPr lang="ru-RU" b="1" dirty="0" smtClean="0">
                <a:latin typeface="+mj-lt"/>
              </a:rPr>
              <a:t>…………..</a:t>
            </a:r>
            <a:r>
              <a:rPr lang="ru-RU" sz="1600" b="1" dirty="0" smtClean="0">
                <a:latin typeface="+mj-lt"/>
              </a:rPr>
              <a:t>место для вас</a:t>
            </a:r>
            <a:r>
              <a:rPr lang="ru-RU" b="1" dirty="0" smtClean="0">
                <a:latin typeface="+mj-lt"/>
              </a:rPr>
              <a:t>……….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  <p:transition advTm="16453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Мудрый человек сказал однажды:</a:t>
            </a:r>
          </a:p>
          <a:p>
            <a:pPr marL="0" indent="0">
              <a:buNone/>
            </a:pPr>
            <a:r>
              <a:rPr lang="ru-RU" u="sng" dirty="0" smtClean="0"/>
              <a:t>Три вещи никогда не возвращаются обратно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/>
              <a:t>в</a:t>
            </a:r>
            <a:r>
              <a:rPr lang="ru-RU" dirty="0" smtClean="0"/>
              <a:t>ремя, слово, возможность.</a:t>
            </a:r>
          </a:p>
          <a:p>
            <a:pPr marL="0" indent="0">
              <a:buNone/>
            </a:pPr>
            <a:r>
              <a:rPr lang="ru-RU" u="sng" dirty="0" smtClean="0"/>
              <a:t>Три вещи не следует терять</a:t>
            </a:r>
            <a:r>
              <a:rPr lang="ru-RU" dirty="0" smtClean="0"/>
              <a:t>: спокойствие, надежду, честь.</a:t>
            </a:r>
          </a:p>
          <a:p>
            <a:pPr marL="0" indent="0">
              <a:buNone/>
            </a:pPr>
            <a:r>
              <a:rPr lang="ru-RU" u="sng" dirty="0" smtClean="0"/>
              <a:t>Три вещи в жизни наиболее ценны</a:t>
            </a:r>
            <a:r>
              <a:rPr lang="ru-RU" dirty="0" smtClean="0"/>
              <a:t>: любовь, убеждение, доверие.</a:t>
            </a:r>
          </a:p>
          <a:p>
            <a:pPr marL="0" indent="0">
              <a:buNone/>
            </a:pPr>
            <a:r>
              <a:rPr lang="ru-RU" u="sng" dirty="0" smtClean="0"/>
              <a:t>Три вещи в жизни ненадежны</a:t>
            </a:r>
            <a:r>
              <a:rPr lang="ru-RU" dirty="0" smtClean="0"/>
              <a:t>: власть, удача, состояние.</a:t>
            </a:r>
          </a:p>
          <a:p>
            <a:pPr marL="0" indent="0">
              <a:buNone/>
            </a:pPr>
            <a:r>
              <a:rPr lang="ru-RU" u="sng" dirty="0" smtClean="0"/>
              <a:t>Три вещи определяют человека</a:t>
            </a:r>
            <a:r>
              <a:rPr lang="ru-RU" dirty="0" smtClean="0"/>
              <a:t>:  труд, честность,  достижения.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814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090206" cy="99604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58" y="2403499"/>
            <a:ext cx="5072066" cy="4525963"/>
          </a:xfrm>
          <a:prstGeom prst="rect">
            <a:avLst/>
          </a:prstGeom>
        </p:spPr>
        <p:txBody>
          <a:bodyPr/>
          <a:lstStyle/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352" y="1076925"/>
            <a:ext cx="17621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3606" y="3006114"/>
            <a:ext cx="3061798" cy="132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602558" y="1528786"/>
            <a:ext cx="23294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Шумерам принадлежит изобретение клинописного письма.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6525" y="654074"/>
            <a:ext cx="1847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Шумеры — народ, заселявший Южное Междуречье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28995" y="518026"/>
            <a:ext cx="18864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Спустя пять веков появляется пергамент. Его делали из телячьих, кошачьих шкур.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93191" y="3467780"/>
            <a:ext cx="2167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Египет – бумага была папируса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8809" y="4275196"/>
            <a:ext cx="2760415" cy="192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66" y="2224611"/>
            <a:ext cx="226859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7158" y="142852"/>
            <a:ext cx="84820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58" y="1600200"/>
            <a:ext cx="4643470" cy="4543444"/>
          </a:xfrm>
          <a:prstGeom prst="rect">
            <a:avLst/>
          </a:prstGeom>
        </p:spPr>
        <p:txBody>
          <a:bodyPr/>
          <a:lstStyle/>
          <a:p>
            <a:pPr marR="0" lvl="0" indent="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53200"/>
            <a:ext cx="2451100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8104" y="1753200"/>
            <a:ext cx="2585720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57158" y="450795"/>
            <a:ext cx="6500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Самой большой в мире книгой является – </a:t>
            </a:r>
            <a:r>
              <a:rPr lang="ru-RU" b="1" i="1" dirty="0" err="1" smtClean="0">
                <a:solidFill>
                  <a:srgbClr val="0070C0"/>
                </a:solidFill>
              </a:rPr>
              <a:t>Codex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Gigas</a:t>
            </a:r>
            <a:r>
              <a:rPr lang="ru-RU" b="1" i="1" dirty="0" smtClean="0">
                <a:solidFill>
                  <a:srgbClr val="0070C0"/>
                </a:solidFill>
              </a:rPr>
              <a:t>, рукописный свод начала XVIII столетия, состоит из 624 страниц, толщина книги 22 сантиметра, а вес 75 килограмм.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8454" y="3968735"/>
            <a:ext cx="3579450" cy="2327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7158" y="3212976"/>
            <a:ext cx="2705502" cy="2709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Первые </a:t>
            </a:r>
            <a:r>
              <a:rPr lang="ru-RU" b="1" i="1" dirty="0">
                <a:solidFill>
                  <a:srgbClr val="0070C0"/>
                </a:solidFill>
              </a:rPr>
              <a:t>печатные книги появились в начале XV </a:t>
            </a:r>
            <a:r>
              <a:rPr lang="ru-RU" b="1" i="1" dirty="0" smtClean="0">
                <a:solidFill>
                  <a:srgbClr val="0070C0"/>
                </a:solidFill>
              </a:rPr>
              <a:t>столетия</a:t>
            </a:r>
          </a:p>
          <a:p>
            <a:endParaRPr lang="ru-RU" b="1" i="1" dirty="0">
              <a:solidFill>
                <a:srgbClr val="0070C0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Массовое производство началось при Петре I</a:t>
            </a:r>
          </a:p>
          <a:p>
            <a:endParaRPr lang="ru-RU" b="1" i="1" dirty="0" smtClean="0">
              <a:solidFill>
                <a:srgbClr val="0070C0"/>
              </a:solidFill>
              <a:latin typeface="+mj-lt"/>
            </a:endParaRPr>
          </a:p>
          <a:p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8327" y="3871922"/>
            <a:ext cx="2778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Рукописные книги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60232" y="450796"/>
            <a:ext cx="2178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</a:rPr>
              <a:t>Знаете ли вы?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Первую бумагу сделали древние китайцы. Секрет изготовления бумаги им подсказали осы и шершни, которые разжевывают древесные крошки и строят из этой клейкой массы свои гнезда.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52320" y="4821148"/>
            <a:ext cx="12241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00B050"/>
                </a:solidFill>
              </a:rPr>
              <a:t>Задание </a:t>
            </a:r>
          </a:p>
          <a:p>
            <a:pPr lvl="0"/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ru-RU" b="1" i="1" dirty="0" smtClean="0">
                <a:solidFill>
                  <a:srgbClr val="00B050"/>
                </a:solidFill>
              </a:rPr>
              <a:t>Выделить главное.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31" y="4698113"/>
            <a:ext cx="728737" cy="7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60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104456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ТЕХНОЛОГИЯ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1965200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11" y="2407014"/>
            <a:ext cx="2054860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155" y="4243661"/>
            <a:ext cx="1944216" cy="16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3625" y="4768178"/>
            <a:ext cx="1743075" cy="150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9350" y="4768178"/>
            <a:ext cx="1857325" cy="146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6336" y="2469377"/>
            <a:ext cx="1919097" cy="166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6336" y="404664"/>
            <a:ext cx="1755243" cy="151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7911" y="2430013"/>
            <a:ext cx="1887091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4841" y="4366382"/>
            <a:ext cx="1247775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098468" y="980728"/>
            <a:ext cx="35617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70C0"/>
                </a:solidFill>
              </a:rPr>
              <a:t>С экономической точки зрения производство бумаги из отходов дороже, чем изготовление ее из древесины.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77262" y="2407014"/>
            <a:ext cx="4571511" cy="210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5622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071934" y="1500174"/>
            <a:ext cx="4714908" cy="4786346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9" y="332656"/>
            <a:ext cx="1944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Немногие страны могут похвастаться, что на их территории появились первые книги.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332656"/>
            <a:ext cx="2357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Древний Рим, тут ещё в V веке до нашей эры появились первые торговцы книгами. Первым издателем был Тит Помпоний.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05" y="3068960"/>
            <a:ext cx="2738335" cy="254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759" y="3356992"/>
            <a:ext cx="33927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dirty="0"/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Египет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- это именно такая страна. Первые книги в Египте были из папируса. Что сделать один папирус, бралось растение папируса, очищались от всего лишнего. Положив все стебельки внахлест, высушивали под прессом.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948209"/>
            <a:ext cx="3643943" cy="220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5696" y="332656"/>
            <a:ext cx="495764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ГЕОГРАФИЯ</a:t>
            </a:r>
            <a:endParaRPr lang="ru-RU" sz="3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811" y="2363981"/>
            <a:ext cx="1887389" cy="271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9703">
        <p:cut/>
      </p:transition>
    </mc:Choice>
    <mc:Fallback xmlns="">
      <p:transition advTm="970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20688"/>
            <a:ext cx="3672408" cy="7969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ОБРАЗОВАНИЕ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6895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3821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kologiya111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</TotalTime>
  <Words>1033</Words>
  <Application>Microsoft Office PowerPoint</Application>
  <PresentationFormat>Экран (4:3)</PresentationFormat>
  <Paragraphs>140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ekologiya111</vt:lpstr>
      <vt:lpstr>«Где хранится мудрость?»</vt:lpstr>
      <vt:lpstr>Презентация PowerPoint</vt:lpstr>
      <vt:lpstr>Презентация PowerPoint</vt:lpstr>
      <vt:lpstr>Презентация PowerPoint</vt:lpstr>
      <vt:lpstr>ИСТОРИЯ</vt:lpstr>
      <vt:lpstr>Презентация PowerPoint</vt:lpstr>
      <vt:lpstr>ТЕХНОЛОГИЯ</vt:lpstr>
      <vt:lpstr>Презентация PowerPoint</vt:lpstr>
      <vt:lpstr>ОБРАЗОВАНИЕ</vt:lpstr>
      <vt:lpstr>Уровень грамотности по миру неравномерный в силу определенных причин:</vt:lpstr>
      <vt:lpstr>БОТАНИКА</vt:lpstr>
      <vt:lpstr>Медицина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Приятного Вам и правильного чтения!  </vt:lpstr>
      <vt:lpstr>Презентация PowerPoint</vt:lpstr>
      <vt:lpstr>Презентация PowerPoint</vt:lpstr>
      <vt:lpstr>СПАСИБО!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K1-303</cp:lastModifiedBy>
  <cp:revision>159</cp:revision>
  <dcterms:created xsi:type="dcterms:W3CDTF">2014-04-10T09:54:58Z</dcterms:created>
  <dcterms:modified xsi:type="dcterms:W3CDTF">2018-02-06T04:52:07Z</dcterms:modified>
</cp:coreProperties>
</file>