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FB0EA4-2348-4CC0-9FB9-5130CE42855C}" type="datetimeFigureOut">
              <a:rPr lang="ru-RU" smtClean="0"/>
              <a:t>30.05.2022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C4457D-95B0-4640-95B0-98366EBBD22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FB0EA4-2348-4CC0-9FB9-5130CE42855C}" type="datetimeFigureOut">
              <a:rPr lang="ru-RU" smtClean="0"/>
              <a:t>30.05.2022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C4457D-95B0-4640-95B0-98366EBBD22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FB0EA4-2348-4CC0-9FB9-5130CE42855C}" type="datetimeFigureOut">
              <a:rPr lang="ru-RU" smtClean="0"/>
              <a:t>30.05.2022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C4457D-95B0-4640-95B0-98366EBBD22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FB0EA4-2348-4CC0-9FB9-5130CE42855C}" type="datetimeFigureOut">
              <a:rPr lang="ru-RU" smtClean="0"/>
              <a:t>30.05.2022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C4457D-95B0-4640-95B0-98366EBBD22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FB0EA4-2348-4CC0-9FB9-5130CE42855C}" type="datetimeFigureOut">
              <a:rPr lang="ru-RU" smtClean="0"/>
              <a:t>30.05.2022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C4457D-95B0-4640-95B0-98366EBBD22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FB0EA4-2348-4CC0-9FB9-5130CE42855C}" type="datetimeFigureOut">
              <a:rPr lang="ru-RU" smtClean="0"/>
              <a:t>30.05.2022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C4457D-95B0-4640-95B0-98366EBBD22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FB0EA4-2348-4CC0-9FB9-5130CE42855C}" type="datetimeFigureOut">
              <a:rPr lang="ru-RU" smtClean="0"/>
              <a:t>30.05.2022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C4457D-95B0-4640-95B0-98366EBBD22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FB0EA4-2348-4CC0-9FB9-5130CE42855C}" type="datetimeFigureOut">
              <a:rPr lang="ru-RU" smtClean="0"/>
              <a:t>30.05.2022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C4457D-95B0-4640-95B0-98366EBBD22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FB0EA4-2348-4CC0-9FB9-5130CE42855C}" type="datetimeFigureOut">
              <a:rPr lang="ru-RU" smtClean="0"/>
              <a:t>30.05.2022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C4457D-95B0-4640-95B0-98366EBBD22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FB0EA4-2348-4CC0-9FB9-5130CE42855C}" type="datetimeFigureOut">
              <a:rPr lang="ru-RU" smtClean="0"/>
              <a:t>30.05.2022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C4457D-95B0-4640-95B0-98366EBBD22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FB0EA4-2348-4CC0-9FB9-5130CE42855C}" type="datetimeFigureOut">
              <a:rPr lang="ru-RU" smtClean="0"/>
              <a:t>30.05.2022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C4457D-95B0-4640-95B0-98366EBBD22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7FB0EA4-2348-4CC0-9FB9-5130CE42855C}" type="datetimeFigureOut">
              <a:rPr lang="ru-RU" smtClean="0"/>
              <a:t>30.05.2022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2C4457D-95B0-4640-95B0-98366EBBD22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d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71538" y="857232"/>
            <a:ext cx="7767662" cy="2571768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Monotype Corsiva" pitchFamily="66" charset="0"/>
              </a:rPr>
              <a:t>Презентация к уроку окружающего мира в 4 классе на тему «Екатерина Великая»</a:t>
            </a:r>
            <a:endParaRPr lang="ru-RU" sz="4800" dirty="0">
              <a:latin typeface="Monotype Corsiva" pitchFamily="66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71538" y="3886200"/>
            <a:ext cx="7715304" cy="1900254"/>
          </a:xfrm>
        </p:spPr>
        <p:txBody>
          <a:bodyPr>
            <a:normAutofit fontScale="92500"/>
          </a:bodyPr>
          <a:lstStyle/>
          <a:p>
            <a:pPr algn="ctr"/>
            <a:r>
              <a:rPr lang="ru-RU" dirty="0" smtClean="0">
                <a:latin typeface="Monotype Corsiva" pitchFamily="66" charset="0"/>
              </a:rPr>
              <a:t>Учитель начальных классов : </a:t>
            </a:r>
            <a:r>
              <a:rPr lang="ru-RU" dirty="0" smtClean="0">
                <a:latin typeface="Monotype Corsiva" pitchFamily="66" charset="0"/>
              </a:rPr>
              <a:t>Кильмаева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Елена </a:t>
            </a:r>
            <a:r>
              <a:rPr lang="ru-RU" dirty="0" smtClean="0">
                <a:latin typeface="Monotype Corsiva" pitchFamily="66" charset="0"/>
              </a:rPr>
              <a:t>Николаевна</a:t>
            </a:r>
          </a:p>
          <a:p>
            <a:pPr algn="ctr"/>
            <a:r>
              <a:rPr lang="ru-RU" dirty="0">
                <a:latin typeface="Monotype Corsiva" pitchFamily="66" charset="0"/>
              </a:rPr>
              <a:t>Государственное бюджетное общеобразовательное учреждение средняя общеобразовательная школа № 134 Красногвардейского района Санкт - Петербурга имени Сергея Дудко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Заголовок 1"/>
          <p:cNvSpPr>
            <a:spLocks noGrp="1"/>
          </p:cNvSpPr>
          <p:nvPr>
            <p:ph type="title"/>
          </p:nvPr>
        </p:nvSpPr>
        <p:spPr>
          <a:xfrm>
            <a:off x="1428728" y="704850"/>
            <a:ext cx="7258072" cy="6524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Кому на Руси жилось хорошо?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000100" y="1857375"/>
            <a:ext cx="3786213" cy="4497388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altLang="ru-RU" i="1" u="sng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Дворяне – </a:t>
            </a:r>
          </a:p>
          <a:p>
            <a:pPr algn="ctr">
              <a:buFont typeface="Wingdings 2" pitchFamily="18" charset="2"/>
              <a:buNone/>
            </a:pPr>
            <a:r>
              <a:rPr lang="ru-RU" altLang="ru-RU" b="1" i="1" u="sng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одаривались поместьями с крепостными крестьянами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857375"/>
            <a:ext cx="4043362" cy="4497388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altLang="ru-RU" i="1" dirty="0" smtClean="0"/>
              <a:t>	</a:t>
            </a:r>
          </a:p>
          <a:p>
            <a:pPr algn="ctr" eaLnBrk="1" hangingPunct="1">
              <a:buFont typeface="Wingdings 2" pitchFamily="18" charset="2"/>
              <a:buNone/>
            </a:pPr>
            <a:endParaRPr lang="ru-RU" altLang="ru-RU" i="1" u="sng" dirty="0" smtClean="0"/>
          </a:p>
          <a:p>
            <a:pPr algn="ctr" eaLnBrk="1" hangingPunct="1">
              <a:buFont typeface="Wingdings 2" pitchFamily="18" charset="2"/>
              <a:buNone/>
            </a:pPr>
            <a:endParaRPr lang="ru-RU" altLang="ru-RU" i="1" u="sng" dirty="0" smtClean="0"/>
          </a:p>
          <a:p>
            <a:pPr algn="ctr" eaLnBrk="1" hangingPunct="1">
              <a:buFont typeface="Wingdings 2" pitchFamily="18" charset="2"/>
              <a:buNone/>
            </a:pPr>
            <a:endParaRPr lang="ru-RU" altLang="ru-RU" i="1" u="sng" dirty="0" smtClean="0"/>
          </a:p>
          <a:p>
            <a:pPr algn="ctr">
              <a:buNone/>
            </a:pPr>
            <a:r>
              <a:rPr lang="ru-RU" altLang="ru-RU" i="1" u="sng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Крестьяне – </a:t>
            </a:r>
          </a:p>
          <a:p>
            <a:pPr algn="ctr">
              <a:buNone/>
            </a:pPr>
            <a:r>
              <a:rPr lang="ru-RU" altLang="ru-RU" b="1" i="1" u="sng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зависели от своего господина, бежали, поднимались на восстания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64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714" y="214290"/>
            <a:ext cx="4375711" cy="5643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3" name="Прямоугольник 2"/>
          <p:cNvSpPr>
            <a:spLocks noChangeArrowheads="1"/>
          </p:cNvSpPr>
          <p:nvPr/>
        </p:nvSpPr>
        <p:spPr bwMode="auto">
          <a:xfrm>
            <a:off x="4572000" y="571500"/>
            <a:ext cx="4214813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dirty="0">
                <a:solidFill>
                  <a:srgbClr val="FF0000"/>
                </a:solidFill>
                <a:latin typeface="Monotype Corsiva" pitchFamily="66" charset="0"/>
              </a:rPr>
              <a:t>Суворов Александр Васильевич </a:t>
            </a:r>
          </a:p>
          <a:p>
            <a:pPr algn="ctr" eaLnBrk="1" hangingPunct="1"/>
            <a:r>
              <a:rPr lang="ru-RU" altLang="ru-RU" sz="2800" dirty="0">
                <a:solidFill>
                  <a:srgbClr val="FF0000"/>
                </a:solidFill>
                <a:latin typeface="Monotype Corsiva" pitchFamily="66" charset="0"/>
              </a:rPr>
              <a:t>(1730-1800) -</a:t>
            </a:r>
          </a:p>
          <a:p>
            <a:pPr algn="ctr" eaLnBrk="1" hangingPunct="1"/>
            <a:r>
              <a:rPr lang="ru-RU" altLang="ru-RU" sz="2800" dirty="0">
                <a:solidFill>
                  <a:srgbClr val="FF0000"/>
                </a:solidFill>
                <a:latin typeface="Monotype Corsiva" pitchFamily="66" charset="0"/>
              </a:rPr>
              <a:t>великий русский полководец.</a:t>
            </a:r>
          </a:p>
          <a:p>
            <a:pPr algn="ctr" eaLnBrk="1" hangingPunct="1"/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  <a:cs typeface="Arial" charset="0"/>
              </a:rPr>
              <a:t>Начал службу с низшего в России офицерского чина – капрала. Такой чин давался обычно выходцам из незнатных семей. Капрал командовал отделением в 10 человек.</a:t>
            </a:r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81924" name="Прямоугольник 3"/>
          <p:cNvSpPr>
            <a:spLocks noChangeArrowheads="1"/>
          </p:cNvSpPr>
          <p:nvPr/>
        </p:nvSpPr>
        <p:spPr bwMode="auto">
          <a:xfrm>
            <a:off x="500063" y="5929313"/>
            <a:ext cx="3929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dirty="0">
                <a:latin typeface="Calibri" pitchFamily="34" charset="0"/>
              </a:rPr>
              <a:t>Суворов Александр Васильевич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785938"/>
            <a:ext cx="7269163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19" name="TextBox 2"/>
          <p:cNvSpPr txBox="1">
            <a:spLocks noChangeArrowheads="1"/>
          </p:cNvSpPr>
          <p:nvPr/>
        </p:nvSpPr>
        <p:spPr bwMode="auto">
          <a:xfrm>
            <a:off x="1928813" y="6072188"/>
            <a:ext cx="5715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Взятие Измаила</a:t>
            </a:r>
            <a:r>
              <a:rPr lang="ru-RU" altLang="ru-RU" sz="2800" dirty="0">
                <a:latin typeface="Calibri" pitchFamily="34" charset="0"/>
              </a:rPr>
              <a:t>.</a:t>
            </a:r>
          </a:p>
        </p:txBody>
      </p:sp>
      <p:sp>
        <p:nvSpPr>
          <p:cNvPr id="86020" name="Прямоугольник 3"/>
          <p:cNvSpPr>
            <a:spLocks noChangeArrowheads="1"/>
          </p:cNvSpPr>
          <p:nvPr/>
        </p:nvSpPr>
        <p:spPr bwMode="auto">
          <a:xfrm>
            <a:off x="500063" y="357188"/>
            <a:ext cx="821531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Во время русско-турецких войн 2-й половины XVIII в. одержал ряд крупных побед, взял штурмом крепость Измаил (1790)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3" y="1357313"/>
            <a:ext cx="7837487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3" name="Прямоугольник 2"/>
          <p:cNvSpPr>
            <a:spLocks noChangeArrowheads="1"/>
          </p:cNvSpPr>
          <p:nvPr/>
        </p:nvSpPr>
        <p:spPr bwMode="auto">
          <a:xfrm>
            <a:off x="714375" y="5786438"/>
            <a:ext cx="7572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Сдача Измаила. </a:t>
            </a:r>
          </a:p>
          <a:p>
            <a:pPr algn="ctr" eaLnBrk="1" hangingPunct="1"/>
            <a:r>
              <a:rPr lang="ru-RU" altLang="ru-RU" sz="24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Поднесение турками А.В. Суворову ключей от крепости.</a:t>
            </a:r>
          </a:p>
        </p:txBody>
      </p:sp>
      <p:sp>
        <p:nvSpPr>
          <p:cNvPr id="87044" name="Прямоугольник 3"/>
          <p:cNvSpPr>
            <a:spLocks noChangeArrowheads="1"/>
          </p:cNvSpPr>
          <p:nvPr/>
        </p:nvSpPr>
        <p:spPr bwMode="auto">
          <a:xfrm>
            <a:off x="1000100" y="142852"/>
            <a:ext cx="764383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eaLnBrk="1" hangingPunct="1"/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Взятие Измаила способствовало быстрому и успешному окончанию войны с Турцией (1791).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500063"/>
            <a:ext cx="4033838" cy="546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7" name="Прямоугольник 2"/>
          <p:cNvSpPr>
            <a:spLocks noChangeArrowheads="1"/>
          </p:cNvSpPr>
          <p:nvPr/>
        </p:nvSpPr>
        <p:spPr bwMode="auto">
          <a:xfrm>
            <a:off x="285750" y="5929313"/>
            <a:ext cx="4214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000" dirty="0">
                <a:latin typeface="Monotype Corsiva" pitchFamily="66" charset="0"/>
              </a:rPr>
              <a:t>В. Суриков. «</a:t>
            </a:r>
            <a:r>
              <a:rPr lang="ru-RU" altLang="ru-RU" sz="2000" b="1" dirty="0">
                <a:latin typeface="Monotype Corsiva" pitchFamily="66" charset="0"/>
              </a:rPr>
              <a:t>Переход Суворова</a:t>
            </a:r>
            <a:r>
              <a:rPr lang="ru-RU" altLang="ru-RU" sz="2000" dirty="0">
                <a:latin typeface="Monotype Corsiva" pitchFamily="66" charset="0"/>
              </a:rPr>
              <a:t> </a:t>
            </a:r>
            <a:r>
              <a:rPr lang="ru-RU" altLang="ru-RU" sz="2000" b="1" dirty="0">
                <a:latin typeface="Monotype Corsiva" pitchFamily="66" charset="0"/>
              </a:rPr>
              <a:t>через Альпы</a:t>
            </a:r>
            <a:r>
              <a:rPr lang="ru-RU" altLang="ru-RU" sz="2000" dirty="0">
                <a:latin typeface="Monotype Corsiva" pitchFamily="66" charset="0"/>
              </a:rPr>
              <a:t>»</a:t>
            </a:r>
          </a:p>
        </p:txBody>
      </p:sp>
      <p:sp>
        <p:nvSpPr>
          <p:cNvPr id="88068" name="Прямоугольник 3"/>
          <p:cNvSpPr>
            <a:spLocks noChangeArrowheads="1"/>
          </p:cNvSpPr>
          <p:nvPr/>
        </p:nvSpPr>
        <p:spPr bwMode="auto">
          <a:xfrm>
            <a:off x="4429125" y="357188"/>
            <a:ext cx="4500563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Суворов разгромил французов в Италии и перешел Альпы в 1799 г. </a:t>
            </a:r>
          </a:p>
          <a:p>
            <a:pPr algn="ctr" eaLnBrk="1" hangingPunct="1"/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В 1780 г. усмирил восстание на Кавказе, за что был назначен губернатором Кавказа. В 1794 г. командовал войсками при подавлении восстания под руководством </a:t>
            </a:r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Тадеуша</a:t>
            </a:r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Костюшко</a:t>
            </a:r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. </a:t>
            </a:r>
          </a:p>
          <a:p>
            <a:pPr algn="ctr" eaLnBrk="1" hangingPunct="1"/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За почти 50-летнюю службу Суворов не проиграл ни одного сражения!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8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80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80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88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880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571500"/>
            <a:ext cx="5948362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1" name="Прямоугольник 2"/>
          <p:cNvSpPr>
            <a:spLocks noChangeArrowheads="1"/>
          </p:cNvSpPr>
          <p:nvPr/>
        </p:nvSpPr>
        <p:spPr bwMode="auto">
          <a:xfrm>
            <a:off x="1214414" y="5143500"/>
            <a:ext cx="7429524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4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В 1789 году за победу при </a:t>
            </a:r>
            <a:r>
              <a:rPr lang="ru-RU" altLang="ru-RU" sz="24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Рымнике</a:t>
            </a:r>
            <a:r>
              <a:rPr lang="ru-RU" altLang="ru-RU" sz="24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австрийский император Иосиф прислал Суворову Грамоту о возведении его в достоинство графа Священной Римской Империи.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Box 1"/>
          <p:cNvSpPr txBox="1">
            <a:spLocks noChangeArrowheads="1"/>
          </p:cNvSpPr>
          <p:nvPr/>
        </p:nvSpPr>
        <p:spPr bwMode="auto">
          <a:xfrm>
            <a:off x="5357813" y="714375"/>
            <a:ext cx="3286125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  <a:cs typeface="Arial" charset="0"/>
              </a:rPr>
              <a:t>К концу своей службы Суворов имел самый высший чин – </a:t>
            </a:r>
            <a:r>
              <a:rPr lang="ru-RU" altLang="ru-RU" sz="2800" dirty="0">
                <a:solidFill>
                  <a:srgbClr val="FF0000"/>
                </a:solidFill>
                <a:latin typeface="Monotype Corsiva" pitchFamily="66" charset="0"/>
                <a:cs typeface="Arial" charset="0"/>
              </a:rPr>
              <a:t>генералиссимус</a:t>
            </a:r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  <a:cs typeface="Arial" charset="0"/>
              </a:rPr>
              <a:t>, который обычно даётся только главам государства. Этот чин Суворов получил в 1799 году за одержанные им победы.</a:t>
            </a:r>
          </a:p>
        </p:txBody>
      </p:sp>
      <p:pic>
        <p:nvPicPr>
          <p:cNvPr id="901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837" y="285728"/>
            <a:ext cx="4804226" cy="5813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7140"/>
            <a:ext cx="3270275" cy="489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3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38" y="98642"/>
            <a:ext cx="2928962" cy="484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0" name="Прямоугольник 3"/>
          <p:cNvSpPr>
            <a:spLocks noChangeArrowheads="1"/>
          </p:cNvSpPr>
          <p:nvPr/>
        </p:nvSpPr>
        <p:spPr bwMode="auto">
          <a:xfrm>
            <a:off x="1142976" y="4929188"/>
            <a:ext cx="764383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400" dirty="0">
                <a:latin typeface="Monotype Corsiva" pitchFamily="66" charset="0"/>
              </a:rPr>
              <a:t>Полководец был похоронен в Нижней Благовещенской церкви Александро-Невской лавры при огромном скоплении народа. На надгробной плите высечена краткая надпись: «Здесь лежит Суворов».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500063"/>
            <a:ext cx="3500437" cy="517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3" name="Прямоугольник 2"/>
          <p:cNvSpPr>
            <a:spLocks noChangeArrowheads="1"/>
          </p:cNvSpPr>
          <p:nvPr/>
        </p:nvSpPr>
        <p:spPr bwMode="auto">
          <a:xfrm>
            <a:off x="571500" y="5643563"/>
            <a:ext cx="3643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b="1" dirty="0">
                <a:latin typeface="Calibri" pitchFamily="34" charset="0"/>
              </a:rPr>
              <a:t>Адмирал </a:t>
            </a:r>
          </a:p>
          <a:p>
            <a:pPr algn="ctr" eaLnBrk="1" hangingPunct="1"/>
            <a:r>
              <a:rPr lang="ru-RU" altLang="ru-RU" b="1" dirty="0">
                <a:latin typeface="Calibri" pitchFamily="34" charset="0"/>
              </a:rPr>
              <a:t>Фёдор Фёдорович Ушаков</a:t>
            </a:r>
          </a:p>
        </p:txBody>
      </p:sp>
      <p:sp>
        <p:nvSpPr>
          <p:cNvPr id="92164" name="Прямоугольник 5"/>
          <p:cNvSpPr>
            <a:spLocks noChangeArrowheads="1"/>
          </p:cNvSpPr>
          <p:nvPr/>
        </p:nvSpPr>
        <p:spPr bwMode="auto">
          <a:xfrm>
            <a:off x="4357688" y="428625"/>
            <a:ext cx="4357687" cy="586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500" b="1" dirty="0">
                <a:solidFill>
                  <a:srgbClr val="FF0000"/>
                </a:solidFill>
                <a:latin typeface="Monotype Corsiva" pitchFamily="66" charset="0"/>
              </a:rPr>
              <a:t>Фёдор Фёдорович Ушаков (1744-1817).</a:t>
            </a:r>
          </a:p>
          <a:p>
            <a:pPr eaLnBrk="1" hangingPunct="1"/>
            <a:r>
              <a:rPr lang="ru-RU" altLang="ru-RU" sz="25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Биография Ф. Ф. Ушакова схожа с биографией А. В. Суворова: он начал службу с низшего в России воинского офицерского чина – капрала. Как и Суворов, в 1799 году Ушаков получил </a:t>
            </a:r>
            <a:r>
              <a:rPr lang="ru-RU" altLang="ru-RU" sz="2500" dirty="0">
                <a:solidFill>
                  <a:srgbClr val="FF0000"/>
                </a:solidFill>
                <a:latin typeface="Monotype Corsiva" pitchFamily="66" charset="0"/>
              </a:rPr>
              <a:t>высший чин флотоводца – </a:t>
            </a:r>
            <a:r>
              <a:rPr lang="ru-RU" altLang="ru-RU" sz="2500" i="1" dirty="0">
                <a:solidFill>
                  <a:srgbClr val="FF0000"/>
                </a:solidFill>
                <a:latin typeface="Monotype Corsiva" pitchFamily="66" charset="0"/>
              </a:rPr>
              <a:t>адмирал</a:t>
            </a:r>
            <a:r>
              <a:rPr lang="ru-RU" altLang="ru-RU" sz="2500" dirty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altLang="ru-RU" sz="25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за взятие крепости Корфу и победы на Средиземном море над французами. Выше оставался только чин генерал – адмирала, который давался членам царской семьи. </a:t>
            </a:r>
            <a:endParaRPr lang="ru-RU" altLang="ru-RU" sz="2500" b="1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09867"/>
            <a:ext cx="4446618" cy="539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59" name="Прямоугольник 2"/>
          <p:cNvSpPr>
            <a:spLocks noChangeArrowheads="1"/>
          </p:cNvSpPr>
          <p:nvPr/>
        </p:nvSpPr>
        <p:spPr bwMode="auto">
          <a:xfrm>
            <a:off x="642938" y="5643563"/>
            <a:ext cx="40719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b="1" dirty="0">
                <a:latin typeface="Calibri" pitchFamily="34" charset="0"/>
              </a:rPr>
              <a:t>Святой праведный воин </a:t>
            </a:r>
          </a:p>
          <a:p>
            <a:pPr algn="ctr" eaLnBrk="1" hangingPunct="1"/>
            <a:r>
              <a:rPr lang="ru-RU" altLang="ru-RU" b="1" dirty="0">
                <a:latin typeface="Calibri" pitchFamily="34" charset="0"/>
              </a:rPr>
              <a:t>Феодор Ушаков</a:t>
            </a:r>
          </a:p>
        </p:txBody>
      </p:sp>
      <p:sp>
        <p:nvSpPr>
          <p:cNvPr id="96260" name="Прямоугольник 3"/>
          <p:cNvSpPr>
            <a:spLocks noChangeArrowheads="1"/>
          </p:cNvSpPr>
          <p:nvPr/>
        </p:nvSpPr>
        <p:spPr bwMode="auto">
          <a:xfrm>
            <a:off x="4857750" y="3929063"/>
            <a:ext cx="364331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dirty="0">
                <a:latin typeface="Monotype Corsiva" pitchFamily="66" charset="0"/>
              </a:rPr>
              <a:t>Решением Архиерейского Собора Русской Православной Церкви причислен в октябре 2004 года к лику </a:t>
            </a:r>
            <a:r>
              <a:rPr lang="ru-RU" altLang="ru-RU" sz="2400" dirty="0">
                <a:latin typeface="Monotype Corsiva" pitchFamily="66" charset="0"/>
              </a:rPr>
              <a:t>общецерковных</a:t>
            </a:r>
            <a:r>
              <a:rPr lang="ru-RU" altLang="ru-RU" sz="2400" dirty="0">
                <a:latin typeface="Monotype Corsiva" pitchFamily="66" charset="0"/>
              </a:rPr>
              <a:t> святых.</a:t>
            </a:r>
          </a:p>
        </p:txBody>
      </p:sp>
      <p:sp>
        <p:nvSpPr>
          <p:cNvPr id="96261" name="Прямоугольник 4"/>
          <p:cNvSpPr>
            <a:spLocks noChangeArrowheads="1"/>
          </p:cNvSpPr>
          <p:nvPr/>
        </p:nvSpPr>
        <p:spPr bwMode="auto">
          <a:xfrm>
            <a:off x="4786313" y="642938"/>
            <a:ext cx="364331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dirty="0">
                <a:latin typeface="Monotype Corsiva" pitchFamily="66" charset="0"/>
              </a:rPr>
              <a:t>Феодор Ушаков был выдающимся государственным деятелем. Вся его жизнь была отдана России. Он преданно служил благу своего народа, державному достоинству своей Родины.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6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Прямоугольник 1"/>
          <p:cNvSpPr>
            <a:spLocks noChangeArrowheads="1"/>
          </p:cNvSpPr>
          <p:nvPr/>
        </p:nvSpPr>
        <p:spPr bwMode="auto">
          <a:xfrm>
            <a:off x="4143373" y="214290"/>
            <a:ext cx="464344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6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Когда в 14 лет Екатерина II переехала в Россию, здесь царствовала Елизавета Петровна. Острый и живой ум, красота немецкой принцессы обратили на себя внимание императрицы. Блистая при русском дворе красотою и умом, Екатерина весь свой досуг употребляла на самообразование. Она много читала. Едва ли в целой России была женщина образованнее нее. Русский язык Екатерина выучила так, что знала множество поговорок и писала на нем сочинения. </a:t>
            </a:r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2226" y="285729"/>
            <a:ext cx="3573024" cy="4929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2" name="Прямоугольник 3"/>
          <p:cNvSpPr>
            <a:spLocks noChangeArrowheads="1"/>
          </p:cNvSpPr>
          <p:nvPr/>
        </p:nvSpPr>
        <p:spPr bwMode="auto">
          <a:xfrm>
            <a:off x="642938" y="5286375"/>
            <a:ext cx="32146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b="1" dirty="0">
                <a:latin typeface="Calibri" pitchFamily="34" charset="0"/>
              </a:rPr>
              <a:t>Великая княгиня Екатерина Алексеевна - будущая императрица Екатерина II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500063"/>
            <a:ext cx="3897312" cy="588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7" name="TextBox 2"/>
          <p:cNvSpPr txBox="1">
            <a:spLocks noChangeArrowheads="1"/>
          </p:cNvSpPr>
          <p:nvPr/>
        </p:nvSpPr>
        <p:spPr bwMode="auto">
          <a:xfrm>
            <a:off x="4572000" y="428625"/>
            <a:ext cx="4214813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Командуя огромными армиями, Ушаков и Суворов, начавшие путь от младшего командира, навсегда сохранили любовь и уважение к простому матросу и солдату, ценили и берегли своих людей.</a:t>
            </a:r>
          </a:p>
          <a:p>
            <a:pPr eaLnBrk="1" hangingPunct="1"/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И Суворов и Ушаков ввели новые правила ведения войны, что позволило им одерживать блестящие победы.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214313"/>
            <a:ext cx="8686800" cy="1428750"/>
          </a:xfrm>
        </p:spPr>
        <p:txBody>
          <a:bodyPr/>
          <a:lstStyle/>
          <a:p>
            <a:pPr eaLnBrk="1" hangingPunct="1"/>
            <a:r>
              <a:rPr lang="ru-RU" altLang="ru-RU" b="1" i="1" u="sng" dirty="0" smtClean="0">
                <a:solidFill>
                  <a:srgbClr val="FF0000"/>
                </a:solidFill>
              </a:rPr>
              <a:t>Мнение  современников</a:t>
            </a:r>
            <a:endParaRPr lang="en-US" altLang="ru-RU" b="1" i="1" u="sng" dirty="0" smtClean="0">
              <a:solidFill>
                <a:srgbClr val="FF0000"/>
              </a:solidFill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800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По  мнению  современников, правление Екатерины II характеризовалась постоянным развитием.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Территория Российского государства существенно возросла за счёт присоединения плодородных южных земель — Крыма, Причерноморья  и др.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Россия стала самой населённой европейской страной (на неё приходилось 1/5 населения Европы).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Екатерина II образовала 29 новых губерний и построила около 144 городов. </a:t>
            </a:r>
            <a:endParaRPr lang="en-US" altLang="ru-RU" sz="2800" dirty="0" smtClean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www.themegallery.com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Company Logo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500306"/>
            <a:ext cx="7790712" cy="1143000"/>
          </a:xfrm>
        </p:spPr>
        <p:txBody>
          <a:bodyPr>
            <a:noAutofit/>
          </a:bodyPr>
          <a:lstStyle/>
          <a:p>
            <a:pPr algn="ctr"/>
            <a:r>
              <a:rPr lang="ru-RU" sz="7200" b="1" i="1" u="sng" dirty="0" smtClean="0">
                <a:latin typeface="Monotype Corsiva" pitchFamily="66" charset="0"/>
              </a:rPr>
              <a:t>Спасибо за внимание.</a:t>
            </a:r>
            <a:endParaRPr lang="ru-RU" sz="7200" b="1" i="1" u="sng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Прямоугольник 2"/>
          <p:cNvSpPr>
            <a:spLocks noChangeArrowheads="1"/>
          </p:cNvSpPr>
          <p:nvPr/>
        </p:nvSpPr>
        <p:spPr bwMode="auto">
          <a:xfrm>
            <a:off x="571500" y="5857875"/>
            <a:ext cx="3643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dirty="0">
                <a:solidFill>
                  <a:srgbClr val="FF0000"/>
                </a:solidFill>
                <a:latin typeface="Calibri" pitchFamily="34" charset="0"/>
              </a:rPr>
              <a:t>Годы правления 1762 - 1796. </a:t>
            </a:r>
          </a:p>
        </p:txBody>
      </p:sp>
      <p:sp>
        <p:nvSpPr>
          <p:cNvPr id="59395" name="Прямоугольник 3"/>
          <p:cNvSpPr>
            <a:spLocks noChangeArrowheads="1"/>
          </p:cNvSpPr>
          <p:nvPr/>
        </p:nvSpPr>
        <p:spPr bwMode="auto">
          <a:xfrm>
            <a:off x="4572000" y="285751"/>
            <a:ext cx="457200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5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После смерти супруга Петра III в 1762 году Екатерина стала императрицей. </a:t>
            </a:r>
          </a:p>
          <a:p>
            <a:pPr eaLnBrk="1" hangingPunct="1"/>
            <a:r>
              <a:rPr lang="ru-RU" altLang="ru-RU" sz="25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Она славилась искусством управлять государством и выбирать своих приближенных. В делах она принимала за образец Петра Великого и постоянно спрашивала себя: «Как бы поступил в таком случае Петр I ?» </a:t>
            </a:r>
          </a:p>
          <a:p>
            <a:pPr eaLnBrk="1" hangingPunct="1"/>
            <a:r>
              <a:rPr lang="ru-RU" altLang="ru-RU" sz="25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Екатерина царствовала 34 года. Все это время наполнено громкими победами русских и мудрыми распоряжениями императрицы. Поэтому история дала ей имя Великой. </a:t>
            </a:r>
          </a:p>
        </p:txBody>
      </p:sp>
      <p:pic>
        <p:nvPicPr>
          <p:cNvPr id="5939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0" y="285728"/>
            <a:ext cx="4152743" cy="5500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Прямоугольник 3"/>
          <p:cNvSpPr>
            <a:spLocks noChangeArrowheads="1"/>
          </p:cNvSpPr>
          <p:nvPr/>
        </p:nvSpPr>
        <p:spPr bwMode="auto">
          <a:xfrm>
            <a:off x="1000100" y="5473700"/>
            <a:ext cx="77152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  <a:cs typeface="Arial" charset="0"/>
              </a:rPr>
              <a:t>В 1782 г. в  Санкт – Петербурге был установлен памятник Петру I - "Медный всадник» </a:t>
            </a:r>
          </a:p>
        </p:txBody>
      </p:sp>
      <p:sp>
        <p:nvSpPr>
          <p:cNvPr id="60420" name="TextBox 4"/>
          <p:cNvSpPr txBox="1">
            <a:spLocks noChangeArrowheads="1"/>
          </p:cNvSpPr>
          <p:nvPr/>
        </p:nvSpPr>
        <p:spPr bwMode="auto">
          <a:xfrm>
            <a:off x="1071563" y="357188"/>
            <a:ext cx="6929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Путешествие в Петербург</a:t>
            </a:r>
          </a:p>
        </p:txBody>
      </p:sp>
      <p:pic>
        <p:nvPicPr>
          <p:cNvPr id="4098" name="Picture 2" descr="Медный всадник: история памятнику Петру I в Санкт-Петербурге и описание  скульптур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857232"/>
            <a:ext cx="6883833" cy="457086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Box 1"/>
          <p:cNvSpPr txBox="1">
            <a:spLocks noChangeArrowheads="1"/>
          </p:cNvSpPr>
          <p:nvPr/>
        </p:nvSpPr>
        <p:spPr bwMode="auto">
          <a:xfrm>
            <a:off x="1142975" y="357166"/>
            <a:ext cx="764386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Императрица Екатерина </a:t>
            </a:r>
            <a:r>
              <a:rPr lang="en-US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II</a:t>
            </a:r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стремилась придать Санкт – Петербургу характер европейского города. </a:t>
            </a:r>
          </a:p>
        </p:txBody>
      </p:sp>
      <p:sp>
        <p:nvSpPr>
          <p:cNvPr id="61444" name="Прямоугольник 3"/>
          <p:cNvSpPr>
            <a:spLocks noChangeArrowheads="1"/>
          </p:cNvSpPr>
          <p:nvPr/>
        </p:nvSpPr>
        <p:spPr bwMode="auto">
          <a:xfrm>
            <a:off x="285750" y="6072188"/>
            <a:ext cx="8429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dirty="0">
                <a:latin typeface="Monotype Corsiva" pitchFamily="66" charset="0"/>
                <a:cs typeface="Arial" charset="0"/>
              </a:rPr>
              <a:t>При Екатерине </a:t>
            </a:r>
            <a:r>
              <a:rPr lang="en-US" altLang="ru-RU" sz="2800" dirty="0">
                <a:latin typeface="Monotype Corsiva" pitchFamily="66" charset="0"/>
                <a:cs typeface="Arial" charset="0"/>
              </a:rPr>
              <a:t>II</a:t>
            </a:r>
            <a:r>
              <a:rPr lang="ru-RU" altLang="ru-RU" sz="2800" dirty="0">
                <a:latin typeface="Monotype Corsiva" pitchFamily="66" charset="0"/>
                <a:cs typeface="Arial" charset="0"/>
              </a:rPr>
              <a:t> возводится Эрмитаж.</a:t>
            </a:r>
          </a:p>
        </p:txBody>
      </p:sp>
      <p:sp>
        <p:nvSpPr>
          <p:cNvPr id="3074" name="AutoShape 2" descr="Эрмитаж обратился в музеи Италии с просьбой вернуть переданные для выставок  картины | Forbes Lif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76" name="AutoShape 4" descr="Эрмитаж обратился в музеи Италии с просьбой вернуть переданные для выставок  картины | Forbes Lif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3078" name="Picture 6" descr="Государственный Эрмитаж вводит должность президента музе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285860"/>
            <a:ext cx="6929486" cy="474798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1143000"/>
            <a:ext cx="2928938" cy="220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Прямоугольник 2"/>
          <p:cNvSpPr>
            <a:spLocks noChangeArrowheads="1"/>
          </p:cNvSpPr>
          <p:nvPr/>
        </p:nvSpPr>
        <p:spPr bwMode="auto">
          <a:xfrm>
            <a:off x="1000125" y="3143250"/>
            <a:ext cx="3571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Таврический</a:t>
            </a:r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altLang="ru-RU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дворец</a:t>
            </a:r>
          </a:p>
        </p:txBody>
      </p:sp>
      <p:sp>
        <p:nvSpPr>
          <p:cNvPr id="62468" name="TextBox 3"/>
          <p:cNvSpPr txBox="1">
            <a:spLocks noChangeArrowheads="1"/>
          </p:cNvSpPr>
          <p:nvPr/>
        </p:nvSpPr>
        <p:spPr bwMode="auto">
          <a:xfrm>
            <a:off x="571500" y="142875"/>
            <a:ext cx="80724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В роскошное убранство оделась новая столица государства. Строятся прекрасные дворцы знати.</a:t>
            </a:r>
          </a:p>
        </p:txBody>
      </p:sp>
      <p:pic>
        <p:nvPicPr>
          <p:cNvPr id="6246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5" y="1143000"/>
            <a:ext cx="2786063" cy="223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0" name="Прямоугольник 5"/>
          <p:cNvSpPr>
            <a:spLocks noChangeArrowheads="1"/>
          </p:cNvSpPr>
          <p:nvPr/>
        </p:nvSpPr>
        <p:spPr bwMode="auto">
          <a:xfrm>
            <a:off x="5143500" y="3286125"/>
            <a:ext cx="20794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Дворец Разумовского </a:t>
            </a:r>
          </a:p>
        </p:txBody>
      </p:sp>
      <p:pic>
        <p:nvPicPr>
          <p:cNvPr id="6247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3667125"/>
            <a:ext cx="3071813" cy="25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2" name="Прямоугольник 7"/>
          <p:cNvSpPr>
            <a:spLocks noChangeArrowheads="1"/>
          </p:cNvSpPr>
          <p:nvPr/>
        </p:nvSpPr>
        <p:spPr bwMode="auto">
          <a:xfrm>
            <a:off x="1714500" y="6143625"/>
            <a:ext cx="14189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Елагин дворец</a:t>
            </a:r>
          </a:p>
        </p:txBody>
      </p:sp>
      <p:pic>
        <p:nvPicPr>
          <p:cNvPr id="6247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0" y="3714750"/>
            <a:ext cx="3357563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4" name="Прямоугольник 9"/>
          <p:cNvSpPr>
            <a:spLocks noChangeArrowheads="1"/>
          </p:cNvSpPr>
          <p:nvPr/>
        </p:nvSpPr>
        <p:spPr bwMode="auto">
          <a:xfrm>
            <a:off x="5500688" y="6215063"/>
            <a:ext cx="18742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Мраморный дворец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70" grpId="0"/>
      <p:bldP spid="62472" grpId="0"/>
      <p:bldP spid="624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TextBox 4"/>
          <p:cNvSpPr txBox="1">
            <a:spLocks noChangeArrowheads="1"/>
          </p:cNvSpPr>
          <p:nvPr/>
        </p:nvSpPr>
        <p:spPr bwMode="auto">
          <a:xfrm>
            <a:off x="785786" y="6000768"/>
            <a:ext cx="79295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  <a:cs typeface="Arial" charset="0"/>
              </a:rPr>
              <a:t>Каменные мосты Петербурга.</a:t>
            </a:r>
            <a:r>
              <a:rPr lang="vi-VN" altLang="ru-RU" sz="2400" b="1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 </a:t>
            </a:r>
            <a:r>
              <a:rPr lang="vi-VN" altLang="ru-RU" sz="24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Ани́чков мост</a:t>
            </a:r>
            <a:r>
              <a:rPr lang="ru-RU" altLang="ru-RU" sz="24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  <a:cs typeface="Arial" charset="0"/>
              </a:rPr>
              <a:t>. </a:t>
            </a:r>
          </a:p>
        </p:txBody>
      </p:sp>
      <p:sp>
        <p:nvSpPr>
          <p:cNvPr id="63492" name="TextBox 5"/>
          <p:cNvSpPr txBox="1">
            <a:spLocks noChangeArrowheads="1"/>
          </p:cNvSpPr>
          <p:nvPr/>
        </p:nvSpPr>
        <p:spPr bwMode="auto">
          <a:xfrm>
            <a:off x="1071537" y="500063"/>
            <a:ext cx="735808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  <a:cs typeface="Arial" charset="0"/>
              </a:rPr>
              <a:t>Набережные реки Невы одеваются в гранитные берега, строятся каменные и чугунные мосты через реки и каналы.</a:t>
            </a:r>
          </a:p>
        </p:txBody>
      </p:sp>
      <p:pic>
        <p:nvPicPr>
          <p:cNvPr id="1026" name="Picture 2" descr="Аничков мост в Санкт-Петербурге, краткое описание и истор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000240"/>
            <a:ext cx="8044538" cy="400052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Прямоугольник 2"/>
          <p:cNvSpPr>
            <a:spLocks noChangeArrowheads="1"/>
          </p:cNvSpPr>
          <p:nvPr/>
        </p:nvSpPr>
        <p:spPr bwMode="auto">
          <a:xfrm>
            <a:off x="4572000" y="357188"/>
            <a:ext cx="428625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eaLnBrk="1" hangingPunct="1"/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В соответствии с указом императрицы Екатерины II были открыты различные учебные заведения: кадетский корпус и институт благородных девиц. </a:t>
            </a:r>
          </a:p>
        </p:txBody>
      </p:sp>
      <p:sp>
        <p:nvSpPr>
          <p:cNvPr id="65539" name="Прямоугольник 3"/>
          <p:cNvSpPr>
            <a:spLocks noChangeArrowheads="1"/>
          </p:cNvSpPr>
          <p:nvPr/>
        </p:nvSpPr>
        <p:spPr bwMode="auto">
          <a:xfrm>
            <a:off x="4357686" y="4857760"/>
            <a:ext cx="450059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i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Институт благородных девиц был создан при Воскресенском Смольном </a:t>
            </a:r>
            <a:r>
              <a:rPr lang="ru-RU" altLang="ru-RU" i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Новодевичьем </a:t>
            </a:r>
            <a:r>
              <a:rPr lang="ru-RU" altLang="ru-RU" i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монастыре. Архитектор Ф.Б. Растрелли.</a:t>
            </a:r>
            <a:endParaRPr lang="ru-RU" altLang="ru-RU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0482" name="Picture 2" descr="Смольный собор - Wikiwa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6476"/>
            <a:ext cx="4412688" cy="645723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88" y="214313"/>
            <a:ext cx="7872412" cy="1500187"/>
          </a:xfrm>
        </p:spPr>
        <p:txBody>
          <a:bodyPr/>
          <a:lstStyle/>
          <a:p>
            <a:pPr eaLnBrk="1" hangingPunct="1"/>
            <a:r>
              <a:rPr lang="ru-RU" altLang="ru-RU" b="1" i="1" u="sng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Жизнь  дворянства 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Многие  дворяне  переселились  в  свои усадьбы.</a:t>
            </a:r>
          </a:p>
          <a:p>
            <a:pPr eaLnBrk="1" hangingPunct="1"/>
            <a:r>
              <a:rPr lang="ru-RU" altLang="ru-RU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Дворяне  владели  крепостными крестьянами.</a:t>
            </a:r>
          </a:p>
          <a:p>
            <a:pPr eaLnBrk="1" hangingPunct="1"/>
            <a:r>
              <a:rPr lang="ru-RU" altLang="ru-RU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Многие  крестьяне,  не  выдерживая  такой  жизни,  бежали.</a:t>
            </a:r>
          </a:p>
          <a:p>
            <a:pPr eaLnBrk="1" hangingPunct="1"/>
            <a:r>
              <a:rPr lang="ru-RU" altLang="ru-RU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Емельян  Пугачёв  поднял  восстание,  потерпевшее  разгром.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108</TotalTime>
  <Words>801</Words>
  <Application>Microsoft Office PowerPoint</Application>
  <PresentationFormat>Экран (4:3)</PresentationFormat>
  <Paragraphs>71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Солнцестояние</vt:lpstr>
      <vt:lpstr>Презентация к уроку окружающего мира в 4 классе на тему «Екатерина Великая»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Жизнь  дворянства </vt:lpstr>
      <vt:lpstr>Кому на Руси жилось хорошо?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Мнение  современников</vt:lpstr>
      <vt:lpstr>Спасибо за внимание.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окружающего мира в 4 классе на тему «»</dc:title>
  <dc:creator>Home</dc:creator>
  <cp:lastModifiedBy>Home</cp:lastModifiedBy>
  <cp:revision>11</cp:revision>
  <dcterms:created xsi:type="dcterms:W3CDTF">2022-05-30T16:26:39Z</dcterms:created>
  <dcterms:modified xsi:type="dcterms:W3CDTF">2022-05-30T18:15:21Z</dcterms:modified>
</cp:coreProperties>
</file>