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8" r:id="rId3"/>
    <p:sldId id="267" r:id="rId4"/>
    <p:sldId id="260" r:id="rId5"/>
    <p:sldId id="269" r:id="rId6"/>
    <p:sldId id="272" r:id="rId7"/>
    <p:sldId id="270" r:id="rId8"/>
    <p:sldId id="271" r:id="rId9"/>
    <p:sldId id="274" r:id="rId10"/>
    <p:sldId id="276" r:id="rId11"/>
    <p:sldId id="277" r:id="rId12"/>
    <p:sldId id="27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9" autoAdjust="0"/>
    <p:restoredTop sz="96433" autoAdjust="0"/>
  </p:normalViewPr>
  <p:slideViewPr>
    <p:cSldViewPr snapToGrid="0">
      <p:cViewPr varScale="1">
        <p:scale>
          <a:sx n="71" d="100"/>
          <a:sy n="71" d="100"/>
        </p:scale>
        <p:origin x="-124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B9633-59F5-4BBA-B147-36B9C6A3CBFD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80415A-41FF-488C-AB2A-3538F7EB8E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356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6597BC6-E735-4479-BE19-50D39EE77BC8}" type="slidenum">
              <a:rPr lang="ru-RU" smtClean="0"/>
              <a:pPr eaLnBrk="1" hangingPunct="1"/>
              <a:t>11</a:t>
            </a:fld>
            <a:endParaRPr lang="ru-RU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Г.В. Дорофеев, Л.Г. Петерсон, </a:t>
            </a:r>
            <a:r>
              <a:rPr lang="en-US" smtClean="0"/>
              <a:t>6</a:t>
            </a:r>
            <a:r>
              <a:rPr lang="ru-RU" smtClean="0"/>
              <a:t> класс (часть </a:t>
            </a:r>
            <a:r>
              <a:rPr lang="en-US" smtClean="0"/>
              <a:t>3</a:t>
            </a:r>
            <a:r>
              <a:rPr lang="ru-RU" smtClean="0"/>
              <a:t>). № </a:t>
            </a:r>
            <a:r>
              <a:rPr lang="en-US" smtClean="0"/>
              <a:t>7</a:t>
            </a:r>
            <a:r>
              <a:rPr lang="ru-RU" smtClean="0"/>
              <a:t>42</a:t>
            </a:r>
            <a:r>
              <a:rPr lang="en-US" smtClean="0"/>
              <a:t>(</a:t>
            </a:r>
            <a:r>
              <a:rPr lang="ru-RU" smtClean="0"/>
              <a:t>а)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09850" y="1190625"/>
            <a:ext cx="63341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ПОНЯТИЕ МНОГОГРАННИКА</a:t>
            </a:r>
          </a:p>
          <a:p>
            <a:pPr algn="ctr"/>
            <a:r>
              <a:rPr lang="ru-RU" sz="3600" b="1" smtClean="0">
                <a:solidFill>
                  <a:srgbClr val="FF0000"/>
                </a:solidFill>
              </a:rPr>
              <a:t>Геометрия, 10 </a:t>
            </a:r>
            <a:r>
              <a:rPr lang="ru-RU" sz="3600" b="1" dirty="0" smtClean="0">
                <a:solidFill>
                  <a:srgbClr val="FF0000"/>
                </a:solidFill>
              </a:rPr>
              <a:t>класс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(учебник Л.С. </a:t>
            </a:r>
            <a:r>
              <a:rPr lang="ru-RU" sz="3600" b="1" dirty="0" err="1" smtClean="0">
                <a:solidFill>
                  <a:srgbClr val="FF0000"/>
                </a:solidFill>
              </a:rPr>
              <a:t>Атанасян</a:t>
            </a:r>
            <a:r>
              <a:rPr lang="ru-RU" sz="3600" b="1" dirty="0" smtClean="0">
                <a:solidFill>
                  <a:srgbClr val="FF0000"/>
                </a:solidFill>
              </a:rPr>
              <a:t>)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0364" y="2887682"/>
            <a:ext cx="41660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Автор: </a:t>
            </a:r>
            <a:r>
              <a:rPr lang="ru-RU" b="1" i="1" dirty="0" smtClean="0"/>
              <a:t>Климова Ирина Владимировна,</a:t>
            </a:r>
            <a:r>
              <a:rPr lang="ru-RU" i="1" dirty="0" smtClean="0"/>
              <a:t> учитель математики высшей категории</a:t>
            </a:r>
            <a:endParaRPr lang="ru-RU" dirty="0" smtClean="0"/>
          </a:p>
          <a:p>
            <a:r>
              <a:rPr lang="ru-RU" i="1" dirty="0" smtClean="0"/>
              <a:t>МАОУ «СОШ № 7 имени Пичуева Л.П.»</a:t>
            </a:r>
            <a:endParaRPr lang="ru-RU" dirty="0" smtClean="0"/>
          </a:p>
          <a:p>
            <a:r>
              <a:rPr lang="ru-RU" i="1" dirty="0" smtClean="0"/>
              <a:t>г. Усть-Илимск 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5970" name="Group 2"/>
          <p:cNvGrpSpPr>
            <a:grpSpLocks/>
          </p:cNvGrpSpPr>
          <p:nvPr/>
        </p:nvGrpSpPr>
        <p:grpSpPr bwMode="auto">
          <a:xfrm rot="5320468" flipH="1">
            <a:off x="-990600" y="2743200"/>
            <a:ext cx="6096000" cy="1371600"/>
            <a:chOff x="336" y="2024"/>
            <a:chExt cx="4280" cy="1152"/>
          </a:xfrm>
          <a:solidFill>
            <a:srgbClr val="00B0F0"/>
          </a:solidFill>
        </p:grpSpPr>
        <p:sp>
          <p:nvSpPr>
            <p:cNvPr id="10271" name="Freeform 3"/>
            <p:cNvSpPr>
              <a:spLocks/>
            </p:cNvSpPr>
            <p:nvPr/>
          </p:nvSpPr>
          <p:spPr bwMode="auto">
            <a:xfrm>
              <a:off x="336" y="2040"/>
              <a:ext cx="4280" cy="1136"/>
            </a:xfrm>
            <a:custGeom>
              <a:avLst/>
              <a:gdLst>
                <a:gd name="T0" fmla="*/ 0 w 4280"/>
                <a:gd name="T1" fmla="*/ 1088 h 1136"/>
                <a:gd name="T2" fmla="*/ 904 w 4280"/>
                <a:gd name="T3" fmla="*/ 80 h 1136"/>
                <a:gd name="T4" fmla="*/ 4280 w 4280"/>
                <a:gd name="T5" fmla="*/ 0 h 1136"/>
                <a:gd name="T6" fmla="*/ 3432 w 4280"/>
                <a:gd name="T7" fmla="*/ 1088 h 1136"/>
                <a:gd name="T8" fmla="*/ 6 w 4280"/>
                <a:gd name="T9" fmla="*/ 1091 h 1136"/>
                <a:gd name="T10" fmla="*/ 6 w 4280"/>
                <a:gd name="T11" fmla="*/ 1123 h 1136"/>
                <a:gd name="T12" fmla="*/ 3448 w 4280"/>
                <a:gd name="T13" fmla="*/ 1120 h 1136"/>
                <a:gd name="T14" fmla="*/ 3448 w 4280"/>
                <a:gd name="T15" fmla="*/ 1136 h 1136"/>
                <a:gd name="T16" fmla="*/ 3464 w 4280"/>
                <a:gd name="T17" fmla="*/ 1104 h 1136"/>
                <a:gd name="T18" fmla="*/ 3448 w 4280"/>
                <a:gd name="T19" fmla="*/ 1104 h 1136"/>
                <a:gd name="T20" fmla="*/ 4264 w 4280"/>
                <a:gd name="T21" fmla="*/ 48 h 1136"/>
                <a:gd name="T22" fmla="*/ 4264 w 4280"/>
                <a:gd name="T23" fmla="*/ 48 h 1136"/>
                <a:gd name="T24" fmla="*/ 3448 w 4280"/>
                <a:gd name="T25" fmla="*/ 1088 h 1136"/>
                <a:gd name="T26" fmla="*/ 6 w 4280"/>
                <a:gd name="T27" fmla="*/ 1091 h 11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280" h="1136">
                  <a:moveTo>
                    <a:pt x="0" y="1088"/>
                  </a:moveTo>
                  <a:lnTo>
                    <a:pt x="904" y="80"/>
                  </a:lnTo>
                  <a:lnTo>
                    <a:pt x="4280" y="0"/>
                  </a:lnTo>
                  <a:lnTo>
                    <a:pt x="3432" y="1088"/>
                  </a:lnTo>
                  <a:lnTo>
                    <a:pt x="6" y="1091"/>
                  </a:lnTo>
                  <a:lnTo>
                    <a:pt x="6" y="1123"/>
                  </a:lnTo>
                  <a:lnTo>
                    <a:pt x="3448" y="1120"/>
                  </a:lnTo>
                  <a:lnTo>
                    <a:pt x="3448" y="1136"/>
                  </a:lnTo>
                  <a:lnTo>
                    <a:pt x="3464" y="1104"/>
                  </a:lnTo>
                  <a:lnTo>
                    <a:pt x="3448" y="1104"/>
                  </a:lnTo>
                  <a:lnTo>
                    <a:pt x="4264" y="48"/>
                  </a:lnTo>
                  <a:lnTo>
                    <a:pt x="3448" y="1088"/>
                  </a:lnTo>
                  <a:lnTo>
                    <a:pt x="6" y="1091"/>
                  </a:ln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72" name="Freeform 4"/>
            <p:cNvSpPr>
              <a:spLocks/>
            </p:cNvSpPr>
            <p:nvPr/>
          </p:nvSpPr>
          <p:spPr bwMode="auto">
            <a:xfrm>
              <a:off x="3768" y="2024"/>
              <a:ext cx="848" cy="1138"/>
            </a:xfrm>
            <a:custGeom>
              <a:avLst/>
              <a:gdLst>
                <a:gd name="T0" fmla="*/ 848 w 848"/>
                <a:gd name="T1" fmla="*/ 0 h 1138"/>
                <a:gd name="T2" fmla="*/ 848 w 848"/>
                <a:gd name="T3" fmla="*/ 64 h 1138"/>
                <a:gd name="T4" fmla="*/ 12 w 848"/>
                <a:gd name="T5" fmla="*/ 1138 h 1138"/>
                <a:gd name="T6" fmla="*/ 0 w 848"/>
                <a:gd name="T7" fmla="*/ 1090 h 1138"/>
                <a:gd name="T8" fmla="*/ 848 w 848"/>
                <a:gd name="T9" fmla="*/ 0 h 1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8" h="1138">
                  <a:moveTo>
                    <a:pt x="848" y="0"/>
                  </a:moveTo>
                  <a:lnTo>
                    <a:pt x="848" y="64"/>
                  </a:lnTo>
                  <a:lnTo>
                    <a:pt x="12" y="1138"/>
                  </a:lnTo>
                  <a:lnTo>
                    <a:pt x="0" y="1090"/>
                  </a:lnTo>
                  <a:lnTo>
                    <a:pt x="848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73" name="Freeform 5"/>
            <p:cNvSpPr>
              <a:spLocks/>
            </p:cNvSpPr>
            <p:nvPr/>
          </p:nvSpPr>
          <p:spPr bwMode="auto">
            <a:xfrm>
              <a:off x="336" y="3109"/>
              <a:ext cx="3444" cy="59"/>
            </a:xfrm>
            <a:custGeom>
              <a:avLst/>
              <a:gdLst>
                <a:gd name="T0" fmla="*/ 6 w 3444"/>
                <a:gd name="T1" fmla="*/ 22 h 59"/>
                <a:gd name="T2" fmla="*/ 3432 w 3444"/>
                <a:gd name="T3" fmla="*/ 5 h 59"/>
                <a:gd name="T4" fmla="*/ 3444 w 3444"/>
                <a:gd name="T5" fmla="*/ 53 h 59"/>
                <a:gd name="T6" fmla="*/ 0 w 3444"/>
                <a:gd name="T7" fmla="*/ 59 h 59"/>
                <a:gd name="T8" fmla="*/ 6 w 3444"/>
                <a:gd name="T9" fmla="*/ 22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44" h="59">
                  <a:moveTo>
                    <a:pt x="6" y="22"/>
                  </a:moveTo>
                  <a:cubicBezTo>
                    <a:pt x="2207" y="27"/>
                    <a:pt x="2859" y="0"/>
                    <a:pt x="3432" y="5"/>
                  </a:cubicBezTo>
                  <a:lnTo>
                    <a:pt x="3444" y="53"/>
                  </a:lnTo>
                  <a:lnTo>
                    <a:pt x="0" y="59"/>
                  </a:lnTo>
                  <a:lnTo>
                    <a:pt x="6" y="22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95974" name="Group 6"/>
          <p:cNvGrpSpPr>
            <a:grpSpLocks/>
          </p:cNvGrpSpPr>
          <p:nvPr/>
        </p:nvGrpSpPr>
        <p:grpSpPr bwMode="auto">
          <a:xfrm>
            <a:off x="533400" y="4419600"/>
            <a:ext cx="5562600" cy="1295400"/>
            <a:chOff x="672" y="3024"/>
            <a:chExt cx="4224" cy="816"/>
          </a:xfrm>
          <a:solidFill>
            <a:srgbClr val="FFFF00"/>
          </a:solidFill>
        </p:grpSpPr>
        <p:grpSp>
          <p:nvGrpSpPr>
            <p:cNvPr id="10266" name="Group 7"/>
            <p:cNvGrpSpPr>
              <a:grpSpLocks/>
            </p:cNvGrpSpPr>
            <p:nvPr/>
          </p:nvGrpSpPr>
          <p:grpSpPr bwMode="auto">
            <a:xfrm>
              <a:off x="672" y="3024"/>
              <a:ext cx="4224" cy="816"/>
              <a:chOff x="336" y="2024"/>
              <a:chExt cx="4280" cy="1152"/>
            </a:xfrm>
            <a:grpFill/>
          </p:grpSpPr>
          <p:sp>
            <p:nvSpPr>
              <p:cNvPr id="10268" name="Freeform 8"/>
              <p:cNvSpPr>
                <a:spLocks/>
              </p:cNvSpPr>
              <p:nvPr/>
            </p:nvSpPr>
            <p:spPr bwMode="auto">
              <a:xfrm>
                <a:off x="336" y="2040"/>
                <a:ext cx="4280" cy="1136"/>
              </a:xfrm>
              <a:custGeom>
                <a:avLst/>
                <a:gdLst>
                  <a:gd name="T0" fmla="*/ 0 w 4280"/>
                  <a:gd name="T1" fmla="*/ 1088 h 1136"/>
                  <a:gd name="T2" fmla="*/ 904 w 4280"/>
                  <a:gd name="T3" fmla="*/ 80 h 1136"/>
                  <a:gd name="T4" fmla="*/ 4280 w 4280"/>
                  <a:gd name="T5" fmla="*/ 0 h 1136"/>
                  <a:gd name="T6" fmla="*/ 3432 w 4280"/>
                  <a:gd name="T7" fmla="*/ 1088 h 1136"/>
                  <a:gd name="T8" fmla="*/ 6 w 4280"/>
                  <a:gd name="T9" fmla="*/ 1091 h 1136"/>
                  <a:gd name="T10" fmla="*/ 6 w 4280"/>
                  <a:gd name="T11" fmla="*/ 1123 h 1136"/>
                  <a:gd name="T12" fmla="*/ 3448 w 4280"/>
                  <a:gd name="T13" fmla="*/ 1120 h 1136"/>
                  <a:gd name="T14" fmla="*/ 3448 w 4280"/>
                  <a:gd name="T15" fmla="*/ 1136 h 1136"/>
                  <a:gd name="T16" fmla="*/ 3464 w 4280"/>
                  <a:gd name="T17" fmla="*/ 1104 h 1136"/>
                  <a:gd name="T18" fmla="*/ 3448 w 4280"/>
                  <a:gd name="T19" fmla="*/ 1104 h 1136"/>
                  <a:gd name="T20" fmla="*/ 4264 w 4280"/>
                  <a:gd name="T21" fmla="*/ 48 h 1136"/>
                  <a:gd name="T22" fmla="*/ 4264 w 4280"/>
                  <a:gd name="T23" fmla="*/ 48 h 1136"/>
                  <a:gd name="T24" fmla="*/ 3448 w 4280"/>
                  <a:gd name="T25" fmla="*/ 1088 h 1136"/>
                  <a:gd name="T26" fmla="*/ 6 w 4280"/>
                  <a:gd name="T27" fmla="*/ 1091 h 11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4280" h="1136">
                    <a:moveTo>
                      <a:pt x="0" y="1088"/>
                    </a:moveTo>
                    <a:lnTo>
                      <a:pt x="904" y="80"/>
                    </a:lnTo>
                    <a:lnTo>
                      <a:pt x="4280" y="0"/>
                    </a:lnTo>
                    <a:lnTo>
                      <a:pt x="3432" y="1088"/>
                    </a:lnTo>
                    <a:lnTo>
                      <a:pt x="6" y="1091"/>
                    </a:lnTo>
                    <a:lnTo>
                      <a:pt x="6" y="1123"/>
                    </a:lnTo>
                    <a:lnTo>
                      <a:pt x="3448" y="1120"/>
                    </a:lnTo>
                    <a:lnTo>
                      <a:pt x="3448" y="1136"/>
                    </a:lnTo>
                    <a:lnTo>
                      <a:pt x="3464" y="1104"/>
                    </a:lnTo>
                    <a:lnTo>
                      <a:pt x="3448" y="1104"/>
                    </a:lnTo>
                    <a:lnTo>
                      <a:pt x="4264" y="48"/>
                    </a:lnTo>
                    <a:lnTo>
                      <a:pt x="3448" y="1088"/>
                    </a:lnTo>
                    <a:lnTo>
                      <a:pt x="6" y="1091"/>
                    </a:lnTo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9" name="Freeform 9"/>
              <p:cNvSpPr>
                <a:spLocks/>
              </p:cNvSpPr>
              <p:nvPr/>
            </p:nvSpPr>
            <p:spPr bwMode="auto">
              <a:xfrm>
                <a:off x="3768" y="2024"/>
                <a:ext cx="848" cy="1138"/>
              </a:xfrm>
              <a:custGeom>
                <a:avLst/>
                <a:gdLst>
                  <a:gd name="T0" fmla="*/ 848 w 848"/>
                  <a:gd name="T1" fmla="*/ 0 h 1138"/>
                  <a:gd name="T2" fmla="*/ 848 w 848"/>
                  <a:gd name="T3" fmla="*/ 64 h 1138"/>
                  <a:gd name="T4" fmla="*/ 12 w 848"/>
                  <a:gd name="T5" fmla="*/ 1138 h 1138"/>
                  <a:gd name="T6" fmla="*/ 0 w 848"/>
                  <a:gd name="T7" fmla="*/ 1090 h 1138"/>
                  <a:gd name="T8" fmla="*/ 848 w 848"/>
                  <a:gd name="T9" fmla="*/ 0 h 11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48" h="1138">
                    <a:moveTo>
                      <a:pt x="848" y="0"/>
                    </a:moveTo>
                    <a:lnTo>
                      <a:pt x="848" y="64"/>
                    </a:lnTo>
                    <a:lnTo>
                      <a:pt x="12" y="1138"/>
                    </a:lnTo>
                    <a:lnTo>
                      <a:pt x="0" y="1090"/>
                    </a:lnTo>
                    <a:lnTo>
                      <a:pt x="848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70" name="Freeform 10"/>
              <p:cNvSpPr>
                <a:spLocks/>
              </p:cNvSpPr>
              <p:nvPr/>
            </p:nvSpPr>
            <p:spPr bwMode="auto">
              <a:xfrm>
                <a:off x="336" y="3109"/>
                <a:ext cx="3444" cy="59"/>
              </a:xfrm>
              <a:custGeom>
                <a:avLst/>
                <a:gdLst>
                  <a:gd name="T0" fmla="*/ 6 w 3444"/>
                  <a:gd name="T1" fmla="*/ 22 h 59"/>
                  <a:gd name="T2" fmla="*/ 3432 w 3444"/>
                  <a:gd name="T3" fmla="*/ 5 h 59"/>
                  <a:gd name="T4" fmla="*/ 3444 w 3444"/>
                  <a:gd name="T5" fmla="*/ 53 h 59"/>
                  <a:gd name="T6" fmla="*/ 0 w 3444"/>
                  <a:gd name="T7" fmla="*/ 59 h 59"/>
                  <a:gd name="T8" fmla="*/ 6 w 3444"/>
                  <a:gd name="T9" fmla="*/ 22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444" h="59">
                    <a:moveTo>
                      <a:pt x="6" y="22"/>
                    </a:moveTo>
                    <a:cubicBezTo>
                      <a:pt x="2207" y="27"/>
                      <a:pt x="2859" y="0"/>
                      <a:pt x="3432" y="5"/>
                    </a:cubicBezTo>
                    <a:lnTo>
                      <a:pt x="3444" y="53"/>
                    </a:lnTo>
                    <a:lnTo>
                      <a:pt x="0" y="59"/>
                    </a:lnTo>
                    <a:lnTo>
                      <a:pt x="6" y="22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aphicFrame>
          <p:nvGraphicFramePr>
            <p:cNvPr id="10267" name="Object 11"/>
            <p:cNvGraphicFramePr>
              <a:graphicFrameLocks noChangeAspect="1"/>
            </p:cNvGraphicFramePr>
            <p:nvPr/>
          </p:nvGraphicFramePr>
          <p:xfrm>
            <a:off x="4320" y="3032"/>
            <a:ext cx="282" cy="3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0" name="Формула" r:id="rId3" imgW="152268" imgH="203024" progId="Equation.3">
                    <p:embed/>
                  </p:oleObj>
                </mc:Choice>
                <mc:Fallback>
                  <p:oleObj name="Формула" r:id="rId3" imgW="152268" imgH="20302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3032"/>
                          <a:ext cx="282" cy="3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>
                                  <a:alpha val="63136"/>
                                </a:schemeClr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44" name="AutoShape 12"/>
          <p:cNvSpPr>
            <a:spLocks noChangeArrowheads="1"/>
          </p:cNvSpPr>
          <p:nvPr/>
        </p:nvSpPr>
        <p:spPr bwMode="auto">
          <a:xfrm>
            <a:off x="1676400" y="1371600"/>
            <a:ext cx="3581400" cy="3994150"/>
          </a:xfrm>
          <a:prstGeom prst="cube">
            <a:avLst>
              <a:gd name="adj" fmla="val 25000"/>
            </a:avLst>
          </a:prstGeom>
          <a:solidFill>
            <a:srgbClr val="FF00FF">
              <a:alpha val="7215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595981" name="Group 13"/>
          <p:cNvGrpSpPr>
            <a:grpSpLocks/>
          </p:cNvGrpSpPr>
          <p:nvPr/>
        </p:nvGrpSpPr>
        <p:grpSpPr bwMode="auto">
          <a:xfrm>
            <a:off x="762000" y="1066800"/>
            <a:ext cx="5715000" cy="1524000"/>
            <a:chOff x="1576" y="1728"/>
            <a:chExt cx="3704" cy="816"/>
          </a:xfrm>
          <a:solidFill>
            <a:srgbClr val="FFFF00"/>
          </a:solidFill>
        </p:grpSpPr>
        <p:grpSp>
          <p:nvGrpSpPr>
            <p:cNvPr id="10261" name="Group 14"/>
            <p:cNvGrpSpPr>
              <a:grpSpLocks/>
            </p:cNvGrpSpPr>
            <p:nvPr/>
          </p:nvGrpSpPr>
          <p:grpSpPr bwMode="auto">
            <a:xfrm>
              <a:off x="1576" y="1728"/>
              <a:ext cx="3704" cy="816"/>
              <a:chOff x="336" y="2024"/>
              <a:chExt cx="4280" cy="1152"/>
            </a:xfrm>
            <a:grpFill/>
          </p:grpSpPr>
          <p:sp>
            <p:nvSpPr>
              <p:cNvPr id="10263" name="Freeform 15"/>
              <p:cNvSpPr>
                <a:spLocks/>
              </p:cNvSpPr>
              <p:nvPr/>
            </p:nvSpPr>
            <p:spPr bwMode="auto">
              <a:xfrm>
                <a:off x="336" y="2040"/>
                <a:ext cx="4280" cy="1136"/>
              </a:xfrm>
              <a:custGeom>
                <a:avLst/>
                <a:gdLst>
                  <a:gd name="T0" fmla="*/ 0 w 4280"/>
                  <a:gd name="T1" fmla="*/ 1088 h 1136"/>
                  <a:gd name="T2" fmla="*/ 904 w 4280"/>
                  <a:gd name="T3" fmla="*/ 80 h 1136"/>
                  <a:gd name="T4" fmla="*/ 4280 w 4280"/>
                  <a:gd name="T5" fmla="*/ 0 h 1136"/>
                  <a:gd name="T6" fmla="*/ 3432 w 4280"/>
                  <a:gd name="T7" fmla="*/ 1088 h 1136"/>
                  <a:gd name="T8" fmla="*/ 6 w 4280"/>
                  <a:gd name="T9" fmla="*/ 1091 h 1136"/>
                  <a:gd name="T10" fmla="*/ 6 w 4280"/>
                  <a:gd name="T11" fmla="*/ 1123 h 1136"/>
                  <a:gd name="T12" fmla="*/ 3448 w 4280"/>
                  <a:gd name="T13" fmla="*/ 1120 h 1136"/>
                  <a:gd name="T14" fmla="*/ 3448 w 4280"/>
                  <a:gd name="T15" fmla="*/ 1136 h 1136"/>
                  <a:gd name="T16" fmla="*/ 3464 w 4280"/>
                  <a:gd name="T17" fmla="*/ 1104 h 1136"/>
                  <a:gd name="T18" fmla="*/ 3448 w 4280"/>
                  <a:gd name="T19" fmla="*/ 1104 h 1136"/>
                  <a:gd name="T20" fmla="*/ 4264 w 4280"/>
                  <a:gd name="T21" fmla="*/ 48 h 1136"/>
                  <a:gd name="T22" fmla="*/ 4264 w 4280"/>
                  <a:gd name="T23" fmla="*/ 48 h 1136"/>
                  <a:gd name="T24" fmla="*/ 3448 w 4280"/>
                  <a:gd name="T25" fmla="*/ 1088 h 1136"/>
                  <a:gd name="T26" fmla="*/ 6 w 4280"/>
                  <a:gd name="T27" fmla="*/ 1091 h 11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4280" h="1136">
                    <a:moveTo>
                      <a:pt x="0" y="1088"/>
                    </a:moveTo>
                    <a:lnTo>
                      <a:pt x="904" y="80"/>
                    </a:lnTo>
                    <a:lnTo>
                      <a:pt x="4280" y="0"/>
                    </a:lnTo>
                    <a:lnTo>
                      <a:pt x="3432" y="1088"/>
                    </a:lnTo>
                    <a:lnTo>
                      <a:pt x="6" y="1091"/>
                    </a:lnTo>
                    <a:lnTo>
                      <a:pt x="6" y="1123"/>
                    </a:lnTo>
                    <a:lnTo>
                      <a:pt x="3448" y="1120"/>
                    </a:lnTo>
                    <a:lnTo>
                      <a:pt x="3448" y="1136"/>
                    </a:lnTo>
                    <a:lnTo>
                      <a:pt x="3464" y="1104"/>
                    </a:lnTo>
                    <a:lnTo>
                      <a:pt x="3448" y="1104"/>
                    </a:lnTo>
                    <a:lnTo>
                      <a:pt x="4264" y="48"/>
                    </a:lnTo>
                    <a:lnTo>
                      <a:pt x="3448" y="1088"/>
                    </a:lnTo>
                    <a:lnTo>
                      <a:pt x="6" y="1091"/>
                    </a:lnTo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4" name="Freeform 16"/>
              <p:cNvSpPr>
                <a:spLocks/>
              </p:cNvSpPr>
              <p:nvPr/>
            </p:nvSpPr>
            <p:spPr bwMode="auto">
              <a:xfrm>
                <a:off x="3768" y="2024"/>
                <a:ext cx="848" cy="1138"/>
              </a:xfrm>
              <a:custGeom>
                <a:avLst/>
                <a:gdLst>
                  <a:gd name="T0" fmla="*/ 848 w 848"/>
                  <a:gd name="T1" fmla="*/ 0 h 1138"/>
                  <a:gd name="T2" fmla="*/ 848 w 848"/>
                  <a:gd name="T3" fmla="*/ 64 h 1138"/>
                  <a:gd name="T4" fmla="*/ 12 w 848"/>
                  <a:gd name="T5" fmla="*/ 1138 h 1138"/>
                  <a:gd name="T6" fmla="*/ 0 w 848"/>
                  <a:gd name="T7" fmla="*/ 1090 h 1138"/>
                  <a:gd name="T8" fmla="*/ 848 w 848"/>
                  <a:gd name="T9" fmla="*/ 0 h 11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48" h="1138">
                    <a:moveTo>
                      <a:pt x="848" y="0"/>
                    </a:moveTo>
                    <a:lnTo>
                      <a:pt x="848" y="64"/>
                    </a:lnTo>
                    <a:lnTo>
                      <a:pt x="12" y="1138"/>
                    </a:lnTo>
                    <a:lnTo>
                      <a:pt x="0" y="1090"/>
                    </a:lnTo>
                    <a:lnTo>
                      <a:pt x="848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5" name="Freeform 17"/>
              <p:cNvSpPr>
                <a:spLocks/>
              </p:cNvSpPr>
              <p:nvPr/>
            </p:nvSpPr>
            <p:spPr bwMode="auto">
              <a:xfrm>
                <a:off x="336" y="3109"/>
                <a:ext cx="3444" cy="59"/>
              </a:xfrm>
              <a:custGeom>
                <a:avLst/>
                <a:gdLst>
                  <a:gd name="T0" fmla="*/ 6 w 3444"/>
                  <a:gd name="T1" fmla="*/ 22 h 59"/>
                  <a:gd name="T2" fmla="*/ 3432 w 3444"/>
                  <a:gd name="T3" fmla="*/ 5 h 59"/>
                  <a:gd name="T4" fmla="*/ 3444 w 3444"/>
                  <a:gd name="T5" fmla="*/ 53 h 59"/>
                  <a:gd name="T6" fmla="*/ 0 w 3444"/>
                  <a:gd name="T7" fmla="*/ 59 h 59"/>
                  <a:gd name="T8" fmla="*/ 6 w 3444"/>
                  <a:gd name="T9" fmla="*/ 22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444" h="59">
                    <a:moveTo>
                      <a:pt x="6" y="22"/>
                    </a:moveTo>
                    <a:cubicBezTo>
                      <a:pt x="2207" y="27"/>
                      <a:pt x="2859" y="0"/>
                      <a:pt x="3432" y="5"/>
                    </a:cubicBezTo>
                    <a:lnTo>
                      <a:pt x="3444" y="53"/>
                    </a:lnTo>
                    <a:lnTo>
                      <a:pt x="0" y="59"/>
                    </a:lnTo>
                    <a:lnTo>
                      <a:pt x="6" y="22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aphicFrame>
          <p:nvGraphicFramePr>
            <p:cNvPr id="10262" name="Object 18"/>
            <p:cNvGraphicFramePr>
              <a:graphicFrameLocks noChangeAspect="1"/>
            </p:cNvGraphicFramePr>
            <p:nvPr/>
          </p:nvGraphicFramePr>
          <p:xfrm>
            <a:off x="4752" y="1728"/>
            <a:ext cx="288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1" name="Формула" r:id="rId5" imgW="152334" imgH="139639" progId="Equation.3">
                    <p:embed/>
                  </p:oleObj>
                </mc:Choice>
                <mc:Fallback>
                  <p:oleObj name="Формула" r:id="rId5" imgW="152334" imgH="13963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2" y="1728"/>
                          <a:ext cx="288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>
                                  <a:alpha val="74117"/>
                                </a:schemeClr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46" name="Freeform 19"/>
          <p:cNvSpPr>
            <a:spLocks/>
          </p:cNvSpPr>
          <p:nvPr/>
        </p:nvSpPr>
        <p:spPr bwMode="auto">
          <a:xfrm>
            <a:off x="1689100" y="1365250"/>
            <a:ext cx="3568700" cy="1390650"/>
          </a:xfrm>
          <a:custGeom>
            <a:avLst/>
            <a:gdLst>
              <a:gd name="T0" fmla="*/ 0 w 2248"/>
              <a:gd name="T1" fmla="*/ 2147483647 h 876"/>
              <a:gd name="T2" fmla="*/ 0 w 2248"/>
              <a:gd name="T3" fmla="*/ 2147483647 h 876"/>
              <a:gd name="T4" fmla="*/ 2147483647 w 2248"/>
              <a:gd name="T5" fmla="*/ 0 h 876"/>
              <a:gd name="T6" fmla="*/ 2147483647 w 2248"/>
              <a:gd name="T7" fmla="*/ 2147483647 h 876"/>
              <a:gd name="T8" fmla="*/ 2147483647 w 2248"/>
              <a:gd name="T9" fmla="*/ 2147483647 h 876"/>
              <a:gd name="T10" fmla="*/ 2147483647 w 2248"/>
              <a:gd name="T11" fmla="*/ 2147483647 h 8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248" h="876">
                <a:moveTo>
                  <a:pt x="0" y="876"/>
                </a:moveTo>
                <a:lnTo>
                  <a:pt x="0" y="568"/>
                </a:lnTo>
                <a:lnTo>
                  <a:pt x="568" y="0"/>
                </a:lnTo>
                <a:lnTo>
                  <a:pt x="2248" y="8"/>
                </a:lnTo>
                <a:lnTo>
                  <a:pt x="1688" y="564"/>
                </a:lnTo>
                <a:lnTo>
                  <a:pt x="8" y="568"/>
                </a:lnTo>
              </a:path>
            </a:pathLst>
          </a:custGeom>
          <a:noFill/>
          <a:ln w="9525" cap="flat">
            <a:solidFill>
              <a:srgbClr val="FF0066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47" name="Freeform 20"/>
          <p:cNvSpPr>
            <a:spLocks/>
          </p:cNvSpPr>
          <p:nvPr/>
        </p:nvSpPr>
        <p:spPr bwMode="auto">
          <a:xfrm>
            <a:off x="4368800" y="2273300"/>
            <a:ext cx="6350" cy="342900"/>
          </a:xfrm>
          <a:custGeom>
            <a:avLst/>
            <a:gdLst>
              <a:gd name="T0" fmla="*/ 0 w 4"/>
              <a:gd name="T1" fmla="*/ 0 h 216"/>
              <a:gd name="T2" fmla="*/ 2147483647 w 4"/>
              <a:gd name="T3" fmla="*/ 2147483647 h 2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" h="216">
                <a:moveTo>
                  <a:pt x="0" y="0"/>
                </a:moveTo>
                <a:lnTo>
                  <a:pt x="4" y="216"/>
                </a:lnTo>
              </a:path>
            </a:pathLst>
          </a:custGeom>
          <a:noFill/>
          <a:ln w="9525" cap="flat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48" name="Freeform 21"/>
          <p:cNvSpPr>
            <a:spLocks/>
          </p:cNvSpPr>
          <p:nvPr/>
        </p:nvSpPr>
        <p:spPr bwMode="auto">
          <a:xfrm>
            <a:off x="5257800" y="2241550"/>
            <a:ext cx="19050" cy="1143000"/>
          </a:xfrm>
          <a:custGeom>
            <a:avLst/>
            <a:gdLst>
              <a:gd name="T0" fmla="*/ 0 w 12"/>
              <a:gd name="T1" fmla="*/ 0 h 720"/>
              <a:gd name="T2" fmla="*/ 2147483647 w 12"/>
              <a:gd name="T3" fmla="*/ 2147483647 h 720"/>
              <a:gd name="T4" fmla="*/ 2147483647 w 12"/>
              <a:gd name="T5" fmla="*/ 2147483647 h 72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" h="720">
                <a:moveTo>
                  <a:pt x="0" y="0"/>
                </a:moveTo>
                <a:lnTo>
                  <a:pt x="8" y="720"/>
                </a:lnTo>
                <a:lnTo>
                  <a:pt x="12" y="716"/>
                </a:lnTo>
              </a:path>
            </a:pathLst>
          </a:custGeom>
          <a:noFill/>
          <a:ln w="9525" cap="flat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95990" name="Group 22"/>
          <p:cNvGrpSpPr>
            <a:grpSpLocks/>
          </p:cNvGrpSpPr>
          <p:nvPr/>
        </p:nvGrpSpPr>
        <p:grpSpPr bwMode="auto">
          <a:xfrm rot="5400000" flipH="1">
            <a:off x="1905000" y="2743200"/>
            <a:ext cx="5867400" cy="1447800"/>
            <a:chOff x="336" y="2024"/>
            <a:chExt cx="4280" cy="1152"/>
          </a:xfrm>
          <a:solidFill>
            <a:srgbClr val="92D050"/>
          </a:solidFill>
        </p:grpSpPr>
        <p:sp>
          <p:nvSpPr>
            <p:cNvPr id="10258" name="Freeform 23"/>
            <p:cNvSpPr>
              <a:spLocks/>
            </p:cNvSpPr>
            <p:nvPr/>
          </p:nvSpPr>
          <p:spPr bwMode="auto">
            <a:xfrm>
              <a:off x="336" y="2040"/>
              <a:ext cx="4280" cy="1136"/>
            </a:xfrm>
            <a:custGeom>
              <a:avLst/>
              <a:gdLst>
                <a:gd name="T0" fmla="*/ 0 w 4280"/>
                <a:gd name="T1" fmla="*/ 1088 h 1136"/>
                <a:gd name="T2" fmla="*/ 904 w 4280"/>
                <a:gd name="T3" fmla="*/ 80 h 1136"/>
                <a:gd name="T4" fmla="*/ 4280 w 4280"/>
                <a:gd name="T5" fmla="*/ 0 h 1136"/>
                <a:gd name="T6" fmla="*/ 3432 w 4280"/>
                <a:gd name="T7" fmla="*/ 1088 h 1136"/>
                <a:gd name="T8" fmla="*/ 6 w 4280"/>
                <a:gd name="T9" fmla="*/ 1091 h 1136"/>
                <a:gd name="T10" fmla="*/ 6 w 4280"/>
                <a:gd name="T11" fmla="*/ 1123 h 1136"/>
                <a:gd name="T12" fmla="*/ 3448 w 4280"/>
                <a:gd name="T13" fmla="*/ 1120 h 1136"/>
                <a:gd name="T14" fmla="*/ 3448 w 4280"/>
                <a:gd name="T15" fmla="*/ 1136 h 1136"/>
                <a:gd name="T16" fmla="*/ 3464 w 4280"/>
                <a:gd name="T17" fmla="*/ 1104 h 1136"/>
                <a:gd name="T18" fmla="*/ 3448 w 4280"/>
                <a:gd name="T19" fmla="*/ 1104 h 1136"/>
                <a:gd name="T20" fmla="*/ 4264 w 4280"/>
                <a:gd name="T21" fmla="*/ 48 h 1136"/>
                <a:gd name="T22" fmla="*/ 4264 w 4280"/>
                <a:gd name="T23" fmla="*/ 48 h 1136"/>
                <a:gd name="T24" fmla="*/ 3448 w 4280"/>
                <a:gd name="T25" fmla="*/ 1088 h 1136"/>
                <a:gd name="T26" fmla="*/ 6 w 4280"/>
                <a:gd name="T27" fmla="*/ 1091 h 11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280" h="1136">
                  <a:moveTo>
                    <a:pt x="0" y="1088"/>
                  </a:moveTo>
                  <a:lnTo>
                    <a:pt x="904" y="80"/>
                  </a:lnTo>
                  <a:lnTo>
                    <a:pt x="4280" y="0"/>
                  </a:lnTo>
                  <a:lnTo>
                    <a:pt x="3432" y="1088"/>
                  </a:lnTo>
                  <a:lnTo>
                    <a:pt x="6" y="1091"/>
                  </a:lnTo>
                  <a:lnTo>
                    <a:pt x="6" y="1123"/>
                  </a:lnTo>
                  <a:lnTo>
                    <a:pt x="3448" y="1120"/>
                  </a:lnTo>
                  <a:lnTo>
                    <a:pt x="3448" y="1136"/>
                  </a:lnTo>
                  <a:lnTo>
                    <a:pt x="3464" y="1104"/>
                  </a:lnTo>
                  <a:lnTo>
                    <a:pt x="3448" y="1104"/>
                  </a:lnTo>
                  <a:lnTo>
                    <a:pt x="4264" y="48"/>
                  </a:lnTo>
                  <a:lnTo>
                    <a:pt x="3448" y="1088"/>
                  </a:lnTo>
                  <a:lnTo>
                    <a:pt x="6" y="1091"/>
                  </a:ln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9" name="Freeform 24"/>
            <p:cNvSpPr>
              <a:spLocks/>
            </p:cNvSpPr>
            <p:nvPr/>
          </p:nvSpPr>
          <p:spPr bwMode="auto">
            <a:xfrm>
              <a:off x="3768" y="2024"/>
              <a:ext cx="848" cy="1138"/>
            </a:xfrm>
            <a:custGeom>
              <a:avLst/>
              <a:gdLst>
                <a:gd name="T0" fmla="*/ 848 w 848"/>
                <a:gd name="T1" fmla="*/ 0 h 1138"/>
                <a:gd name="T2" fmla="*/ 848 w 848"/>
                <a:gd name="T3" fmla="*/ 64 h 1138"/>
                <a:gd name="T4" fmla="*/ 12 w 848"/>
                <a:gd name="T5" fmla="*/ 1138 h 1138"/>
                <a:gd name="T6" fmla="*/ 0 w 848"/>
                <a:gd name="T7" fmla="*/ 1090 h 1138"/>
                <a:gd name="T8" fmla="*/ 848 w 848"/>
                <a:gd name="T9" fmla="*/ 0 h 1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8" h="1138">
                  <a:moveTo>
                    <a:pt x="848" y="0"/>
                  </a:moveTo>
                  <a:lnTo>
                    <a:pt x="848" y="64"/>
                  </a:lnTo>
                  <a:lnTo>
                    <a:pt x="12" y="1138"/>
                  </a:lnTo>
                  <a:lnTo>
                    <a:pt x="0" y="1090"/>
                  </a:lnTo>
                  <a:lnTo>
                    <a:pt x="848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0" name="Freeform 25"/>
            <p:cNvSpPr>
              <a:spLocks/>
            </p:cNvSpPr>
            <p:nvPr/>
          </p:nvSpPr>
          <p:spPr bwMode="auto">
            <a:xfrm>
              <a:off x="336" y="3109"/>
              <a:ext cx="3444" cy="59"/>
            </a:xfrm>
            <a:custGeom>
              <a:avLst/>
              <a:gdLst>
                <a:gd name="T0" fmla="*/ 6 w 3444"/>
                <a:gd name="T1" fmla="*/ 22 h 59"/>
                <a:gd name="T2" fmla="*/ 3432 w 3444"/>
                <a:gd name="T3" fmla="*/ 5 h 59"/>
                <a:gd name="T4" fmla="*/ 3444 w 3444"/>
                <a:gd name="T5" fmla="*/ 53 h 59"/>
                <a:gd name="T6" fmla="*/ 0 w 3444"/>
                <a:gd name="T7" fmla="*/ 59 h 59"/>
                <a:gd name="T8" fmla="*/ 6 w 3444"/>
                <a:gd name="T9" fmla="*/ 22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44" h="59">
                  <a:moveTo>
                    <a:pt x="6" y="22"/>
                  </a:moveTo>
                  <a:cubicBezTo>
                    <a:pt x="2207" y="27"/>
                    <a:pt x="2859" y="0"/>
                    <a:pt x="3432" y="5"/>
                  </a:cubicBezTo>
                  <a:lnTo>
                    <a:pt x="3444" y="53"/>
                  </a:lnTo>
                  <a:lnTo>
                    <a:pt x="0" y="59"/>
                  </a:lnTo>
                  <a:lnTo>
                    <a:pt x="6" y="22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50" name="Freeform 26"/>
          <p:cNvSpPr>
            <a:spLocks/>
          </p:cNvSpPr>
          <p:nvPr/>
        </p:nvSpPr>
        <p:spPr bwMode="auto">
          <a:xfrm>
            <a:off x="3632200" y="1371600"/>
            <a:ext cx="1638300" cy="3981450"/>
          </a:xfrm>
          <a:custGeom>
            <a:avLst/>
            <a:gdLst>
              <a:gd name="T0" fmla="*/ 0 w 1032"/>
              <a:gd name="T1" fmla="*/ 2147483647 h 2508"/>
              <a:gd name="T2" fmla="*/ 2147483647 w 1032"/>
              <a:gd name="T3" fmla="*/ 2147483647 h 2508"/>
              <a:gd name="T4" fmla="*/ 2147483647 w 1032"/>
              <a:gd name="T5" fmla="*/ 2147483647 h 2508"/>
              <a:gd name="T6" fmla="*/ 2147483647 w 1032"/>
              <a:gd name="T7" fmla="*/ 2147483647 h 2508"/>
              <a:gd name="T8" fmla="*/ 2147483647 w 1032"/>
              <a:gd name="T9" fmla="*/ 0 h 2508"/>
              <a:gd name="T10" fmla="*/ 2147483647 w 1032"/>
              <a:gd name="T11" fmla="*/ 2147483647 h 250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32" h="2508">
                <a:moveTo>
                  <a:pt x="0" y="568"/>
                </a:moveTo>
                <a:lnTo>
                  <a:pt x="468" y="564"/>
                </a:lnTo>
                <a:lnTo>
                  <a:pt x="464" y="2508"/>
                </a:lnTo>
                <a:lnTo>
                  <a:pt x="1032" y="1956"/>
                </a:lnTo>
                <a:lnTo>
                  <a:pt x="1032" y="0"/>
                </a:lnTo>
                <a:lnTo>
                  <a:pt x="464" y="568"/>
                </a:lnTo>
              </a:path>
            </a:pathLst>
          </a:custGeom>
          <a:noFill/>
          <a:ln w="9525" cap="flat">
            <a:solidFill>
              <a:srgbClr val="FF0066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1" name="Line 27"/>
          <p:cNvSpPr>
            <a:spLocks noChangeShapeType="1"/>
          </p:cNvSpPr>
          <p:nvPr/>
        </p:nvSpPr>
        <p:spPr bwMode="auto">
          <a:xfrm>
            <a:off x="3810000" y="5365750"/>
            <a:ext cx="609600" cy="0"/>
          </a:xfrm>
          <a:prstGeom prst="line">
            <a:avLst/>
          </a:prstGeom>
          <a:noFill/>
          <a:ln w="9525">
            <a:solidFill>
              <a:srgbClr val="FF0066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2" name="Freeform 28"/>
          <p:cNvSpPr>
            <a:spLocks/>
          </p:cNvSpPr>
          <p:nvPr/>
        </p:nvSpPr>
        <p:spPr bwMode="auto">
          <a:xfrm>
            <a:off x="3835400" y="1377950"/>
            <a:ext cx="1447800" cy="1588"/>
          </a:xfrm>
          <a:custGeom>
            <a:avLst/>
            <a:gdLst>
              <a:gd name="T0" fmla="*/ 0 w 912"/>
              <a:gd name="T1" fmla="*/ 0 h 1"/>
              <a:gd name="T2" fmla="*/ 2147483647 w 912"/>
              <a:gd name="T3" fmla="*/ 0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912" h="1">
                <a:moveTo>
                  <a:pt x="0" y="0"/>
                </a:moveTo>
                <a:lnTo>
                  <a:pt x="912" y="0"/>
                </a:lnTo>
              </a:path>
            </a:pathLst>
          </a:custGeom>
          <a:noFill/>
          <a:ln w="9525" cap="flat">
            <a:solidFill>
              <a:srgbClr val="FF0066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5997" name="Text Box 29"/>
          <p:cNvSpPr txBox="1">
            <a:spLocks noChangeArrowheads="1"/>
          </p:cNvSpPr>
          <p:nvPr/>
        </p:nvSpPr>
        <p:spPr bwMode="auto">
          <a:xfrm>
            <a:off x="2009193" y="152400"/>
            <a:ext cx="556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ВЫПУКЛЫЙ МНОГОГРАННИК</a:t>
            </a:r>
            <a:endParaRPr lang="ru-RU" sz="2400" dirty="0"/>
          </a:p>
        </p:txBody>
      </p:sp>
      <p:grpSp>
        <p:nvGrpSpPr>
          <p:cNvPr id="10255" name="Group 31"/>
          <p:cNvGrpSpPr>
            <a:grpSpLocks/>
          </p:cNvGrpSpPr>
          <p:nvPr/>
        </p:nvGrpSpPr>
        <p:grpSpPr bwMode="auto">
          <a:xfrm>
            <a:off x="1663700" y="1358900"/>
            <a:ext cx="3594100" cy="4013200"/>
            <a:chOff x="1048" y="856"/>
            <a:chExt cx="2264" cy="2528"/>
          </a:xfrm>
        </p:grpSpPr>
        <p:sp>
          <p:nvSpPr>
            <p:cNvPr id="10256" name="Freeform 32"/>
            <p:cNvSpPr>
              <a:spLocks/>
            </p:cNvSpPr>
            <p:nvPr/>
          </p:nvSpPr>
          <p:spPr bwMode="auto">
            <a:xfrm>
              <a:off x="1656" y="856"/>
              <a:ext cx="1656" cy="1976"/>
            </a:xfrm>
            <a:custGeom>
              <a:avLst/>
              <a:gdLst>
                <a:gd name="T0" fmla="*/ 0 w 1656"/>
                <a:gd name="T1" fmla="*/ 0 h 1976"/>
                <a:gd name="T2" fmla="*/ 24 w 1656"/>
                <a:gd name="T3" fmla="*/ 1976 h 1976"/>
                <a:gd name="T4" fmla="*/ 1656 w 1656"/>
                <a:gd name="T5" fmla="*/ 1976 h 197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656" h="1976">
                  <a:moveTo>
                    <a:pt x="0" y="0"/>
                  </a:moveTo>
                  <a:lnTo>
                    <a:pt x="24" y="1976"/>
                  </a:lnTo>
                  <a:lnTo>
                    <a:pt x="1656" y="1976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Freeform 33"/>
            <p:cNvSpPr>
              <a:spLocks/>
            </p:cNvSpPr>
            <p:nvPr/>
          </p:nvSpPr>
          <p:spPr bwMode="auto">
            <a:xfrm>
              <a:off x="1048" y="2832"/>
              <a:ext cx="632" cy="552"/>
            </a:xfrm>
            <a:custGeom>
              <a:avLst/>
              <a:gdLst>
                <a:gd name="T0" fmla="*/ 632 w 632"/>
                <a:gd name="T1" fmla="*/ 0 h 552"/>
                <a:gd name="T2" fmla="*/ 0 w 632"/>
                <a:gd name="T3" fmla="*/ 552 h 55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2" h="552">
                  <a:moveTo>
                    <a:pt x="632" y="0"/>
                  </a:moveTo>
                  <a:lnTo>
                    <a:pt x="0" y="552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04709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95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5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95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959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5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95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95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95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959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5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595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595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959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5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ChangeArrowheads="1"/>
          </p:cNvSpPr>
          <p:nvPr/>
        </p:nvSpPr>
        <p:spPr bwMode="auto">
          <a:xfrm>
            <a:off x="1320800" y="1968500"/>
            <a:ext cx="2724150" cy="3754438"/>
          </a:xfrm>
          <a:prstGeom prst="cube">
            <a:avLst>
              <a:gd name="adj" fmla="val 37764"/>
            </a:avLst>
          </a:prstGeom>
          <a:solidFill>
            <a:schemeClr val="accent1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AutoShape 4"/>
          <p:cNvSpPr>
            <a:spLocks noChangeArrowheads="1"/>
          </p:cNvSpPr>
          <p:nvPr/>
        </p:nvSpPr>
        <p:spPr bwMode="auto">
          <a:xfrm>
            <a:off x="3014663" y="3057525"/>
            <a:ext cx="3157537" cy="2657475"/>
          </a:xfrm>
          <a:prstGeom prst="cube">
            <a:avLst>
              <a:gd name="adj" fmla="val 37815"/>
            </a:avLst>
          </a:prstGeom>
          <a:solidFill>
            <a:schemeClr val="accent1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68" name="Freeform 5"/>
          <p:cNvSpPr>
            <a:spLocks/>
          </p:cNvSpPr>
          <p:nvPr/>
        </p:nvSpPr>
        <p:spPr bwMode="auto">
          <a:xfrm>
            <a:off x="1308100" y="2984500"/>
            <a:ext cx="3860800" cy="2730500"/>
          </a:xfrm>
          <a:custGeom>
            <a:avLst/>
            <a:gdLst>
              <a:gd name="T0" fmla="*/ 0 w 2432"/>
              <a:gd name="T1" fmla="*/ 2147483647 h 1720"/>
              <a:gd name="T2" fmla="*/ 2147483647 w 2432"/>
              <a:gd name="T3" fmla="*/ 2147483647 h 1720"/>
              <a:gd name="T4" fmla="*/ 2147483647 w 2432"/>
              <a:gd name="T5" fmla="*/ 2147483647 h 1720"/>
              <a:gd name="T6" fmla="*/ 2147483647 w 2432"/>
              <a:gd name="T7" fmla="*/ 2147483647 h 1720"/>
              <a:gd name="T8" fmla="*/ 2147483647 w 2432"/>
              <a:gd name="T9" fmla="*/ 0 h 1720"/>
              <a:gd name="T10" fmla="*/ 0 w 2432"/>
              <a:gd name="T11" fmla="*/ 0 h 1720"/>
              <a:gd name="T12" fmla="*/ 0 w 2432"/>
              <a:gd name="T13" fmla="*/ 2147483647 h 17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432" h="1720">
                <a:moveTo>
                  <a:pt x="0" y="1720"/>
                </a:moveTo>
                <a:lnTo>
                  <a:pt x="2432" y="1712"/>
                </a:lnTo>
                <a:lnTo>
                  <a:pt x="2432" y="672"/>
                </a:lnTo>
                <a:lnTo>
                  <a:pt x="1080" y="680"/>
                </a:lnTo>
                <a:lnTo>
                  <a:pt x="1064" y="0"/>
                </a:lnTo>
                <a:lnTo>
                  <a:pt x="0" y="0"/>
                </a:lnTo>
                <a:lnTo>
                  <a:pt x="0" y="172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69" name="Freeform 19"/>
          <p:cNvSpPr>
            <a:spLocks/>
          </p:cNvSpPr>
          <p:nvPr/>
        </p:nvSpPr>
        <p:spPr bwMode="auto">
          <a:xfrm>
            <a:off x="2349500" y="1981200"/>
            <a:ext cx="3810000" cy="2806700"/>
          </a:xfrm>
          <a:custGeom>
            <a:avLst/>
            <a:gdLst>
              <a:gd name="T0" fmla="*/ 0 w 2400"/>
              <a:gd name="T1" fmla="*/ 0 h 1768"/>
              <a:gd name="T2" fmla="*/ 2147483647 w 2400"/>
              <a:gd name="T3" fmla="*/ 2147483647 h 1768"/>
              <a:gd name="T4" fmla="*/ 2147483647 w 2400"/>
              <a:gd name="T5" fmla="*/ 2147483647 h 1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00" h="1768">
                <a:moveTo>
                  <a:pt x="0" y="0"/>
                </a:moveTo>
                <a:lnTo>
                  <a:pt x="56" y="1768"/>
                </a:lnTo>
                <a:lnTo>
                  <a:pt x="2400" y="1728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0" name="Line 20"/>
          <p:cNvSpPr>
            <a:spLocks noChangeShapeType="1"/>
          </p:cNvSpPr>
          <p:nvPr/>
        </p:nvSpPr>
        <p:spPr bwMode="auto">
          <a:xfrm flipH="1">
            <a:off x="1282700" y="4800600"/>
            <a:ext cx="1143000" cy="914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1285" name="Text Box 21"/>
          <p:cNvSpPr txBox="1">
            <a:spLocks noChangeArrowheads="1"/>
          </p:cNvSpPr>
          <p:nvPr/>
        </p:nvSpPr>
        <p:spPr bwMode="auto">
          <a:xfrm>
            <a:off x="1726453" y="235151"/>
            <a:ext cx="688489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Невыпуклый многогранник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</a:p>
        </p:txBody>
      </p:sp>
      <p:grpSp>
        <p:nvGrpSpPr>
          <p:cNvPr id="651300" name="Group 36"/>
          <p:cNvGrpSpPr>
            <a:grpSpLocks/>
          </p:cNvGrpSpPr>
          <p:nvPr/>
        </p:nvGrpSpPr>
        <p:grpSpPr bwMode="auto">
          <a:xfrm>
            <a:off x="0" y="2590800"/>
            <a:ext cx="7010400" cy="1752600"/>
            <a:chOff x="672" y="3024"/>
            <a:chExt cx="4224" cy="816"/>
          </a:xfrm>
          <a:solidFill>
            <a:srgbClr val="7030A0"/>
          </a:solidFill>
        </p:grpSpPr>
        <p:grpSp>
          <p:nvGrpSpPr>
            <p:cNvPr id="11289" name="Group 37"/>
            <p:cNvGrpSpPr>
              <a:grpSpLocks/>
            </p:cNvGrpSpPr>
            <p:nvPr/>
          </p:nvGrpSpPr>
          <p:grpSpPr bwMode="auto">
            <a:xfrm>
              <a:off x="672" y="3024"/>
              <a:ext cx="4224" cy="816"/>
              <a:chOff x="336" y="2024"/>
              <a:chExt cx="4280" cy="1152"/>
            </a:xfrm>
            <a:grpFill/>
          </p:grpSpPr>
          <p:sp>
            <p:nvSpPr>
              <p:cNvPr id="11291" name="Freeform 38"/>
              <p:cNvSpPr>
                <a:spLocks/>
              </p:cNvSpPr>
              <p:nvPr/>
            </p:nvSpPr>
            <p:spPr bwMode="auto">
              <a:xfrm>
                <a:off x="336" y="2040"/>
                <a:ext cx="4280" cy="1136"/>
              </a:xfrm>
              <a:custGeom>
                <a:avLst/>
                <a:gdLst>
                  <a:gd name="T0" fmla="*/ 0 w 4280"/>
                  <a:gd name="T1" fmla="*/ 1088 h 1136"/>
                  <a:gd name="T2" fmla="*/ 904 w 4280"/>
                  <a:gd name="T3" fmla="*/ 80 h 1136"/>
                  <a:gd name="T4" fmla="*/ 4280 w 4280"/>
                  <a:gd name="T5" fmla="*/ 0 h 1136"/>
                  <a:gd name="T6" fmla="*/ 3432 w 4280"/>
                  <a:gd name="T7" fmla="*/ 1088 h 1136"/>
                  <a:gd name="T8" fmla="*/ 6 w 4280"/>
                  <a:gd name="T9" fmla="*/ 1091 h 1136"/>
                  <a:gd name="T10" fmla="*/ 6 w 4280"/>
                  <a:gd name="T11" fmla="*/ 1123 h 1136"/>
                  <a:gd name="T12" fmla="*/ 3448 w 4280"/>
                  <a:gd name="T13" fmla="*/ 1120 h 1136"/>
                  <a:gd name="T14" fmla="*/ 3448 w 4280"/>
                  <a:gd name="T15" fmla="*/ 1136 h 1136"/>
                  <a:gd name="T16" fmla="*/ 3464 w 4280"/>
                  <a:gd name="T17" fmla="*/ 1104 h 1136"/>
                  <a:gd name="T18" fmla="*/ 3448 w 4280"/>
                  <a:gd name="T19" fmla="*/ 1104 h 1136"/>
                  <a:gd name="T20" fmla="*/ 4264 w 4280"/>
                  <a:gd name="T21" fmla="*/ 48 h 1136"/>
                  <a:gd name="T22" fmla="*/ 4264 w 4280"/>
                  <a:gd name="T23" fmla="*/ 48 h 1136"/>
                  <a:gd name="T24" fmla="*/ 3448 w 4280"/>
                  <a:gd name="T25" fmla="*/ 1088 h 1136"/>
                  <a:gd name="T26" fmla="*/ 6 w 4280"/>
                  <a:gd name="T27" fmla="*/ 1091 h 11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4280" h="1136">
                    <a:moveTo>
                      <a:pt x="0" y="1088"/>
                    </a:moveTo>
                    <a:lnTo>
                      <a:pt x="904" y="80"/>
                    </a:lnTo>
                    <a:lnTo>
                      <a:pt x="4280" y="0"/>
                    </a:lnTo>
                    <a:lnTo>
                      <a:pt x="3432" y="1088"/>
                    </a:lnTo>
                    <a:lnTo>
                      <a:pt x="6" y="1091"/>
                    </a:lnTo>
                    <a:lnTo>
                      <a:pt x="6" y="1123"/>
                    </a:lnTo>
                    <a:lnTo>
                      <a:pt x="3448" y="1120"/>
                    </a:lnTo>
                    <a:lnTo>
                      <a:pt x="3448" y="1136"/>
                    </a:lnTo>
                    <a:lnTo>
                      <a:pt x="3464" y="1104"/>
                    </a:lnTo>
                    <a:lnTo>
                      <a:pt x="3448" y="1104"/>
                    </a:lnTo>
                    <a:lnTo>
                      <a:pt x="4264" y="48"/>
                    </a:lnTo>
                    <a:lnTo>
                      <a:pt x="3448" y="1088"/>
                    </a:lnTo>
                    <a:lnTo>
                      <a:pt x="6" y="1091"/>
                    </a:lnTo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92" name="Freeform 39"/>
              <p:cNvSpPr>
                <a:spLocks/>
              </p:cNvSpPr>
              <p:nvPr/>
            </p:nvSpPr>
            <p:spPr bwMode="auto">
              <a:xfrm>
                <a:off x="3768" y="2024"/>
                <a:ext cx="848" cy="1138"/>
              </a:xfrm>
              <a:custGeom>
                <a:avLst/>
                <a:gdLst>
                  <a:gd name="T0" fmla="*/ 848 w 848"/>
                  <a:gd name="T1" fmla="*/ 0 h 1138"/>
                  <a:gd name="T2" fmla="*/ 848 w 848"/>
                  <a:gd name="T3" fmla="*/ 64 h 1138"/>
                  <a:gd name="T4" fmla="*/ 12 w 848"/>
                  <a:gd name="T5" fmla="*/ 1138 h 1138"/>
                  <a:gd name="T6" fmla="*/ 0 w 848"/>
                  <a:gd name="T7" fmla="*/ 1090 h 1138"/>
                  <a:gd name="T8" fmla="*/ 848 w 848"/>
                  <a:gd name="T9" fmla="*/ 0 h 11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48" h="1138">
                    <a:moveTo>
                      <a:pt x="848" y="0"/>
                    </a:moveTo>
                    <a:lnTo>
                      <a:pt x="848" y="64"/>
                    </a:lnTo>
                    <a:lnTo>
                      <a:pt x="12" y="1138"/>
                    </a:lnTo>
                    <a:lnTo>
                      <a:pt x="0" y="1090"/>
                    </a:lnTo>
                    <a:lnTo>
                      <a:pt x="848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93" name="Freeform 40"/>
              <p:cNvSpPr>
                <a:spLocks/>
              </p:cNvSpPr>
              <p:nvPr/>
            </p:nvSpPr>
            <p:spPr bwMode="auto">
              <a:xfrm>
                <a:off x="336" y="3109"/>
                <a:ext cx="3444" cy="59"/>
              </a:xfrm>
              <a:custGeom>
                <a:avLst/>
                <a:gdLst>
                  <a:gd name="T0" fmla="*/ 6 w 3444"/>
                  <a:gd name="T1" fmla="*/ 22 h 59"/>
                  <a:gd name="T2" fmla="*/ 3432 w 3444"/>
                  <a:gd name="T3" fmla="*/ 5 h 59"/>
                  <a:gd name="T4" fmla="*/ 3444 w 3444"/>
                  <a:gd name="T5" fmla="*/ 53 h 59"/>
                  <a:gd name="T6" fmla="*/ 0 w 3444"/>
                  <a:gd name="T7" fmla="*/ 59 h 59"/>
                  <a:gd name="T8" fmla="*/ 6 w 3444"/>
                  <a:gd name="T9" fmla="*/ 22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444" h="59">
                    <a:moveTo>
                      <a:pt x="6" y="22"/>
                    </a:moveTo>
                    <a:cubicBezTo>
                      <a:pt x="2207" y="27"/>
                      <a:pt x="2859" y="0"/>
                      <a:pt x="3432" y="5"/>
                    </a:cubicBezTo>
                    <a:lnTo>
                      <a:pt x="3444" y="53"/>
                    </a:lnTo>
                    <a:lnTo>
                      <a:pt x="0" y="59"/>
                    </a:lnTo>
                    <a:lnTo>
                      <a:pt x="6" y="22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aphicFrame>
          <p:nvGraphicFramePr>
            <p:cNvPr id="11290" name="Object 41"/>
            <p:cNvGraphicFramePr>
              <a:graphicFrameLocks noChangeAspect="1"/>
            </p:cNvGraphicFramePr>
            <p:nvPr/>
          </p:nvGraphicFramePr>
          <p:xfrm>
            <a:off x="4320" y="3032"/>
            <a:ext cx="282" cy="3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4" name="Формула" r:id="rId4" imgW="152268" imgH="203024" progId="Equation.3">
                    <p:embed/>
                  </p:oleObj>
                </mc:Choice>
                <mc:Fallback>
                  <p:oleObj name="Формула" r:id="rId4" imgW="152268" imgH="20302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3032"/>
                          <a:ext cx="282" cy="3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66CC">
                                  <a:alpha val="41176"/>
                                </a:srgbClr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51307" name="AutoShape 43"/>
          <p:cNvSpPr>
            <a:spLocks noChangeArrowheads="1"/>
          </p:cNvSpPr>
          <p:nvPr/>
        </p:nvSpPr>
        <p:spPr bwMode="auto">
          <a:xfrm>
            <a:off x="1295400" y="1981200"/>
            <a:ext cx="2743200" cy="2057400"/>
          </a:xfrm>
          <a:prstGeom prst="cube">
            <a:avLst>
              <a:gd name="adj" fmla="val 4953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651286" name="Group 22"/>
          <p:cNvGrpSpPr>
            <a:grpSpLocks/>
          </p:cNvGrpSpPr>
          <p:nvPr/>
        </p:nvGrpSpPr>
        <p:grpSpPr bwMode="auto">
          <a:xfrm>
            <a:off x="368300" y="1676400"/>
            <a:ext cx="5715000" cy="1524000"/>
            <a:chOff x="1576" y="1728"/>
            <a:chExt cx="3704" cy="816"/>
          </a:xfrm>
          <a:solidFill>
            <a:srgbClr val="7030A0"/>
          </a:solidFill>
        </p:grpSpPr>
        <p:grpSp>
          <p:nvGrpSpPr>
            <p:cNvPr id="11284" name="Group 23"/>
            <p:cNvGrpSpPr>
              <a:grpSpLocks/>
            </p:cNvGrpSpPr>
            <p:nvPr/>
          </p:nvGrpSpPr>
          <p:grpSpPr bwMode="auto">
            <a:xfrm>
              <a:off x="1576" y="1728"/>
              <a:ext cx="3704" cy="816"/>
              <a:chOff x="336" y="2024"/>
              <a:chExt cx="4280" cy="1152"/>
            </a:xfrm>
            <a:grpFill/>
          </p:grpSpPr>
          <p:sp>
            <p:nvSpPr>
              <p:cNvPr id="11286" name="Freeform 24"/>
              <p:cNvSpPr>
                <a:spLocks/>
              </p:cNvSpPr>
              <p:nvPr/>
            </p:nvSpPr>
            <p:spPr bwMode="auto">
              <a:xfrm>
                <a:off x="336" y="2040"/>
                <a:ext cx="4280" cy="1136"/>
              </a:xfrm>
              <a:custGeom>
                <a:avLst/>
                <a:gdLst>
                  <a:gd name="T0" fmla="*/ 0 w 4280"/>
                  <a:gd name="T1" fmla="*/ 1088 h 1136"/>
                  <a:gd name="T2" fmla="*/ 904 w 4280"/>
                  <a:gd name="T3" fmla="*/ 80 h 1136"/>
                  <a:gd name="T4" fmla="*/ 4280 w 4280"/>
                  <a:gd name="T5" fmla="*/ 0 h 1136"/>
                  <a:gd name="T6" fmla="*/ 3432 w 4280"/>
                  <a:gd name="T7" fmla="*/ 1088 h 1136"/>
                  <a:gd name="T8" fmla="*/ 6 w 4280"/>
                  <a:gd name="T9" fmla="*/ 1091 h 1136"/>
                  <a:gd name="T10" fmla="*/ 6 w 4280"/>
                  <a:gd name="T11" fmla="*/ 1123 h 1136"/>
                  <a:gd name="T12" fmla="*/ 3448 w 4280"/>
                  <a:gd name="T13" fmla="*/ 1120 h 1136"/>
                  <a:gd name="T14" fmla="*/ 3448 w 4280"/>
                  <a:gd name="T15" fmla="*/ 1136 h 1136"/>
                  <a:gd name="T16" fmla="*/ 3464 w 4280"/>
                  <a:gd name="T17" fmla="*/ 1104 h 1136"/>
                  <a:gd name="T18" fmla="*/ 3448 w 4280"/>
                  <a:gd name="T19" fmla="*/ 1104 h 1136"/>
                  <a:gd name="T20" fmla="*/ 4264 w 4280"/>
                  <a:gd name="T21" fmla="*/ 48 h 1136"/>
                  <a:gd name="T22" fmla="*/ 4264 w 4280"/>
                  <a:gd name="T23" fmla="*/ 48 h 1136"/>
                  <a:gd name="T24" fmla="*/ 3448 w 4280"/>
                  <a:gd name="T25" fmla="*/ 1088 h 1136"/>
                  <a:gd name="T26" fmla="*/ 6 w 4280"/>
                  <a:gd name="T27" fmla="*/ 1091 h 11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4280" h="1136">
                    <a:moveTo>
                      <a:pt x="0" y="1088"/>
                    </a:moveTo>
                    <a:lnTo>
                      <a:pt x="904" y="80"/>
                    </a:lnTo>
                    <a:lnTo>
                      <a:pt x="4280" y="0"/>
                    </a:lnTo>
                    <a:lnTo>
                      <a:pt x="3432" y="1088"/>
                    </a:lnTo>
                    <a:lnTo>
                      <a:pt x="6" y="1091"/>
                    </a:lnTo>
                    <a:lnTo>
                      <a:pt x="6" y="1123"/>
                    </a:lnTo>
                    <a:lnTo>
                      <a:pt x="3448" y="1120"/>
                    </a:lnTo>
                    <a:lnTo>
                      <a:pt x="3448" y="1136"/>
                    </a:lnTo>
                    <a:lnTo>
                      <a:pt x="3464" y="1104"/>
                    </a:lnTo>
                    <a:lnTo>
                      <a:pt x="3448" y="1104"/>
                    </a:lnTo>
                    <a:lnTo>
                      <a:pt x="4264" y="48"/>
                    </a:lnTo>
                    <a:lnTo>
                      <a:pt x="3448" y="1088"/>
                    </a:lnTo>
                    <a:lnTo>
                      <a:pt x="6" y="1091"/>
                    </a:lnTo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7" name="Freeform 25"/>
              <p:cNvSpPr>
                <a:spLocks/>
              </p:cNvSpPr>
              <p:nvPr/>
            </p:nvSpPr>
            <p:spPr bwMode="auto">
              <a:xfrm>
                <a:off x="3768" y="2024"/>
                <a:ext cx="848" cy="1138"/>
              </a:xfrm>
              <a:custGeom>
                <a:avLst/>
                <a:gdLst>
                  <a:gd name="T0" fmla="*/ 848 w 848"/>
                  <a:gd name="T1" fmla="*/ 0 h 1138"/>
                  <a:gd name="T2" fmla="*/ 848 w 848"/>
                  <a:gd name="T3" fmla="*/ 64 h 1138"/>
                  <a:gd name="T4" fmla="*/ 12 w 848"/>
                  <a:gd name="T5" fmla="*/ 1138 h 1138"/>
                  <a:gd name="T6" fmla="*/ 0 w 848"/>
                  <a:gd name="T7" fmla="*/ 1090 h 1138"/>
                  <a:gd name="T8" fmla="*/ 848 w 848"/>
                  <a:gd name="T9" fmla="*/ 0 h 11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48" h="1138">
                    <a:moveTo>
                      <a:pt x="848" y="0"/>
                    </a:moveTo>
                    <a:lnTo>
                      <a:pt x="848" y="64"/>
                    </a:lnTo>
                    <a:lnTo>
                      <a:pt x="12" y="1138"/>
                    </a:lnTo>
                    <a:lnTo>
                      <a:pt x="0" y="1090"/>
                    </a:lnTo>
                    <a:lnTo>
                      <a:pt x="848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8" name="Freeform 26"/>
              <p:cNvSpPr>
                <a:spLocks/>
              </p:cNvSpPr>
              <p:nvPr/>
            </p:nvSpPr>
            <p:spPr bwMode="auto">
              <a:xfrm>
                <a:off x="336" y="3109"/>
                <a:ext cx="3444" cy="59"/>
              </a:xfrm>
              <a:custGeom>
                <a:avLst/>
                <a:gdLst>
                  <a:gd name="T0" fmla="*/ 6 w 3444"/>
                  <a:gd name="T1" fmla="*/ 22 h 59"/>
                  <a:gd name="T2" fmla="*/ 3432 w 3444"/>
                  <a:gd name="T3" fmla="*/ 5 h 59"/>
                  <a:gd name="T4" fmla="*/ 3444 w 3444"/>
                  <a:gd name="T5" fmla="*/ 53 h 59"/>
                  <a:gd name="T6" fmla="*/ 0 w 3444"/>
                  <a:gd name="T7" fmla="*/ 59 h 59"/>
                  <a:gd name="T8" fmla="*/ 6 w 3444"/>
                  <a:gd name="T9" fmla="*/ 22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444" h="59">
                    <a:moveTo>
                      <a:pt x="6" y="22"/>
                    </a:moveTo>
                    <a:cubicBezTo>
                      <a:pt x="2207" y="27"/>
                      <a:pt x="2859" y="0"/>
                      <a:pt x="3432" y="5"/>
                    </a:cubicBezTo>
                    <a:lnTo>
                      <a:pt x="3444" y="53"/>
                    </a:lnTo>
                    <a:lnTo>
                      <a:pt x="0" y="59"/>
                    </a:lnTo>
                    <a:lnTo>
                      <a:pt x="6" y="22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aphicFrame>
          <p:nvGraphicFramePr>
            <p:cNvPr id="11285" name="Object 27"/>
            <p:cNvGraphicFramePr>
              <a:graphicFrameLocks noChangeAspect="1"/>
            </p:cNvGraphicFramePr>
            <p:nvPr/>
          </p:nvGraphicFramePr>
          <p:xfrm>
            <a:off x="4752" y="1728"/>
            <a:ext cx="288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5" name="Формула" r:id="rId6" imgW="152334" imgH="139639" progId="Equation.3">
                    <p:embed/>
                  </p:oleObj>
                </mc:Choice>
                <mc:Fallback>
                  <p:oleObj name="Формула" r:id="rId6" imgW="152334" imgH="13963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2" y="1728"/>
                          <a:ext cx="288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>
                                  <a:alpha val="59999"/>
                                </a:schemeClr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51308" name="Group 44"/>
          <p:cNvGrpSpPr>
            <a:grpSpLocks/>
          </p:cNvGrpSpPr>
          <p:nvPr/>
        </p:nvGrpSpPr>
        <p:grpSpPr bwMode="auto">
          <a:xfrm rot="5400000" flipH="1">
            <a:off x="609600" y="3200400"/>
            <a:ext cx="5867400" cy="1447800"/>
            <a:chOff x="336" y="2024"/>
            <a:chExt cx="4280" cy="1152"/>
          </a:xfrm>
          <a:solidFill>
            <a:srgbClr val="FF0000"/>
          </a:solidFill>
        </p:grpSpPr>
        <p:sp>
          <p:nvSpPr>
            <p:cNvPr id="11281" name="Freeform 45"/>
            <p:cNvSpPr>
              <a:spLocks/>
            </p:cNvSpPr>
            <p:nvPr/>
          </p:nvSpPr>
          <p:spPr bwMode="auto">
            <a:xfrm>
              <a:off x="336" y="2040"/>
              <a:ext cx="4280" cy="1136"/>
            </a:xfrm>
            <a:custGeom>
              <a:avLst/>
              <a:gdLst>
                <a:gd name="T0" fmla="*/ 0 w 4280"/>
                <a:gd name="T1" fmla="*/ 1088 h 1136"/>
                <a:gd name="T2" fmla="*/ 904 w 4280"/>
                <a:gd name="T3" fmla="*/ 80 h 1136"/>
                <a:gd name="T4" fmla="*/ 4280 w 4280"/>
                <a:gd name="T5" fmla="*/ 0 h 1136"/>
                <a:gd name="T6" fmla="*/ 3432 w 4280"/>
                <a:gd name="T7" fmla="*/ 1088 h 1136"/>
                <a:gd name="T8" fmla="*/ 6 w 4280"/>
                <a:gd name="T9" fmla="*/ 1091 h 1136"/>
                <a:gd name="T10" fmla="*/ 6 w 4280"/>
                <a:gd name="T11" fmla="*/ 1123 h 1136"/>
                <a:gd name="T12" fmla="*/ 3448 w 4280"/>
                <a:gd name="T13" fmla="*/ 1120 h 1136"/>
                <a:gd name="T14" fmla="*/ 3448 w 4280"/>
                <a:gd name="T15" fmla="*/ 1136 h 1136"/>
                <a:gd name="T16" fmla="*/ 3464 w 4280"/>
                <a:gd name="T17" fmla="*/ 1104 h 1136"/>
                <a:gd name="T18" fmla="*/ 3448 w 4280"/>
                <a:gd name="T19" fmla="*/ 1104 h 1136"/>
                <a:gd name="T20" fmla="*/ 4264 w 4280"/>
                <a:gd name="T21" fmla="*/ 48 h 1136"/>
                <a:gd name="T22" fmla="*/ 4264 w 4280"/>
                <a:gd name="T23" fmla="*/ 48 h 1136"/>
                <a:gd name="T24" fmla="*/ 3448 w 4280"/>
                <a:gd name="T25" fmla="*/ 1088 h 1136"/>
                <a:gd name="T26" fmla="*/ 6 w 4280"/>
                <a:gd name="T27" fmla="*/ 1091 h 11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280" h="1136">
                  <a:moveTo>
                    <a:pt x="0" y="1088"/>
                  </a:moveTo>
                  <a:lnTo>
                    <a:pt x="904" y="80"/>
                  </a:lnTo>
                  <a:lnTo>
                    <a:pt x="4280" y="0"/>
                  </a:lnTo>
                  <a:lnTo>
                    <a:pt x="3432" y="1088"/>
                  </a:lnTo>
                  <a:lnTo>
                    <a:pt x="6" y="1091"/>
                  </a:lnTo>
                  <a:lnTo>
                    <a:pt x="6" y="1123"/>
                  </a:lnTo>
                  <a:lnTo>
                    <a:pt x="3448" y="1120"/>
                  </a:lnTo>
                  <a:lnTo>
                    <a:pt x="3448" y="1136"/>
                  </a:lnTo>
                  <a:lnTo>
                    <a:pt x="3464" y="1104"/>
                  </a:lnTo>
                  <a:lnTo>
                    <a:pt x="3448" y="1104"/>
                  </a:lnTo>
                  <a:lnTo>
                    <a:pt x="4264" y="48"/>
                  </a:lnTo>
                  <a:lnTo>
                    <a:pt x="3448" y="1088"/>
                  </a:lnTo>
                  <a:lnTo>
                    <a:pt x="6" y="1091"/>
                  </a:ln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2" name="Freeform 46"/>
            <p:cNvSpPr>
              <a:spLocks/>
            </p:cNvSpPr>
            <p:nvPr/>
          </p:nvSpPr>
          <p:spPr bwMode="auto">
            <a:xfrm>
              <a:off x="3768" y="2024"/>
              <a:ext cx="848" cy="1138"/>
            </a:xfrm>
            <a:custGeom>
              <a:avLst/>
              <a:gdLst>
                <a:gd name="T0" fmla="*/ 848 w 848"/>
                <a:gd name="T1" fmla="*/ 0 h 1138"/>
                <a:gd name="T2" fmla="*/ 848 w 848"/>
                <a:gd name="T3" fmla="*/ 64 h 1138"/>
                <a:gd name="T4" fmla="*/ 12 w 848"/>
                <a:gd name="T5" fmla="*/ 1138 h 1138"/>
                <a:gd name="T6" fmla="*/ 0 w 848"/>
                <a:gd name="T7" fmla="*/ 1090 h 1138"/>
                <a:gd name="T8" fmla="*/ 848 w 848"/>
                <a:gd name="T9" fmla="*/ 0 h 1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8" h="1138">
                  <a:moveTo>
                    <a:pt x="848" y="0"/>
                  </a:moveTo>
                  <a:lnTo>
                    <a:pt x="848" y="64"/>
                  </a:lnTo>
                  <a:lnTo>
                    <a:pt x="12" y="1138"/>
                  </a:lnTo>
                  <a:lnTo>
                    <a:pt x="0" y="1090"/>
                  </a:lnTo>
                  <a:lnTo>
                    <a:pt x="848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3" name="Freeform 47"/>
            <p:cNvSpPr>
              <a:spLocks/>
            </p:cNvSpPr>
            <p:nvPr/>
          </p:nvSpPr>
          <p:spPr bwMode="auto">
            <a:xfrm>
              <a:off x="336" y="3109"/>
              <a:ext cx="3444" cy="59"/>
            </a:xfrm>
            <a:custGeom>
              <a:avLst/>
              <a:gdLst>
                <a:gd name="T0" fmla="*/ 6 w 3444"/>
                <a:gd name="T1" fmla="*/ 22 h 59"/>
                <a:gd name="T2" fmla="*/ 3432 w 3444"/>
                <a:gd name="T3" fmla="*/ 5 h 59"/>
                <a:gd name="T4" fmla="*/ 3444 w 3444"/>
                <a:gd name="T5" fmla="*/ 53 h 59"/>
                <a:gd name="T6" fmla="*/ 0 w 3444"/>
                <a:gd name="T7" fmla="*/ 59 h 59"/>
                <a:gd name="T8" fmla="*/ 6 w 3444"/>
                <a:gd name="T9" fmla="*/ 22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44" h="59">
                  <a:moveTo>
                    <a:pt x="6" y="22"/>
                  </a:moveTo>
                  <a:cubicBezTo>
                    <a:pt x="2207" y="27"/>
                    <a:pt x="2859" y="0"/>
                    <a:pt x="3432" y="5"/>
                  </a:cubicBezTo>
                  <a:lnTo>
                    <a:pt x="3444" y="53"/>
                  </a:lnTo>
                  <a:lnTo>
                    <a:pt x="0" y="59"/>
                  </a:lnTo>
                  <a:lnTo>
                    <a:pt x="6" y="22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1312" name="AutoShape 48"/>
          <p:cNvSpPr>
            <a:spLocks noChangeArrowheads="1"/>
          </p:cNvSpPr>
          <p:nvPr/>
        </p:nvSpPr>
        <p:spPr bwMode="auto">
          <a:xfrm>
            <a:off x="3048000" y="3048000"/>
            <a:ext cx="3124200" cy="2667000"/>
          </a:xfrm>
          <a:prstGeom prst="cube">
            <a:avLst>
              <a:gd name="adj" fmla="val 3744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651292" name="Group 28"/>
          <p:cNvGrpSpPr>
            <a:grpSpLocks/>
          </p:cNvGrpSpPr>
          <p:nvPr/>
        </p:nvGrpSpPr>
        <p:grpSpPr bwMode="auto">
          <a:xfrm rot="5400000" flipH="1">
            <a:off x="2743200" y="3048000"/>
            <a:ext cx="5867400" cy="1447800"/>
            <a:chOff x="336" y="2024"/>
            <a:chExt cx="4280" cy="1152"/>
          </a:xfrm>
          <a:solidFill>
            <a:srgbClr val="FF0000"/>
          </a:solidFill>
        </p:grpSpPr>
        <p:sp>
          <p:nvSpPr>
            <p:cNvPr id="11278" name="Freeform 29"/>
            <p:cNvSpPr>
              <a:spLocks/>
            </p:cNvSpPr>
            <p:nvPr/>
          </p:nvSpPr>
          <p:spPr bwMode="auto">
            <a:xfrm>
              <a:off x="336" y="2040"/>
              <a:ext cx="4280" cy="1136"/>
            </a:xfrm>
            <a:custGeom>
              <a:avLst/>
              <a:gdLst>
                <a:gd name="T0" fmla="*/ 0 w 4280"/>
                <a:gd name="T1" fmla="*/ 1088 h 1136"/>
                <a:gd name="T2" fmla="*/ 904 w 4280"/>
                <a:gd name="T3" fmla="*/ 80 h 1136"/>
                <a:gd name="T4" fmla="*/ 4280 w 4280"/>
                <a:gd name="T5" fmla="*/ 0 h 1136"/>
                <a:gd name="T6" fmla="*/ 3432 w 4280"/>
                <a:gd name="T7" fmla="*/ 1088 h 1136"/>
                <a:gd name="T8" fmla="*/ 6 w 4280"/>
                <a:gd name="T9" fmla="*/ 1091 h 1136"/>
                <a:gd name="T10" fmla="*/ 6 w 4280"/>
                <a:gd name="T11" fmla="*/ 1123 h 1136"/>
                <a:gd name="T12" fmla="*/ 3448 w 4280"/>
                <a:gd name="T13" fmla="*/ 1120 h 1136"/>
                <a:gd name="T14" fmla="*/ 3448 w 4280"/>
                <a:gd name="T15" fmla="*/ 1136 h 1136"/>
                <a:gd name="T16" fmla="*/ 3464 w 4280"/>
                <a:gd name="T17" fmla="*/ 1104 h 1136"/>
                <a:gd name="T18" fmla="*/ 3448 w 4280"/>
                <a:gd name="T19" fmla="*/ 1104 h 1136"/>
                <a:gd name="T20" fmla="*/ 4264 w 4280"/>
                <a:gd name="T21" fmla="*/ 48 h 1136"/>
                <a:gd name="T22" fmla="*/ 4264 w 4280"/>
                <a:gd name="T23" fmla="*/ 48 h 1136"/>
                <a:gd name="T24" fmla="*/ 3448 w 4280"/>
                <a:gd name="T25" fmla="*/ 1088 h 1136"/>
                <a:gd name="T26" fmla="*/ 6 w 4280"/>
                <a:gd name="T27" fmla="*/ 1091 h 11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280" h="1136">
                  <a:moveTo>
                    <a:pt x="0" y="1088"/>
                  </a:moveTo>
                  <a:lnTo>
                    <a:pt x="904" y="80"/>
                  </a:lnTo>
                  <a:lnTo>
                    <a:pt x="4280" y="0"/>
                  </a:lnTo>
                  <a:lnTo>
                    <a:pt x="3432" y="1088"/>
                  </a:lnTo>
                  <a:lnTo>
                    <a:pt x="6" y="1091"/>
                  </a:lnTo>
                  <a:lnTo>
                    <a:pt x="6" y="1123"/>
                  </a:lnTo>
                  <a:lnTo>
                    <a:pt x="3448" y="1120"/>
                  </a:lnTo>
                  <a:lnTo>
                    <a:pt x="3448" y="1136"/>
                  </a:lnTo>
                  <a:lnTo>
                    <a:pt x="3464" y="1104"/>
                  </a:lnTo>
                  <a:lnTo>
                    <a:pt x="3448" y="1104"/>
                  </a:lnTo>
                  <a:lnTo>
                    <a:pt x="4264" y="48"/>
                  </a:lnTo>
                  <a:lnTo>
                    <a:pt x="3448" y="1088"/>
                  </a:lnTo>
                  <a:lnTo>
                    <a:pt x="6" y="1091"/>
                  </a:ln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9" name="Freeform 30"/>
            <p:cNvSpPr>
              <a:spLocks/>
            </p:cNvSpPr>
            <p:nvPr/>
          </p:nvSpPr>
          <p:spPr bwMode="auto">
            <a:xfrm>
              <a:off x="3768" y="2024"/>
              <a:ext cx="848" cy="1138"/>
            </a:xfrm>
            <a:custGeom>
              <a:avLst/>
              <a:gdLst>
                <a:gd name="T0" fmla="*/ 848 w 848"/>
                <a:gd name="T1" fmla="*/ 0 h 1138"/>
                <a:gd name="T2" fmla="*/ 848 w 848"/>
                <a:gd name="T3" fmla="*/ 64 h 1138"/>
                <a:gd name="T4" fmla="*/ 12 w 848"/>
                <a:gd name="T5" fmla="*/ 1138 h 1138"/>
                <a:gd name="T6" fmla="*/ 0 w 848"/>
                <a:gd name="T7" fmla="*/ 1090 h 1138"/>
                <a:gd name="T8" fmla="*/ 848 w 848"/>
                <a:gd name="T9" fmla="*/ 0 h 1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8" h="1138">
                  <a:moveTo>
                    <a:pt x="848" y="0"/>
                  </a:moveTo>
                  <a:lnTo>
                    <a:pt x="848" y="64"/>
                  </a:lnTo>
                  <a:lnTo>
                    <a:pt x="12" y="1138"/>
                  </a:lnTo>
                  <a:lnTo>
                    <a:pt x="0" y="1090"/>
                  </a:lnTo>
                  <a:lnTo>
                    <a:pt x="848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0" name="Freeform 31"/>
            <p:cNvSpPr>
              <a:spLocks/>
            </p:cNvSpPr>
            <p:nvPr/>
          </p:nvSpPr>
          <p:spPr bwMode="auto">
            <a:xfrm>
              <a:off x="336" y="3109"/>
              <a:ext cx="3444" cy="59"/>
            </a:xfrm>
            <a:custGeom>
              <a:avLst/>
              <a:gdLst>
                <a:gd name="T0" fmla="*/ 6 w 3444"/>
                <a:gd name="T1" fmla="*/ 22 h 59"/>
                <a:gd name="T2" fmla="*/ 3432 w 3444"/>
                <a:gd name="T3" fmla="*/ 5 h 59"/>
                <a:gd name="T4" fmla="*/ 3444 w 3444"/>
                <a:gd name="T5" fmla="*/ 53 h 59"/>
                <a:gd name="T6" fmla="*/ 0 w 3444"/>
                <a:gd name="T7" fmla="*/ 59 h 59"/>
                <a:gd name="T8" fmla="*/ 6 w 3444"/>
                <a:gd name="T9" fmla="*/ 22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44" h="59">
                  <a:moveTo>
                    <a:pt x="6" y="22"/>
                  </a:moveTo>
                  <a:cubicBezTo>
                    <a:pt x="2207" y="27"/>
                    <a:pt x="2859" y="0"/>
                    <a:pt x="3432" y="5"/>
                  </a:cubicBezTo>
                  <a:lnTo>
                    <a:pt x="3444" y="53"/>
                  </a:lnTo>
                  <a:lnTo>
                    <a:pt x="0" y="59"/>
                  </a:lnTo>
                  <a:lnTo>
                    <a:pt x="6" y="22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931477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5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5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512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65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51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51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51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5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5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51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51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651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51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307" grpId="0" animBg="1"/>
      <p:bldP spid="651307" grpId="1" animBg="1"/>
      <p:bldP spid="6513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3682" y="2874078"/>
            <a:ext cx="6669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СПАСИБО ЗА ВНИМАНИЕ</a:t>
            </a:r>
            <a:r>
              <a:rPr lang="ru-RU" sz="4000" i="1" dirty="0" smtClean="0">
                <a:solidFill>
                  <a:srgbClr val="FF0000"/>
                </a:solidFill>
              </a:rPr>
              <a:t>!</a:t>
            </a:r>
            <a:endParaRPr lang="ru-RU" sz="4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8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33926" y="819897"/>
            <a:ext cx="7288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Параллелепипед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Text Box 69"/>
          <p:cNvSpPr txBox="1">
            <a:spLocks noChangeArrowheads="1"/>
          </p:cNvSpPr>
          <p:nvPr/>
        </p:nvSpPr>
        <p:spPr bwMode="auto">
          <a:xfrm>
            <a:off x="528918" y="1650894"/>
            <a:ext cx="838648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Параллелепипед</a:t>
            </a:r>
            <a:r>
              <a:rPr lang="ru-RU" sz="2400" dirty="0"/>
              <a:t> – поверхность, составленная из шести параллелограммов.</a:t>
            </a:r>
          </a:p>
        </p:txBody>
      </p:sp>
      <p:pic>
        <p:nvPicPr>
          <p:cNvPr id="1026" name="Picture 2" descr="Вычислить объём параллелепипе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658" y="2649070"/>
            <a:ext cx="23907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5"/>
          <p:cNvGrpSpPr>
            <a:grpSpLocks/>
          </p:cNvGrpSpPr>
          <p:nvPr/>
        </p:nvGrpSpPr>
        <p:grpSpPr bwMode="auto">
          <a:xfrm rot="1012847">
            <a:off x="1964226" y="2813807"/>
            <a:ext cx="3429000" cy="2062163"/>
            <a:chOff x="1248" y="717"/>
            <a:chExt cx="2160" cy="1635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251" y="717"/>
              <a:ext cx="1512" cy="426"/>
            </a:xfrm>
            <a:custGeom>
              <a:avLst/>
              <a:gdLst>
                <a:gd name="T0" fmla="*/ 0 w 1512"/>
                <a:gd name="T1" fmla="*/ 420 h 426"/>
                <a:gd name="T2" fmla="*/ 1026 w 1512"/>
                <a:gd name="T3" fmla="*/ 426 h 426"/>
                <a:gd name="T4" fmla="*/ 1512 w 1512"/>
                <a:gd name="T5" fmla="*/ 3 h 426"/>
                <a:gd name="T6" fmla="*/ 474 w 1512"/>
                <a:gd name="T7" fmla="*/ 0 h 426"/>
                <a:gd name="T8" fmla="*/ 0 w 1512"/>
                <a:gd name="T9" fmla="*/ 420 h 4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12" h="426">
                  <a:moveTo>
                    <a:pt x="0" y="420"/>
                  </a:moveTo>
                  <a:lnTo>
                    <a:pt x="1026" y="426"/>
                  </a:lnTo>
                  <a:lnTo>
                    <a:pt x="1512" y="3"/>
                  </a:lnTo>
                  <a:lnTo>
                    <a:pt x="474" y="0"/>
                  </a:lnTo>
                  <a:lnTo>
                    <a:pt x="0" y="42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2283" y="720"/>
              <a:ext cx="1125" cy="1629"/>
            </a:xfrm>
            <a:custGeom>
              <a:avLst/>
              <a:gdLst>
                <a:gd name="T0" fmla="*/ 648 w 1125"/>
                <a:gd name="T1" fmla="*/ 1629 h 1629"/>
                <a:gd name="T2" fmla="*/ 1125 w 1125"/>
                <a:gd name="T3" fmla="*/ 1215 h 1629"/>
                <a:gd name="T4" fmla="*/ 480 w 1125"/>
                <a:gd name="T5" fmla="*/ 0 h 1629"/>
                <a:gd name="T6" fmla="*/ 0 w 1125"/>
                <a:gd name="T7" fmla="*/ 417 h 1629"/>
                <a:gd name="T8" fmla="*/ 648 w 1125"/>
                <a:gd name="T9" fmla="*/ 1629 h 16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25" h="1629">
                  <a:moveTo>
                    <a:pt x="648" y="1629"/>
                  </a:moveTo>
                  <a:lnTo>
                    <a:pt x="1125" y="1215"/>
                  </a:lnTo>
                  <a:lnTo>
                    <a:pt x="480" y="0"/>
                  </a:lnTo>
                  <a:lnTo>
                    <a:pt x="0" y="417"/>
                  </a:lnTo>
                  <a:lnTo>
                    <a:pt x="648" y="1629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1248" y="1137"/>
              <a:ext cx="1680" cy="1215"/>
            </a:xfrm>
            <a:custGeom>
              <a:avLst/>
              <a:gdLst>
                <a:gd name="T0" fmla="*/ 639 w 1680"/>
                <a:gd name="T1" fmla="*/ 1212 h 1215"/>
                <a:gd name="T2" fmla="*/ 1680 w 1680"/>
                <a:gd name="T3" fmla="*/ 1215 h 1215"/>
                <a:gd name="T4" fmla="*/ 1035 w 1680"/>
                <a:gd name="T5" fmla="*/ 0 h 1215"/>
                <a:gd name="T6" fmla="*/ 0 w 1680"/>
                <a:gd name="T7" fmla="*/ 15 h 1215"/>
                <a:gd name="T8" fmla="*/ 639 w 1680"/>
                <a:gd name="T9" fmla="*/ 1212 h 12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215">
                  <a:moveTo>
                    <a:pt x="639" y="1212"/>
                  </a:moveTo>
                  <a:lnTo>
                    <a:pt x="1680" y="1215"/>
                  </a:lnTo>
                  <a:lnTo>
                    <a:pt x="1035" y="0"/>
                  </a:lnTo>
                  <a:lnTo>
                    <a:pt x="0" y="15"/>
                  </a:lnTo>
                  <a:lnTo>
                    <a:pt x="639" y="121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33CCFF"/>
                </a:gs>
              </a:gsLst>
              <a:path path="rect">
                <a:fillToRect l="50000" t="50000" r="50000" b="50000"/>
              </a:path>
            </a:gradFill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" name="Group 9"/>
            <p:cNvGrpSpPr>
              <a:grpSpLocks/>
            </p:cNvGrpSpPr>
            <p:nvPr/>
          </p:nvGrpSpPr>
          <p:grpSpPr bwMode="auto">
            <a:xfrm>
              <a:off x="1248" y="720"/>
              <a:ext cx="2160" cy="1632"/>
              <a:chOff x="1248" y="720"/>
              <a:chExt cx="3408" cy="2784"/>
            </a:xfrm>
          </p:grpSpPr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 flipV="1">
                <a:off x="2256" y="2784"/>
                <a:ext cx="768" cy="7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auto">
              <a:xfrm>
                <a:off x="3024" y="2784"/>
                <a:ext cx="1632" cy="1"/>
              </a:xfrm>
              <a:custGeom>
                <a:avLst/>
                <a:gdLst>
                  <a:gd name="T0" fmla="*/ 0 w 1632"/>
                  <a:gd name="T1" fmla="*/ 0 h 1"/>
                  <a:gd name="T2" fmla="*/ 1632 w 1632"/>
                  <a:gd name="T3" fmla="*/ 0 h 1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632" h="1">
                    <a:moveTo>
                      <a:pt x="0" y="0"/>
                    </a:moveTo>
                    <a:lnTo>
                      <a:pt x="1632" y="0"/>
                    </a:lnTo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flipH="1">
                <a:off x="3888" y="2784"/>
                <a:ext cx="768" cy="7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6" name="Group 13"/>
              <p:cNvGrpSpPr>
                <a:grpSpLocks/>
              </p:cNvGrpSpPr>
              <p:nvPr/>
            </p:nvGrpSpPr>
            <p:grpSpPr bwMode="auto">
              <a:xfrm>
                <a:off x="1248" y="720"/>
                <a:ext cx="2400" cy="720"/>
                <a:chOff x="720" y="3168"/>
                <a:chExt cx="2400" cy="720"/>
              </a:xfrm>
            </p:grpSpPr>
            <p:sp>
              <p:nvSpPr>
                <p:cNvPr id="23" name="Line 14"/>
                <p:cNvSpPr>
                  <a:spLocks noChangeShapeType="1"/>
                </p:cNvSpPr>
                <p:nvPr/>
              </p:nvSpPr>
              <p:spPr bwMode="auto">
                <a:xfrm>
                  <a:off x="720" y="3888"/>
                  <a:ext cx="163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2352" y="3168"/>
                  <a:ext cx="768" cy="72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720" y="3168"/>
                  <a:ext cx="768" cy="72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" name="Line 17"/>
                <p:cNvSpPr>
                  <a:spLocks noChangeShapeType="1"/>
                </p:cNvSpPr>
                <p:nvPr/>
              </p:nvSpPr>
              <p:spPr bwMode="auto">
                <a:xfrm>
                  <a:off x="1488" y="3168"/>
                  <a:ext cx="163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7" name="Line 18"/>
              <p:cNvSpPr>
                <a:spLocks noChangeShapeType="1"/>
              </p:cNvSpPr>
              <p:nvPr/>
            </p:nvSpPr>
            <p:spPr bwMode="auto">
              <a:xfrm>
                <a:off x="2256" y="3504"/>
                <a:ext cx="163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8" name="Group 19"/>
              <p:cNvGrpSpPr>
                <a:grpSpLocks/>
              </p:cNvGrpSpPr>
              <p:nvPr/>
            </p:nvGrpSpPr>
            <p:grpSpPr bwMode="auto">
              <a:xfrm>
                <a:off x="1248" y="720"/>
                <a:ext cx="3408" cy="2784"/>
                <a:chOff x="-288" y="1152"/>
                <a:chExt cx="3408" cy="2736"/>
              </a:xfrm>
            </p:grpSpPr>
            <p:sp>
              <p:nvSpPr>
                <p:cNvPr id="19" name="Line 20"/>
                <p:cNvSpPr>
                  <a:spLocks noChangeShapeType="1"/>
                </p:cNvSpPr>
                <p:nvPr/>
              </p:nvSpPr>
              <p:spPr bwMode="auto">
                <a:xfrm flipH="1" flipV="1">
                  <a:off x="2112" y="1152"/>
                  <a:ext cx="1008" cy="201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" name="Line 21"/>
                <p:cNvSpPr>
                  <a:spLocks noChangeShapeType="1"/>
                </p:cNvSpPr>
                <p:nvPr/>
              </p:nvSpPr>
              <p:spPr bwMode="auto">
                <a:xfrm flipH="1" flipV="1">
                  <a:off x="480" y="1152"/>
                  <a:ext cx="1008" cy="201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" name="Line 22"/>
                <p:cNvSpPr>
                  <a:spLocks noChangeShapeType="1"/>
                </p:cNvSpPr>
                <p:nvPr/>
              </p:nvSpPr>
              <p:spPr bwMode="auto">
                <a:xfrm flipH="1" flipV="1">
                  <a:off x="1344" y="1872"/>
                  <a:ext cx="1008" cy="201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" name="Line 23"/>
                <p:cNvSpPr>
                  <a:spLocks noChangeShapeType="1"/>
                </p:cNvSpPr>
                <p:nvPr/>
              </p:nvSpPr>
              <p:spPr bwMode="auto">
                <a:xfrm flipH="1" flipV="1">
                  <a:off x="-288" y="1872"/>
                  <a:ext cx="1008" cy="201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8870" y="1896036"/>
            <a:ext cx="7758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Тетраэдр</a:t>
            </a:r>
            <a:r>
              <a:rPr lang="ru-RU" sz="2400" dirty="0"/>
              <a:t> – поверхность, составленная из четырех треугольников. </a:t>
            </a:r>
          </a:p>
          <a:p>
            <a:pPr algn="just"/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290918" y="833718"/>
            <a:ext cx="7288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Тетраэдр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4" name="AutoShape 2" descr="Тетраэдр - объёмное геометрическое тело - Mnogogranniki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Тетраэдр - объёмное геометрическое тело - Mnogogranniki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Тетраэдр - объёмное геометрическое тело - Mnogogranniki.r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Тетраэдр - объёмное геометрическое тело - Mnogogranniki.r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Тетраэдр - объёмное геометрическое тело - Mnogogranniki.ru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 descr="Тетраэдр - объёмное геометрическое тело - Mnogogranniki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2920193"/>
            <a:ext cx="333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Движения в правильном тетраэдре - Геометрия 11 класс - Osvita.name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752" y="2947087"/>
            <a:ext cx="3228975" cy="305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09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92523" y="2366682"/>
            <a:ext cx="80884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Поверхность, составленную из многоугольников и ограничивающую некоторое геометрическое тело, будем называть многогранной поверхностью или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многогранником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53035" y="833718"/>
            <a:ext cx="78261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ПОНЯТИЕ МНОГОГРАННИКА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37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37"/>
            <a:ext cx="9139938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0988" y="833718"/>
            <a:ext cx="82968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МНОГОГРАННИКИ В ПРИРОДЕ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5122" name="Picture 2" descr="Звёздчатые многогранники» - PDF Free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97" y="2218764"/>
            <a:ext cx="2352964" cy="228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Энциклопедия Технологий и Методик - Горный хрустал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586" y="2108614"/>
            <a:ext cx="2353237" cy="23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0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4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6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8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20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2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44" name="Picture 24" descr="Многогранники в природе - Стереометрия . r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129" y="3630706"/>
            <a:ext cx="2635623" cy="269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67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37"/>
            <a:ext cx="9139938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576" y="833718"/>
            <a:ext cx="865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МНОГОГРАННИКИ В АРХИТЕКТУРЕ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AutoShape 6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0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4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6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8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20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2" descr="Многогранники в природе - Стереометрия . ru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Многогранники в архитектуре. Часть 5 - Mnogogranniki.ru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 descr="Многогранники в архитектуре. Часть 5 - Mnogogranniki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680882"/>
            <a:ext cx="3866402" cy="229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Многогранники в архитектуре - Математика в жизни - Занимательная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703" y="1680882"/>
            <a:ext cx="3797862" cy="229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Многогранники — презентация на Slide-Share.ru 🎓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135" y="4104239"/>
            <a:ext cx="3475130" cy="231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69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8600" y="1664715"/>
            <a:ext cx="87136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cs typeface="Times New Roman" pitchFamily="18" charset="0"/>
              </a:rPr>
              <a:t>Многогранник, в каждой вершине которого сходится пять правильных треугольников называется</a:t>
            </a:r>
            <a:r>
              <a:rPr lang="ru-RU" sz="2400" dirty="0">
                <a:solidFill>
                  <a:schemeClr val="accent1"/>
                </a:solidFill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FF3300"/>
                </a:solidFill>
                <a:cs typeface="Times New Roman" pitchFamily="18" charset="0"/>
              </a:rPr>
              <a:t>икосаэдром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53035" y="833718"/>
            <a:ext cx="78261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FF3300"/>
                </a:solidFill>
              </a:rPr>
              <a:t>ИКОСАЭДР</a:t>
            </a:r>
            <a:endParaRPr lang="ru-RU" sz="4800" b="1" dirty="0"/>
          </a:p>
        </p:txBody>
      </p:sp>
      <p:pic>
        <p:nvPicPr>
          <p:cNvPr id="4098" name="Picture 2" descr="ᐈ Икосаэдр картинки фото, векторные картинки икосаэдр | скачать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32"/>
          <a:stretch/>
        </p:blipFill>
        <p:spPr bwMode="auto">
          <a:xfrm>
            <a:off x="753034" y="2934148"/>
            <a:ext cx="2877671" cy="302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икосаэдр - это... Что такое икосаэдр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751" y="2704072"/>
            <a:ext cx="2857500" cy="308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67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86653" y="1705056"/>
            <a:ext cx="77589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cs typeface="Times New Roman" pitchFamily="18" charset="0"/>
              </a:rPr>
              <a:t>Многогранник, гранями которого являются правильные пятиугольники и в каждой вершине сходится три грани называется</a:t>
            </a:r>
            <a:r>
              <a:rPr lang="ru-RU" sz="2400" dirty="0">
                <a:solidFill>
                  <a:schemeClr val="accent1"/>
                </a:solidFill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FF3300"/>
                </a:solidFill>
                <a:cs typeface="Times New Roman" pitchFamily="18" charset="0"/>
              </a:rPr>
              <a:t>додекаэдром.</a:t>
            </a:r>
          </a:p>
          <a:p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786653" y="802342"/>
            <a:ext cx="78261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FF3300"/>
                </a:solidFill>
              </a:rPr>
              <a:t>ДОДЕКАЭДР</a:t>
            </a:r>
            <a:endParaRPr lang="ru-RU" sz="4800" b="1" dirty="0"/>
          </a:p>
        </p:txBody>
      </p:sp>
      <p:pic>
        <p:nvPicPr>
          <p:cNvPr id="3074" name="Picture 2" descr="Додекаэд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184" y="3194704"/>
            <a:ext cx="2722095" cy="272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ГрафоMann :: Теория граф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563" y="3384177"/>
            <a:ext cx="2438400" cy="23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67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839" y="0"/>
            <a:ext cx="9139938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6653" y="393088"/>
            <a:ext cx="78261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3300"/>
                </a:solidFill>
              </a:rPr>
              <a:t>ВИДЫ МНОГОГРАННИКОВ</a:t>
            </a:r>
            <a:endParaRPr lang="ru-RU" sz="4800" b="1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084294" y="1224085"/>
            <a:ext cx="1344706" cy="7929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95885" y="2134489"/>
            <a:ext cx="2776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ВЫПУКЛЫЕ</a:t>
            </a:r>
            <a:endParaRPr lang="ru-RU" sz="32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535707" y="1129956"/>
            <a:ext cx="1497105" cy="8871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106085" y="2104547"/>
            <a:ext cx="2776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НЕВЫПУКЛЫЕ</a:t>
            </a:r>
            <a:endParaRPr lang="ru-RU" sz="3200" dirty="0"/>
          </a:p>
        </p:txBody>
      </p:sp>
      <p:pic>
        <p:nvPicPr>
          <p:cNvPr id="15" name="Picture 5" descr="C:\Documents and Settings\Администратор\Мои документы\PICTURE\Maple\ПолупрМног\CubOct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06" y="2963594"/>
            <a:ext cx="1560069" cy="1445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Малый звездчатый додекаэдр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759" y="268932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Файл:First stellation of dodecahedron.svg — Википеди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044" y="2906343"/>
            <a:ext cx="1559859" cy="155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8051472"/>
              </p:ext>
            </p:extLst>
          </p:nvPr>
        </p:nvGraphicFramePr>
        <p:xfrm>
          <a:off x="2205319" y="2957235"/>
          <a:ext cx="1480418" cy="1369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Точечный рисунок" r:id="rId7" imgW="3847619" imgH="3123810" progId="PBrush">
                  <p:embed/>
                </p:oleObj>
              </mc:Choice>
              <mc:Fallback>
                <p:oleObj name="Точечный рисунок" r:id="rId7" imgW="3847619" imgH="3123810" progId="PBrush">
                  <p:embed/>
                  <p:pic>
                    <p:nvPicPr>
                      <p:cNvPr id="0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5319" y="2957235"/>
                        <a:ext cx="1480418" cy="13691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30"/>
          <p:cNvSpPr txBox="1">
            <a:spLocks noChangeArrowheads="1"/>
          </p:cNvSpPr>
          <p:nvPr/>
        </p:nvSpPr>
        <p:spPr bwMode="auto">
          <a:xfrm>
            <a:off x="483883" y="4408952"/>
            <a:ext cx="3886412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/>
              <a:t>Многогранник называется </a:t>
            </a:r>
            <a:r>
              <a:rPr 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выпуклым</a:t>
            </a:r>
            <a:r>
              <a:rPr lang="ru-RU" sz="2400" dirty="0"/>
              <a:t>, если он расположен по одну сторону от плоскости каждой его грани.</a:t>
            </a:r>
          </a:p>
        </p:txBody>
      </p:sp>
    </p:spTree>
    <p:extLst>
      <p:ext uri="{BB962C8B-B14F-4D97-AF65-F5344CB8AC3E}">
        <p14:creationId xmlns:p14="http://schemas.microsoft.com/office/powerpoint/2010/main" val="283717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14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</TotalTime>
  <Words>159</Words>
  <Application>Microsoft Office PowerPoint</Application>
  <PresentationFormat>Экран (4:3)</PresentationFormat>
  <Paragraphs>27</Paragraphs>
  <Slides>12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Тема Office</vt:lpstr>
      <vt:lpstr>Точечный рисунок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Ирина</cp:lastModifiedBy>
  <cp:revision>52</cp:revision>
  <dcterms:created xsi:type="dcterms:W3CDTF">2013-11-19T05:52:05Z</dcterms:created>
  <dcterms:modified xsi:type="dcterms:W3CDTF">2020-04-03T08:07:10Z</dcterms:modified>
</cp:coreProperties>
</file>