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9" r:id="rId3"/>
    <p:sldId id="260" r:id="rId4"/>
    <p:sldId id="261" r:id="rId5"/>
    <p:sldId id="264" r:id="rId6"/>
    <p:sldId id="262" r:id="rId7"/>
    <p:sldId id="267" r:id="rId8"/>
    <p:sldId id="266" r:id="rId9"/>
    <p:sldId id="268" r:id="rId10"/>
    <p:sldId id="270" r:id="rId11"/>
    <p:sldId id="271" r:id="rId12"/>
    <p:sldId id="272" r:id="rId13"/>
    <p:sldId id="273" r:id="rId14"/>
    <p:sldId id="274" r:id="rId15"/>
    <p:sldId id="275" r:id="rId1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8790D"/>
    <a:srgbClr val="FF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1FECB4D8-DB02-4DC6-A0A2-4F2EBAE1DC90}" styleName="Средний стиль 1 —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34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105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8C4FF4-6EE1-4A76-9B8F-B2F594D6C874}" type="datetimeFigureOut">
              <a:rPr lang="ru-RU"/>
              <a:pPr>
                <a:defRPr/>
              </a:pPr>
              <a:t>07.12.2017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F7A747-1B53-4B3F-B8D2-D8AB0E12814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4BD201-5F9C-4593-BEFD-74C971F0B552}" type="datetimeFigureOut">
              <a:rPr lang="ru-RU"/>
              <a:pPr>
                <a:defRPr/>
              </a:pPr>
              <a:t>07.12.2017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22E6F0-797A-404D-B2F0-96032D2C16E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7A3035-02C7-4538-A480-C6887B19F5A6}" type="datetimeFigureOut">
              <a:rPr lang="ru-RU"/>
              <a:pPr>
                <a:defRPr/>
              </a:pPr>
              <a:t>07.12.2017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18664C-3B03-4311-A452-8E87A1DF2E3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52DDE1-E9F2-4B50-AB95-1A36B28481DE}" type="datetimeFigureOut">
              <a:rPr lang="ru-RU"/>
              <a:pPr>
                <a:defRPr/>
              </a:pPr>
              <a:t>07.12.2017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87BA6C-DE82-4922-A007-5CB817EE4E2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011FA9-72D4-4D0D-AA04-5200C8F96D1C}" type="datetimeFigureOut">
              <a:rPr lang="ru-RU"/>
              <a:pPr>
                <a:defRPr/>
              </a:pPr>
              <a:t>07.12.2017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CBFCBB-F7D8-4AD9-B5F9-93687358CA6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8AA105-3B9A-485F-A7BD-B3B1C1BFF994}" type="datetimeFigureOut">
              <a:rPr lang="ru-RU"/>
              <a:pPr>
                <a:defRPr/>
              </a:pPr>
              <a:t>07.12.2017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217202-91A5-4841-8837-12B3422A9C1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03E727-7E97-4B76-A273-97C117DFD6DE}" type="datetimeFigureOut">
              <a:rPr lang="ru-RU"/>
              <a:pPr>
                <a:defRPr/>
              </a:pPr>
              <a:t>07.12.2017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F140D1-42AB-456C-B3EB-2E58162D29C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2FDA9A-A9AF-4522-BA4E-959710ABA8F2}" type="datetimeFigureOut">
              <a:rPr lang="ru-RU"/>
              <a:pPr>
                <a:defRPr/>
              </a:pPr>
              <a:t>07.12.2017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C4C3DF-49FF-4AA4-A1AB-8615103FAEC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1C31E6-6AC6-4E62-806B-D0CB1E8C6262}" type="datetimeFigureOut">
              <a:rPr lang="ru-RU"/>
              <a:pPr>
                <a:defRPr/>
              </a:pPr>
              <a:t>07.12.2017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B0E188-B191-46AC-99B7-5113417AE6A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E59BE0-226E-4980-AAF5-F1A9DF7C7AE8}" type="datetimeFigureOut">
              <a:rPr lang="ru-RU"/>
              <a:pPr>
                <a:defRPr/>
              </a:pPr>
              <a:t>07.12.2017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D8319C-EFFD-43A6-A723-9E31BBA50F6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94FB44-2B3A-4EA5-B708-4FEB9F41BBF1}" type="datetimeFigureOut">
              <a:rPr lang="ru-RU"/>
              <a:pPr>
                <a:defRPr/>
              </a:pPr>
              <a:t>07.12.2017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C51498-F984-481A-8E8C-4DDFA9BC918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>
            <a:alpha val="8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2014-07-26 17-35-01 Яндекс.Фотки - Google Chrome.png"/>
          <p:cNvPicPr>
            <a:picLocks noChangeAspect="1"/>
          </p:cNvPicPr>
          <p:nvPr userDrawn="1"/>
        </p:nvPicPr>
        <p:blipFill>
          <a:blip r:embed="rId13" cstate="email"/>
          <a:srcRect/>
          <a:stretch>
            <a:fillRect/>
          </a:stretch>
        </p:blipFill>
        <p:spPr>
          <a:xfrm>
            <a:off x="142844" y="142852"/>
            <a:ext cx="1643074" cy="6572296"/>
          </a:xfrm>
          <a:prstGeom prst="rect">
            <a:avLst/>
          </a:prstGeom>
        </p:spPr>
      </p:pic>
      <p:sp>
        <p:nvSpPr>
          <p:cNvPr id="10" name="Прямоугольник 9"/>
          <p:cNvSpPr/>
          <p:nvPr userDrawn="1"/>
        </p:nvSpPr>
        <p:spPr>
          <a:xfrm>
            <a:off x="142844" y="6500834"/>
            <a:ext cx="1199367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cs typeface="Times New Roman" pitchFamily="18" charset="0"/>
              </a:rPr>
              <a:t>http://linda6035.ucoz.ru/</a:t>
            </a:r>
            <a:endParaRPr lang="ru-RU" sz="800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 userDrawn="1"/>
        </p:nvSpPr>
        <p:spPr>
          <a:xfrm>
            <a:off x="142844" y="142852"/>
            <a:ext cx="8858312" cy="6572296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 userDrawn="1"/>
        </p:nvSpPr>
        <p:spPr>
          <a:xfrm>
            <a:off x="1714480" y="142852"/>
            <a:ext cx="7286676" cy="657229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5368" name="Picture 8" descr="http://img-fotki.yandex.ru/get/5637/16969765.ea/0_6f7af_542e1999_M.png"/>
          <p:cNvPicPr>
            <a:picLocks noChangeAspect="1" noChangeArrowheads="1"/>
          </p:cNvPicPr>
          <p:nvPr userDrawn="1"/>
        </p:nvPicPr>
        <p:blipFill>
          <a:blip r:embed="rId14" cstate="email">
            <a:duotone>
              <a:schemeClr val="accent3">
                <a:shade val="45000"/>
                <a:satMod val="135000"/>
              </a:schemeClr>
              <a:prstClr val="white"/>
            </a:duotone>
            <a:lum bright="40000"/>
          </a:blip>
          <a:srcRect/>
          <a:stretch>
            <a:fillRect/>
          </a:stretch>
        </p:blipFill>
        <p:spPr bwMode="auto">
          <a:xfrm>
            <a:off x="1794918" y="285728"/>
            <a:ext cx="7134800" cy="6357982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6.jpg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7.png"/><Relationship Id="rId4" Type="http://schemas.openxmlformats.org/officeDocument/2006/relationships/image" Target="../media/image3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7.png"/><Relationship Id="rId4" Type="http://schemas.openxmlformats.org/officeDocument/2006/relationships/image" Target="../media/image4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5" Type="http://schemas.openxmlformats.org/officeDocument/2006/relationships/image" Target="../media/image7.png"/><Relationship Id="rId4" Type="http://schemas.openxmlformats.org/officeDocument/2006/relationships/image" Target="../media/image6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5" Type="http://schemas.openxmlformats.org/officeDocument/2006/relationships/image" Target="../media/image7.png"/><Relationship Id="rId4" Type="http://schemas.openxmlformats.org/officeDocument/2006/relationships/image" Target="../media/image8.jp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jpg"/><Relationship Id="rId4" Type="http://schemas.openxmlformats.org/officeDocument/2006/relationships/image" Target="../media/image11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6"/>
          <p:cNvGrpSpPr/>
          <p:nvPr/>
        </p:nvGrpSpPr>
        <p:grpSpPr>
          <a:xfrm>
            <a:off x="1785918" y="476672"/>
            <a:ext cx="7072362" cy="6231021"/>
            <a:chOff x="1115616" y="2146448"/>
            <a:chExt cx="7165477" cy="4112378"/>
          </a:xfrm>
        </p:grpSpPr>
        <p:sp>
          <p:nvSpPr>
            <p:cNvPr id="3" name="Прямоугольник 2"/>
            <p:cNvSpPr/>
            <p:nvPr/>
          </p:nvSpPr>
          <p:spPr>
            <a:xfrm>
              <a:off x="1115616" y="2146448"/>
              <a:ext cx="7165477" cy="114114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en-US" sz="6000" b="1" dirty="0" smtClean="0">
                  <a:ln w="12700">
                    <a:solidFill>
                      <a:schemeClr val="accent3">
                        <a:lumMod val="50000"/>
                      </a:schemeClr>
                    </a:solidFill>
                    <a:prstDash val="solid"/>
                  </a:ln>
                  <a:pattFill prst="narHorz">
                    <a:fgClr>
                      <a:schemeClr val="accent3"/>
                    </a:fgClr>
                    <a:bgClr>
                      <a:schemeClr val="accent3">
                        <a:lumMod val="40000"/>
                        <a:lumOff val="60000"/>
                      </a:schemeClr>
                    </a:bgClr>
                  </a:pattFill>
                  <a:effectLst>
                    <a:innerShdw blurRad="177800">
                      <a:schemeClr val="accent3">
                        <a:lumMod val="50000"/>
                      </a:schemeClr>
                    </a:innerShdw>
                  </a:effectLst>
                  <a:latin typeface="Monotype Corsiva" pitchFamily="66" charset="0"/>
                </a:rPr>
                <a:t>Year  after year</a:t>
              </a:r>
            </a:p>
            <a:p>
              <a:pPr>
                <a:defRPr/>
              </a:pPr>
              <a:endParaRPr lang="en-US" sz="3040" b="1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Calibri" panose="020F0502020204030204" pitchFamily="34" charset="0"/>
              </a:endParaRPr>
            </a:p>
          </p:txBody>
        </p:sp>
        <p:sp>
          <p:nvSpPr>
            <p:cNvPr id="4" name="Прямоугольник 3"/>
            <p:cNvSpPr/>
            <p:nvPr/>
          </p:nvSpPr>
          <p:spPr>
            <a:xfrm>
              <a:off x="1311961" y="3049407"/>
              <a:ext cx="6969132" cy="320941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ru-RU" altLang="ru-RU" sz="2800" dirty="0" smtClean="0">
                  <a:solidFill>
                    <a:schemeClr val="tx2">
                      <a:lumMod val="75000"/>
                    </a:schemeClr>
                  </a:solidFill>
                  <a:latin typeface="Monotype Corsiva" panose="03010101010201010101" pitchFamily="66" charset="0"/>
                  <a:cs typeface="Arial" panose="020B0604020202020204" pitchFamily="34" charset="0"/>
                </a:rPr>
                <a:t>Презентация </a:t>
              </a:r>
              <a:r>
                <a:rPr lang="ru-RU" altLang="ru-RU" sz="2800" dirty="0">
                  <a:solidFill>
                    <a:schemeClr val="tx2">
                      <a:lumMod val="75000"/>
                    </a:schemeClr>
                  </a:solidFill>
                  <a:latin typeface="Monotype Corsiva" panose="03010101010201010101" pitchFamily="66" charset="0"/>
                  <a:cs typeface="Arial" panose="020B0604020202020204" pitchFamily="34" charset="0"/>
                </a:rPr>
                <a:t>к уроку по учебному предмету</a:t>
              </a:r>
            </a:p>
            <a:p>
              <a:pPr algn="ctr">
                <a:defRPr/>
              </a:pPr>
              <a:r>
                <a:rPr lang="ru-RU" altLang="ru-RU" sz="2800" dirty="0">
                  <a:solidFill>
                    <a:schemeClr val="tx2">
                      <a:lumMod val="75000"/>
                    </a:schemeClr>
                  </a:solidFill>
                  <a:latin typeface="Monotype Corsiva" panose="03010101010201010101" pitchFamily="66" charset="0"/>
                  <a:cs typeface="Arial" panose="020B0604020202020204" pitchFamily="34" charset="0"/>
                </a:rPr>
                <a:t>« Английский язык»</a:t>
              </a:r>
            </a:p>
            <a:p>
              <a:pPr algn="ctr">
                <a:defRPr/>
              </a:pPr>
              <a:r>
                <a:rPr lang="ru-RU" altLang="ru-RU" sz="2800" dirty="0">
                  <a:solidFill>
                    <a:schemeClr val="tx2">
                      <a:lumMod val="75000"/>
                    </a:schemeClr>
                  </a:solidFill>
                  <a:latin typeface="Monotype Corsiva" panose="03010101010201010101" pitchFamily="66" charset="0"/>
                  <a:cs typeface="Arial" panose="020B0604020202020204" pitchFamily="34" charset="0"/>
                </a:rPr>
                <a:t>В </a:t>
              </a:r>
              <a:r>
                <a:rPr lang="en-US" altLang="ru-RU" sz="2800" dirty="0" smtClean="0">
                  <a:solidFill>
                    <a:schemeClr val="tx2">
                      <a:lumMod val="75000"/>
                    </a:schemeClr>
                  </a:solidFill>
                  <a:latin typeface="Monotype Corsiva" panose="03010101010201010101" pitchFamily="66" charset="0"/>
                  <a:cs typeface="Arial" panose="020B0604020202020204" pitchFamily="34" charset="0"/>
                </a:rPr>
                <a:t>5 - </a:t>
              </a:r>
              <a:r>
                <a:rPr lang="ru-RU" altLang="ru-RU" sz="2800" dirty="0" smtClean="0">
                  <a:solidFill>
                    <a:schemeClr val="tx2">
                      <a:lumMod val="75000"/>
                    </a:schemeClr>
                  </a:solidFill>
                  <a:latin typeface="Monotype Corsiva" panose="03010101010201010101" pitchFamily="66" charset="0"/>
                  <a:cs typeface="Arial" panose="020B0604020202020204" pitchFamily="34" charset="0"/>
                </a:rPr>
                <a:t>ом </a:t>
              </a:r>
              <a:r>
                <a:rPr lang="ru-RU" altLang="ru-RU" sz="2800" dirty="0">
                  <a:solidFill>
                    <a:schemeClr val="tx2">
                      <a:lumMod val="75000"/>
                    </a:schemeClr>
                  </a:solidFill>
                  <a:latin typeface="Monotype Corsiva" panose="03010101010201010101" pitchFamily="66" charset="0"/>
                  <a:cs typeface="Arial" panose="020B0604020202020204" pitchFamily="34" charset="0"/>
                </a:rPr>
                <a:t>классе на тему</a:t>
              </a:r>
            </a:p>
            <a:p>
              <a:pPr algn="ctr">
                <a:defRPr/>
              </a:pPr>
              <a:r>
                <a:rPr lang="ru-RU" altLang="ru-RU" sz="2800" dirty="0" smtClean="0">
                  <a:solidFill>
                    <a:schemeClr val="tx2">
                      <a:lumMod val="75000"/>
                    </a:schemeClr>
                  </a:solidFill>
                  <a:latin typeface="Monotype Corsiva" panose="03010101010201010101" pitchFamily="66" charset="0"/>
                  <a:cs typeface="Arial" panose="020B0604020202020204" pitchFamily="34" charset="0"/>
                </a:rPr>
                <a:t>«Год за годом»</a:t>
              </a:r>
              <a:endParaRPr lang="en-US" altLang="ru-RU" sz="2800" dirty="0" smtClean="0">
                <a:solidFill>
                  <a:schemeClr val="tx2">
                    <a:lumMod val="75000"/>
                  </a:schemeClr>
                </a:solidFill>
                <a:latin typeface="Monotype Corsiva" panose="03010101010201010101" pitchFamily="66" charset="0"/>
                <a:cs typeface="Arial" panose="020B0604020202020204" pitchFamily="34" charset="0"/>
              </a:endParaRPr>
            </a:p>
            <a:p>
              <a:pPr>
                <a:defRPr/>
              </a:pPr>
              <a:endParaRPr lang="en-US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Monotype Corsiva" panose="03010101010201010101" pitchFamily="66" charset="0"/>
              </a:endParaRPr>
            </a:p>
            <a:p>
              <a:pPr algn="r">
                <a:defRPr/>
              </a:pPr>
              <a:endParaRPr lang="en-US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endParaRPr>
            </a:p>
            <a:p>
              <a:pPr algn="r">
                <a:defRPr/>
              </a:pPr>
              <a:endParaRPr lang="en-US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endParaRPr>
            </a:p>
            <a:p>
              <a:pPr algn="r">
                <a:defRPr/>
              </a:pPr>
              <a:r>
                <a:rPr lang="ru-RU" dirty="0" smtClean="0">
                  <a:solidFill>
                    <a:schemeClr val="accent1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</a:rPr>
                <a:t>Автор </a:t>
              </a:r>
              <a:r>
                <a:rPr lang="ru-RU" dirty="0">
                  <a:solidFill>
                    <a:schemeClr val="accent1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</a:rPr>
                <a:t>: Козлова Ольга Сергеевна, </a:t>
              </a:r>
            </a:p>
            <a:p>
              <a:pPr algn="r">
                <a:defRPr/>
              </a:pPr>
              <a:r>
                <a:rPr lang="ru-RU" dirty="0">
                  <a:solidFill>
                    <a:schemeClr val="accent1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</a:rPr>
                <a:t>учитель английского языка высшей категории,</a:t>
              </a:r>
            </a:p>
            <a:p>
              <a:pPr algn="r">
                <a:defRPr/>
              </a:pPr>
              <a:r>
                <a:rPr lang="ru-RU" dirty="0">
                  <a:solidFill>
                    <a:schemeClr val="accent1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</a:rPr>
                <a:t>МБОУ СОШ №12 </a:t>
              </a:r>
              <a:r>
                <a:rPr lang="ru-RU" dirty="0" err="1">
                  <a:solidFill>
                    <a:schemeClr val="accent1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</a:rPr>
                <a:t>г.Бердска</a:t>
              </a:r>
              <a:r>
                <a:rPr lang="ru-RU" dirty="0">
                  <a:solidFill>
                    <a:schemeClr val="accent1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</a:rPr>
                <a:t> </a:t>
              </a:r>
            </a:p>
            <a:p>
              <a:pPr algn="r">
                <a:defRPr/>
              </a:pPr>
              <a:r>
                <a:rPr lang="ru-RU" dirty="0">
                  <a:solidFill>
                    <a:schemeClr val="accent1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</a:rPr>
                <a:t>Новосибирской области </a:t>
              </a:r>
              <a:endParaRPr lang="en-US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endParaRPr>
            </a:p>
            <a:p>
              <a:pPr algn="r">
                <a:defRPr/>
              </a:pPr>
              <a:endParaRPr lang="en-US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endParaRPr>
            </a:p>
            <a:p>
              <a:pPr algn="ctr">
                <a:defRPr/>
              </a:pPr>
              <a:endParaRPr lang="en-US" dirty="0">
                <a:solidFill>
                  <a:schemeClr val="accent1">
                    <a:lumMod val="75000"/>
                  </a:schemeClr>
                </a:solidFill>
              </a:endParaRPr>
            </a:p>
            <a:p>
              <a:pPr algn="ctr">
                <a:defRPr/>
              </a:pPr>
              <a:endParaRPr lang="en-US" dirty="0" smtClean="0">
                <a:solidFill>
                  <a:schemeClr val="accent1">
                    <a:lumMod val="75000"/>
                  </a:schemeClr>
                </a:solidFill>
              </a:endParaRPr>
            </a:p>
            <a:p>
              <a:pPr algn="ctr">
                <a:defRPr/>
              </a:pPr>
              <a:r>
                <a:rPr lang="en-US" dirty="0" smtClean="0">
                  <a:solidFill>
                    <a:schemeClr val="accent1">
                      <a:lumMod val="75000"/>
                    </a:schemeClr>
                  </a:solidFill>
                  <a:latin typeface="Monotype Corsiva" panose="03010101010201010101" pitchFamily="66" charset="0"/>
                </a:rPr>
                <a:t>2017</a:t>
              </a:r>
              <a:endParaRPr lang="ru-RU" dirty="0">
                <a:solidFill>
                  <a:schemeClr val="accent1">
                    <a:lumMod val="75000"/>
                  </a:schemeClr>
                </a:solidFill>
                <a:latin typeface="Monotype Corsiva" panose="03010101010201010101" pitchFamily="66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35696" y="274638"/>
            <a:ext cx="6851104" cy="1426170"/>
          </a:xfrm>
        </p:spPr>
        <p:txBody>
          <a:bodyPr/>
          <a:lstStyle/>
          <a:p>
            <a:r>
              <a:rPr lang="en-US" dirty="0" smtClean="0">
                <a:solidFill>
                  <a:schemeClr val="accent3">
                    <a:lumMod val="50000"/>
                  </a:schemeClr>
                </a:solidFill>
              </a:rPr>
              <a:t>Complete the missing months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en-US" dirty="0" smtClean="0">
                <a:solidFill>
                  <a:schemeClr val="accent3">
                    <a:lumMod val="50000"/>
                  </a:schemeClr>
                </a:solidFill>
              </a:rPr>
              <a:t>and seasons</a:t>
            </a:r>
            <a:endParaRPr lang="ru-RU" dirty="0">
              <a:solidFill>
                <a:schemeClr val="accent3">
                  <a:lumMod val="50000"/>
                </a:schemeClr>
              </a:solidFill>
            </a:endParaRPr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00833750"/>
              </p:ext>
            </p:extLst>
          </p:nvPr>
        </p:nvGraphicFramePr>
        <p:xfrm>
          <a:off x="1835694" y="1988839"/>
          <a:ext cx="7057480" cy="4608512"/>
        </p:xfrm>
        <a:graphic>
          <a:graphicData uri="http://schemas.openxmlformats.org/drawingml/2006/table">
            <a:tbl>
              <a:tblPr firstRow="1" bandRow="1">
                <a:tableStyleId>{1FECB4D8-DB02-4DC6-A0A2-4F2EBAE1DC90}</a:tableStyleId>
              </a:tblPr>
              <a:tblGrid>
                <a:gridCol w="1764370">
                  <a:extLst>
                    <a:ext uri="{9D8B030D-6E8A-4147-A177-3AD203B41FA5}">
                      <a16:colId xmlns:a16="http://schemas.microsoft.com/office/drawing/2014/main" val="2759700200"/>
                    </a:ext>
                  </a:extLst>
                </a:gridCol>
                <a:gridCol w="1764370">
                  <a:extLst>
                    <a:ext uri="{9D8B030D-6E8A-4147-A177-3AD203B41FA5}">
                      <a16:colId xmlns:a16="http://schemas.microsoft.com/office/drawing/2014/main" val="1883565073"/>
                    </a:ext>
                  </a:extLst>
                </a:gridCol>
                <a:gridCol w="1764370">
                  <a:extLst>
                    <a:ext uri="{9D8B030D-6E8A-4147-A177-3AD203B41FA5}">
                      <a16:colId xmlns:a16="http://schemas.microsoft.com/office/drawing/2014/main" val="3228365445"/>
                    </a:ext>
                  </a:extLst>
                </a:gridCol>
                <a:gridCol w="1764370">
                  <a:extLst>
                    <a:ext uri="{9D8B030D-6E8A-4147-A177-3AD203B41FA5}">
                      <a16:colId xmlns:a16="http://schemas.microsoft.com/office/drawing/2014/main" val="2652107741"/>
                    </a:ext>
                  </a:extLst>
                </a:gridCol>
              </a:tblGrid>
              <a:tr h="1152128"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latin typeface="+mn-lt"/>
                        </a:rPr>
                        <a:t>Spring</a:t>
                      </a:r>
                      <a:endParaRPr lang="ru-RU" sz="24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latin typeface="+mn-lt"/>
                        </a:rPr>
                        <a:t>..................</a:t>
                      </a:r>
                      <a:endParaRPr lang="ru-RU" sz="24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latin typeface="+mn-lt"/>
                        </a:rPr>
                        <a:t>Summer</a:t>
                      </a:r>
                      <a:endParaRPr lang="ru-RU" sz="24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latin typeface="+mn-lt"/>
                        </a:rPr>
                        <a:t>…………………</a:t>
                      </a:r>
                      <a:endParaRPr lang="ru-RU" sz="24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91739484"/>
                  </a:ext>
                </a:extLst>
              </a:tr>
              <a:tr h="1152128"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latin typeface="+mn-lt"/>
                        </a:rPr>
                        <a:t>..................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latin typeface="+mn-lt"/>
                        </a:rPr>
                        <a:t>September</a:t>
                      </a:r>
                    </a:p>
                    <a:p>
                      <a:endParaRPr lang="ru-RU" sz="24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latin typeface="+mn-lt"/>
                        </a:rPr>
                        <a:t>…………………</a:t>
                      </a:r>
                      <a:endParaRPr lang="ru-RU" sz="24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latin typeface="+mn-lt"/>
                        </a:rPr>
                        <a:t>December</a:t>
                      </a:r>
                      <a:endParaRPr lang="ru-RU" sz="24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33568670"/>
                  </a:ext>
                </a:extLst>
              </a:tr>
              <a:tr h="1152128"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latin typeface="+mn-lt"/>
                        </a:rPr>
                        <a:t>April</a:t>
                      </a:r>
                      <a:endParaRPr lang="ru-RU" sz="24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latin typeface="+mn-lt"/>
                        </a:rPr>
                        <a:t>....................</a:t>
                      </a:r>
                      <a:endParaRPr lang="ru-RU" sz="24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latin typeface="+mn-lt"/>
                        </a:rPr>
                        <a:t>………………</a:t>
                      </a:r>
                      <a:endParaRPr lang="ru-RU" sz="24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latin typeface="+mn-lt"/>
                        </a:rPr>
                        <a:t>……………......</a:t>
                      </a:r>
                      <a:endParaRPr lang="ru-RU" sz="24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507211"/>
                  </a:ext>
                </a:extLst>
              </a:tr>
              <a:tr h="1152128"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latin typeface="+mn-lt"/>
                        </a:rPr>
                        <a:t>……...............</a:t>
                      </a:r>
                      <a:endParaRPr lang="ru-RU" sz="24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latin typeface="+mn-lt"/>
                        </a:rPr>
                        <a:t>…………………</a:t>
                      </a:r>
                      <a:endParaRPr lang="ru-RU" sz="24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latin typeface="+mn-lt"/>
                        </a:rPr>
                        <a:t>August</a:t>
                      </a:r>
                      <a:endParaRPr lang="ru-RU" sz="24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latin typeface="+mn-lt"/>
                        </a:rPr>
                        <a:t>……………......</a:t>
                      </a:r>
                      <a:endParaRPr lang="ru-RU" sz="24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846496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65699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07704" y="274638"/>
            <a:ext cx="6779096" cy="1143000"/>
          </a:xfrm>
        </p:spPr>
        <p:txBody>
          <a:bodyPr/>
          <a:lstStyle/>
          <a:p>
            <a:r>
              <a:rPr lang="en-US" dirty="0" smtClean="0">
                <a:solidFill>
                  <a:schemeClr val="accent3">
                    <a:lumMod val="50000"/>
                  </a:schemeClr>
                </a:solidFill>
              </a:rPr>
              <a:t>Your homework</a:t>
            </a:r>
            <a:endParaRPr lang="ru-RU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2267744" y="1600200"/>
            <a:ext cx="6419056" cy="4525963"/>
          </a:xfrm>
        </p:spPr>
        <p:txBody>
          <a:bodyPr/>
          <a:lstStyle/>
          <a:p>
            <a:pPr marL="0" indent="0" algn="ctr">
              <a:buNone/>
            </a:pPr>
            <a:r>
              <a:rPr lang="en-US" sz="4000" dirty="0" smtClean="0">
                <a:solidFill>
                  <a:srgbClr val="48790D"/>
                </a:solidFill>
              </a:rPr>
              <a:t>Imagine you are in two different countries. Write a chat log telling each other about the weather.</a:t>
            </a:r>
            <a:endParaRPr lang="ru-RU" sz="4000" dirty="0">
              <a:solidFill>
                <a:srgbClr val="48790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2954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35695" y="4406900"/>
            <a:ext cx="6659018" cy="1362075"/>
          </a:xfrm>
        </p:spPr>
        <p:txBody>
          <a:bodyPr/>
          <a:lstStyle/>
          <a:p>
            <a:pPr algn="ctr"/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835695" y="2906713"/>
            <a:ext cx="6659017" cy="1500187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835694" y="2967335"/>
            <a:ext cx="676875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THANK YOU!</a:t>
            </a:r>
            <a:endParaRPr lang="ru-RU" sz="5400" b="1" cap="none" spc="0" dirty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pattFill prst="narHorz">
                <a:fgClr>
                  <a:schemeClr val="accent3"/>
                </a:fgClr>
                <a:bgClr>
                  <a:schemeClr val="accent3">
                    <a:lumMod val="40000"/>
                    <a:lumOff val="60000"/>
                  </a:schemeClr>
                </a:bgClr>
              </a:pattFill>
              <a:effectLst>
                <a:innerShdw blurRad="177800">
                  <a:schemeClr val="accent3">
                    <a:lumMod val="50000"/>
                  </a:scheme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485493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07704" y="274638"/>
            <a:ext cx="6779096" cy="1143000"/>
          </a:xfrm>
        </p:spPr>
        <p:txBody>
          <a:bodyPr/>
          <a:lstStyle/>
          <a:p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Список литературы</a:t>
            </a:r>
            <a:endParaRPr lang="ru-RU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07704" y="1124744"/>
            <a:ext cx="6779096" cy="5001419"/>
          </a:xfrm>
        </p:spPr>
        <p:txBody>
          <a:bodyPr/>
          <a:lstStyle/>
          <a:p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1800" dirty="0" smtClean="0">
                <a:solidFill>
                  <a:schemeClr val="accent3">
                    <a:lumMod val="50000"/>
                  </a:schemeClr>
                </a:solidFill>
              </a:rPr>
              <a:t>Учебник «Английский в фокусе-5» 2015 Авторы Ю.Е</a:t>
            </a:r>
            <a:r>
              <a:rPr lang="ru-RU" sz="1800" dirty="0">
                <a:solidFill>
                  <a:schemeClr val="accent3">
                    <a:lumMod val="50000"/>
                  </a:schemeClr>
                </a:solidFill>
              </a:rPr>
              <a:t>. Ваулина, Д. Дули, О.Е. </a:t>
            </a:r>
            <a:r>
              <a:rPr lang="ru-RU" sz="1800" dirty="0" err="1">
                <a:solidFill>
                  <a:schemeClr val="accent3">
                    <a:lumMod val="50000"/>
                  </a:schemeClr>
                </a:solidFill>
              </a:rPr>
              <a:t>Подоляко</a:t>
            </a:r>
            <a:r>
              <a:rPr lang="ru-RU" sz="1800" dirty="0">
                <a:solidFill>
                  <a:schemeClr val="accent3">
                    <a:lumMod val="50000"/>
                  </a:schemeClr>
                </a:solidFill>
              </a:rPr>
              <a:t>, В. Эванс</a:t>
            </a:r>
            <a:r>
              <a:rPr lang="ru-RU" sz="1800" dirty="0" smtClean="0">
                <a:solidFill>
                  <a:schemeClr val="accent3">
                    <a:lumMod val="50000"/>
                  </a:schemeClr>
                </a:solidFill>
              </a:rPr>
              <a:t>.</a:t>
            </a:r>
          </a:p>
          <a:p>
            <a:r>
              <a:rPr lang="ru-RU" sz="1800" dirty="0" smtClean="0">
                <a:solidFill>
                  <a:schemeClr val="accent3">
                    <a:lumMod val="50000"/>
                  </a:schemeClr>
                </a:solidFill>
              </a:rPr>
              <a:t>Книга для учителя «</a:t>
            </a:r>
            <a:r>
              <a:rPr lang="ru-RU" sz="1800" dirty="0">
                <a:solidFill>
                  <a:schemeClr val="accent3">
                    <a:lumMod val="50000"/>
                  </a:schemeClr>
                </a:solidFill>
              </a:rPr>
              <a:t>Английский в фокусе-5» </a:t>
            </a:r>
            <a:r>
              <a:rPr lang="ru-RU" sz="1800" dirty="0" smtClean="0">
                <a:solidFill>
                  <a:schemeClr val="accent3">
                    <a:lumMod val="50000"/>
                  </a:schemeClr>
                </a:solidFill>
              </a:rPr>
              <a:t>2012 </a:t>
            </a:r>
            <a:r>
              <a:rPr lang="ru-RU" sz="1800" dirty="0">
                <a:solidFill>
                  <a:schemeClr val="accent3">
                    <a:lumMod val="50000"/>
                  </a:schemeClr>
                </a:solidFill>
              </a:rPr>
              <a:t>Авторы Ю.Е. Ваулина, Д. Дули, О.Е. </a:t>
            </a:r>
            <a:r>
              <a:rPr lang="ru-RU" sz="1800" dirty="0" err="1">
                <a:solidFill>
                  <a:schemeClr val="accent3">
                    <a:lumMod val="50000"/>
                  </a:schemeClr>
                </a:solidFill>
              </a:rPr>
              <a:t>Подоляко</a:t>
            </a:r>
            <a:r>
              <a:rPr lang="ru-RU" sz="1800" dirty="0">
                <a:solidFill>
                  <a:schemeClr val="accent3">
                    <a:lumMod val="50000"/>
                  </a:schemeClr>
                </a:solidFill>
              </a:rPr>
              <a:t>, В. Эванс</a:t>
            </a:r>
            <a:r>
              <a:rPr lang="ru-RU" sz="1800" dirty="0" smtClean="0">
                <a:solidFill>
                  <a:schemeClr val="accent3">
                    <a:lumMod val="50000"/>
                  </a:schemeClr>
                </a:solidFill>
              </a:rPr>
              <a:t>.</a:t>
            </a:r>
            <a:endParaRPr lang="ru-RU" sz="1800" dirty="0">
              <a:solidFill>
                <a:schemeClr val="accent3">
                  <a:lumMod val="50000"/>
                </a:schemeClr>
              </a:solidFill>
            </a:endParaRPr>
          </a:p>
          <a:p>
            <a:r>
              <a:rPr lang="ru-RU" sz="1800" dirty="0" smtClean="0">
                <a:solidFill>
                  <a:schemeClr val="accent3">
                    <a:lumMod val="50000"/>
                  </a:schemeClr>
                </a:solidFill>
              </a:rPr>
              <a:t>Контрольные задания </a:t>
            </a:r>
            <a:r>
              <a:rPr lang="ru-RU" sz="1800" dirty="0">
                <a:solidFill>
                  <a:schemeClr val="accent3">
                    <a:lumMod val="50000"/>
                  </a:schemeClr>
                </a:solidFill>
              </a:rPr>
              <a:t>«Английский в фокусе-5» </a:t>
            </a:r>
            <a:r>
              <a:rPr lang="ru-RU" sz="1800" dirty="0" smtClean="0">
                <a:solidFill>
                  <a:schemeClr val="accent3">
                    <a:lumMod val="50000"/>
                  </a:schemeClr>
                </a:solidFill>
              </a:rPr>
              <a:t>2014 </a:t>
            </a:r>
            <a:r>
              <a:rPr lang="ru-RU" sz="1800" dirty="0">
                <a:solidFill>
                  <a:schemeClr val="accent3">
                    <a:lumMod val="50000"/>
                  </a:schemeClr>
                </a:solidFill>
              </a:rPr>
              <a:t>Авторы Ю.Е. Ваулина, Д. Дули, О.Е. </a:t>
            </a:r>
            <a:r>
              <a:rPr lang="ru-RU" sz="1800" dirty="0" err="1">
                <a:solidFill>
                  <a:schemeClr val="accent3">
                    <a:lumMod val="50000"/>
                  </a:schemeClr>
                </a:solidFill>
              </a:rPr>
              <a:t>Подоляко</a:t>
            </a:r>
            <a:r>
              <a:rPr lang="ru-RU" sz="1800" dirty="0">
                <a:solidFill>
                  <a:schemeClr val="accent3">
                    <a:lumMod val="50000"/>
                  </a:schemeClr>
                </a:solidFill>
              </a:rPr>
              <a:t>, В. Эванс</a:t>
            </a:r>
            <a:r>
              <a:rPr lang="ru-RU" sz="1800" dirty="0" smtClean="0">
                <a:solidFill>
                  <a:schemeClr val="accent3">
                    <a:lumMod val="50000"/>
                  </a:schemeClr>
                </a:solidFill>
              </a:rPr>
              <a:t>.</a:t>
            </a:r>
          </a:p>
          <a:p>
            <a:r>
              <a:rPr lang="ru-RU" sz="1800" dirty="0" smtClean="0">
                <a:solidFill>
                  <a:schemeClr val="accent3">
                    <a:lumMod val="50000"/>
                  </a:schemeClr>
                </a:solidFill>
              </a:rPr>
              <a:t>Поурочные разработки по английскому языку к УМК Ю.Е. </a:t>
            </a:r>
            <a:r>
              <a:rPr lang="ru-RU" sz="1800" dirty="0" err="1" smtClean="0">
                <a:solidFill>
                  <a:schemeClr val="accent3">
                    <a:lumMod val="50000"/>
                  </a:schemeClr>
                </a:solidFill>
              </a:rPr>
              <a:t>Ваулиной,Д</a:t>
            </a:r>
            <a:r>
              <a:rPr lang="ru-RU" sz="1800" dirty="0">
                <a:solidFill>
                  <a:schemeClr val="accent3">
                    <a:lumMod val="50000"/>
                  </a:schemeClr>
                </a:solidFill>
              </a:rPr>
              <a:t>. Дули, О.Е. </a:t>
            </a:r>
            <a:r>
              <a:rPr lang="ru-RU" sz="1800" dirty="0" err="1">
                <a:solidFill>
                  <a:schemeClr val="accent3">
                    <a:lumMod val="50000"/>
                  </a:schemeClr>
                </a:solidFill>
              </a:rPr>
              <a:t>Подоляко</a:t>
            </a:r>
            <a:r>
              <a:rPr lang="ru-RU" sz="1800" dirty="0">
                <a:solidFill>
                  <a:schemeClr val="accent3">
                    <a:lumMod val="50000"/>
                  </a:schemeClr>
                </a:solidFill>
              </a:rPr>
              <a:t>, В. Эванс</a:t>
            </a:r>
            <a:r>
              <a:rPr lang="ru-RU" sz="1800" dirty="0" smtClean="0">
                <a:solidFill>
                  <a:schemeClr val="accent3">
                    <a:lumMod val="50000"/>
                  </a:schemeClr>
                </a:solidFill>
              </a:rPr>
              <a:t>. 2016 Автор О.В. Наговицына</a:t>
            </a:r>
            <a:endParaRPr lang="ru-RU" sz="1800" dirty="0">
              <a:solidFill>
                <a:schemeClr val="accent3">
                  <a:lumMod val="50000"/>
                </a:schemeClr>
              </a:solidFill>
            </a:endParaRPr>
          </a:p>
          <a:p>
            <a:r>
              <a:rPr lang="ru-RU" sz="1800" dirty="0" err="1" smtClean="0">
                <a:solidFill>
                  <a:schemeClr val="accent3">
                    <a:lumMod val="50000"/>
                  </a:schemeClr>
                </a:solidFill>
              </a:rPr>
              <a:t>Аудиокурс</a:t>
            </a:r>
            <a:r>
              <a:rPr lang="ru-RU" sz="1800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1800" dirty="0">
                <a:solidFill>
                  <a:schemeClr val="accent3">
                    <a:lumMod val="50000"/>
                  </a:schemeClr>
                </a:solidFill>
              </a:rPr>
              <a:t>к УМК для 5 класса</a:t>
            </a:r>
            <a:r>
              <a:rPr lang="ru-RU" sz="1800" dirty="0" smtClean="0">
                <a:solidFill>
                  <a:schemeClr val="accent3">
                    <a:lumMod val="50000"/>
                  </a:schemeClr>
                </a:solidFill>
              </a:rPr>
              <a:t>. «Английский в фокусе 5»</a:t>
            </a:r>
          </a:p>
        </p:txBody>
      </p:sp>
    </p:spTree>
    <p:extLst>
      <p:ext uri="{BB962C8B-B14F-4D97-AF65-F5344CB8AC3E}">
        <p14:creationId xmlns:p14="http://schemas.microsoft.com/office/powerpoint/2010/main" val="1446055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91680" y="188640"/>
            <a:ext cx="7272808" cy="648072"/>
          </a:xfrm>
        </p:spPr>
        <p:txBody>
          <a:bodyPr/>
          <a:lstStyle/>
          <a:p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Ссылки на 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иллюстрации</a:t>
            </a:r>
            <a:endParaRPr lang="ru-RU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91680" y="836712"/>
            <a:ext cx="6995120" cy="6021288"/>
          </a:xfrm>
        </p:spPr>
        <p:txBody>
          <a:bodyPr/>
          <a:lstStyle/>
          <a:p>
            <a:r>
              <a:rPr lang="en-US" sz="1000" dirty="0"/>
              <a:t>https://www.google.ru/search?tbs=sbi:AMhZZitjBugZZicnZzwJTOfRlzgZvXWZUOBm_1eA-CuAHpYwLHf41AhrYctoESPV2nW5lDtUecQtcnBA3QMJn-dw_1kwoHTA_1hilggH8L5dRJzUFHEPXKpBowYBTS2bIamOx8rtGQwqWDfC89zdQ6KLIMjBrUA2KppzsPGw5afxXTgFxnCNry9Y0BoZECux9_1ZF-5tqc1rtt9vIAHjSVKPIb1V4V6rXTrDrSUEQ0lg3HaSdE5m-vo-5cw1EdQ7Z-Sds6-bTFaiy7Gw2JbkfdKAylDMtsO0wubrKFQJvQcoFM6SFpg6GXCqNtz_1OSub1mP4nNPuHmU1IolXd9x4QOToaU8EIhXmN5tEhA&amp;hl=ru</a:t>
            </a:r>
            <a:endParaRPr lang="ru-RU" sz="1000" dirty="0"/>
          </a:p>
          <a:p>
            <a:r>
              <a:rPr lang="en-US" sz="1000" dirty="0"/>
              <a:t>https://</a:t>
            </a:r>
            <a:r>
              <a:rPr lang="en-US" sz="1000" dirty="0" smtClean="0"/>
              <a:t>www.google.ru/search?tbs=sbi:AMhZZis6g_1G6xZS1lH2ud_1t1Gr8J4inMgcq9YwsmlbG4haDOhcoreqxPnryRYNEu7L9o4iryDE0T28pHXSHq1iuEnE3mIDuXJISF41y1Q7CbQdifrSYw7v3kmNsX8aj-gO0Av6kIelfoSMIvG9DE3hh7aoIsVE78adlNFCQ8Z4qtzblmxD8B_1w_1jdQ82jE_1V_1TysCc-wbqKCBGfv5etu7FmMdwu3wBEla8RckXogcAO9cw4uxqQF4fOhrk8-UDp6vStb_1plOtLLSXykZUinDTs6xtPyUZVgwGwPszx84sm7OQhJDshKgz80RoydaoDF5x-VyZtcJ4tT4kgH4Qbusk7ePnKOhpd7CEQ&amp;hl=ru</a:t>
            </a:r>
            <a:endParaRPr lang="ru-RU" sz="1000" dirty="0"/>
          </a:p>
          <a:p>
            <a:r>
              <a:rPr lang="en-US" sz="1000" dirty="0"/>
              <a:t>https://www.google.ru/search?tbs=sbi:AMhZZituZMNpQ0F0Ofhp7YX-lru9Dws2K-90czBAfmFBcB6MfcXSSLpZO-U1mLUof8RFZcKsrjup_1KJEFDxzic983jo29EhXi7OLBff0GEHws9K8Ub8jwLHn45qqgbwCCJhQUGn86OAi-f_1w365vJ4JSG-9AUCc40DVmB6yb2iqEpfS9gq9iKKKjnABvnS4gG1Dnfbl030uATs2uDx7Asl_1sETAck9yMiPKF6-mtiKsA_1HSsP-fonCaNiTEdakoiyFXnroT7Fpn884OZ0jpnhvtPFxP--ena3NKtVFqljOzeD3q5EmOr97aX3smZmiQZe-pmRXikwObVG1Z_1_1kOrleIp-gY921No-Q&amp;btnG=%</a:t>
            </a:r>
            <a:r>
              <a:rPr lang="en-US" sz="1000" dirty="0" smtClean="0"/>
              <a:t>D0%9F%D0%BE%D0%B8%D1%81%D0%BA%20%D0%BF%D0%BE%20%D0%BA%D0%B0%D1%80%D1%82%D0%B8%D0%BD%D0%BA%D0%B5&amp;hl=ru</a:t>
            </a:r>
            <a:endParaRPr lang="ru-RU" sz="1000" dirty="0" smtClean="0"/>
          </a:p>
          <a:p>
            <a:r>
              <a:rPr lang="en-US" sz="1000" dirty="0"/>
              <a:t>https://www.google.ru/search?tbs=sbi:AMhZZiu9ZBfppJDS7V0DMDTzRW0JoF4BqPTwVm8pgOSRQDO5a5G6YwSMm-1ZQY_1dTWczy1EUIx502hUvXwXfqXGwCs0Y3Av5_1VTrPI9SNTZUMGdF06hM6OGnRz8TPvcepWPUeLyQXUwkoU4bVVI9Dtc9iJ1y_1h6LczmQyu8ee9QAClIcOzcW5Eo1DQeQsj26zD0m2CnJWm-SP6sMbHs6ljN5uoVHksV-9IoEQNZ7Z4Wq9ZKRmB4ImV_1-FQIwl8n9S2vMMUMK6i4B8VxJ4zb8zdaBtGgpQKdat2tZhZlGIXZyAHQD6xLB5U4ae6VCdLnRYEuWSeXme0NqnrjvOpluZ2VJa3T-RnyZUQ&amp;btnG=%</a:t>
            </a:r>
            <a:r>
              <a:rPr lang="en-US" sz="1000" dirty="0" smtClean="0"/>
              <a:t>D0%9F%D0%BE%D0%B8%D1%81%D0%BA%20%D0%BF%D0%BE%20%D0%BA%D0%B0%D1%80%D1%82%D0%B8%D0%BD%D0%BA%D0%B5&amp;hl=ru</a:t>
            </a:r>
          </a:p>
          <a:p>
            <a:r>
              <a:rPr lang="en-US" sz="1000" dirty="0"/>
              <a:t>https://www.google.ru/search?tbs=sbi:AMhZZitYrBnq4AEnSxclaNhyrmL8OtIO3bdB47NJCM0soxQYSY5R-pRBxg7ecqVS-aR_1O1dWjs9afvT1L6jV2zLW83ELGcPd55CEoIJEgsKvTtIRBi092bcKjP4qBras4jtB_1jXg22g5c6i34I4Ck9HO57d471-WOzPZoec1j99Ui55bs3eBWJ4JANhWDcGbvZo09z6Z7PXcEutxd0HUQSpfoH8_1blIKxwROW8Gt0ttu0bE956v3LobRM5Z1bi3m2kdigYNG7bMiSfRwI6xrhkSrO2xKDjmEQASNEq-0TQ38je3BOPcc9u_1FHl6y552fG0xL_1Qj6loag6Jmg_1ue5Xew25bCl5qo_1Pw&amp;btnG=%</a:t>
            </a:r>
            <a:r>
              <a:rPr lang="en-US" sz="1000" dirty="0" smtClean="0"/>
              <a:t>D0%9F%D0%BE%D0%B8%D1%81%D0%BA%20%D0%BF%D0%BE%20%D0%BA%D0%B0%D1%80%D1%82%D0%B8%D0%BD%D0%BA%D0%B5&amp;hl=ru</a:t>
            </a:r>
          </a:p>
          <a:p>
            <a:r>
              <a:rPr lang="en-US" sz="1000" dirty="0"/>
              <a:t>https://www.google.ru/search?tbs=sbi:AMhZZiuILmLsedk7WtErq0Ht82-rjj6hNS01z7HnrCTdTgngh3spQPYS1Ti0tWpNgb9DcEm4-iYSFlQXLNdFgkcprrwq2-OS5HQXjSCv_1GhlMoVrmtyFrDnDbA18RTFlTEgLAahuAw2mogDOJxqC5Ojyz3w6Ux_1OpYTYoz1vakyT0YHTI0TONNJjfoEXjSoM8pXgvCMOke65cKrffoq7XqZe7IHJLLKEqlRQImcYyDb03IZIO9DRgXHVFJxPvxMdj3fMRVPYIFD6qemuc5S9ooT90wDg-D_1PkTq_1pLje40ZyoK4vN3G8Jv6fkXMP6im3byReNqE0KL9HvUVMiWfDhEEoFdmJWLpSuQ&amp;btnG=%D0%9F%D0%BE%D0%B8%D1%81%D0%BA%20%D0%BF%D0%BE%20%D0%BA%D0%B0%D1%80%D1%82%D0%B8%D0%BD%D0%BA%D0%B5&amp;hl=ru</a:t>
            </a:r>
            <a:endParaRPr lang="ru-RU" sz="1000" dirty="0"/>
          </a:p>
        </p:txBody>
      </p:sp>
    </p:spTree>
    <p:extLst>
      <p:ext uri="{BB962C8B-B14F-4D97-AF65-F5344CB8AC3E}">
        <p14:creationId xmlns:p14="http://schemas.microsoft.com/office/powerpoint/2010/main" val="2030490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35696" y="274638"/>
            <a:ext cx="6851104" cy="994122"/>
          </a:xfrm>
        </p:spPr>
        <p:txBody>
          <a:bodyPr/>
          <a:lstStyle/>
          <a:p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Ссылки на иллюстрации</a:t>
            </a:r>
            <a:endParaRPr lang="ru-RU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835696" y="1600200"/>
            <a:ext cx="6851104" cy="4525963"/>
          </a:xfrm>
        </p:spPr>
        <p:txBody>
          <a:bodyPr/>
          <a:lstStyle/>
          <a:p>
            <a:r>
              <a:rPr lang="en-US" sz="1000" dirty="0"/>
              <a:t>https://www.google.ru/search?tbs=sbi:AMhZZiuW6w2xPkrwJInkpoKdiQFTlsVuNdZQxMXABvnox3e7nhs2NkLJvvak4m75rt1fMipdJOFqKxB6w2FeVo9Rb1zEE_1_1W2df7BmN3J6LF3WkPnXDauzyQFfoE-vCW8jtck7E6kes7PtrPAUOFQ9vIiZkhG70Lcam4tP9QsHgLHVmFAKPSzMj0EDF4pnH4_11gZ9MorrAYf6-gZo4QcqBoZrJMsseiUuGB3zR86ElPBid0S0lZwoTuSHLCeYnHTXRcgv-wVjjLLKKWNNM_1JV4sRCfBJEWpDsJB3IHJRSJ8sRm4ESwZJ-j-XtdetCVZ0VIuUNPTqocPkum0mztykLyZo2O9Q4ZwEmQ&amp;btnG=%</a:t>
            </a:r>
            <a:r>
              <a:rPr lang="en-US" sz="1000" dirty="0" smtClean="0"/>
              <a:t>D0%9F%D0%BE%D0%B8%D1%81%D0%BA%20%D0%BF%D0%BE%20%D0%BA%D0%B0%D1%80%D1%82%D0%B8%D0%BD%D0%BA%D0%B5&amp;hl=ru</a:t>
            </a:r>
          </a:p>
          <a:p>
            <a:r>
              <a:rPr lang="en-US" sz="1000" dirty="0"/>
              <a:t>https://www.google.ru/search?tbs=sbi:AMhZZiuE4-Au1l6d1Qsc3p_1GvYT_1WuvIwGPcB9Ly9Sw3bFSg8RnHeP1PQ9lCC81pj-C9IZUQb6nJSfXxKkYYzy1rMIjh1SSU7UInWYJQs2ehzWlsCZLTjeMTN0Fo5amUo2IfXrY-efpuF82u1ANjXWwLES392vjD7nm7-Hnioqr0HX1ox7i4hrqWiU5210Xd0aC5tAHMqFKZFi0mPZR_1M3ebJkZ2mSlR_1U5--mdGPioTD1uSlSbA2sxhmBfjIPprRB2EJcGjiNjU2RrsSF1IFLH738Pwldq9cZ7g9DKRSDDo4dc5aoMSsY6VgBkuwMkqNydGxAXEgQkWWeLbHmRXKbMIxwXVEzN5HA&amp;btnG=%D0%9F%D0%BE%D0%B8%D1%81%D0%BA%20%D0%BF%D0%BE%20%D0%BA%D0%B0%D1%80%D1%82%D0%B8%D0%BD%D0%BA%D0%B5&amp;hl=ru</a:t>
            </a:r>
            <a:endParaRPr lang="ru-RU" sz="1000" dirty="0"/>
          </a:p>
        </p:txBody>
      </p:sp>
    </p:spTree>
    <p:extLst>
      <p:ext uri="{BB962C8B-B14F-4D97-AF65-F5344CB8AC3E}">
        <p14:creationId xmlns:p14="http://schemas.microsoft.com/office/powerpoint/2010/main" val="386255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 </a:t>
            </a:r>
            <a:r>
              <a:rPr lang="en-US" dirty="0" smtClean="0"/>
              <a:t>       </a:t>
            </a:r>
            <a:r>
              <a:rPr lang="en-US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 seasons do you know?</a:t>
            </a:r>
            <a:endParaRPr lang="ru-RU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417638"/>
            <a:ext cx="3240360" cy="201770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9404" y="1407112"/>
            <a:ext cx="3413779" cy="202822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2022" y="3848718"/>
            <a:ext cx="3331884" cy="227278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3848719"/>
            <a:ext cx="3216522" cy="22727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7342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653136"/>
            <a:ext cx="7172200" cy="714202"/>
          </a:xfrm>
        </p:spPr>
        <p:txBody>
          <a:bodyPr/>
          <a:lstStyle/>
          <a:p>
            <a:pPr algn="ctr"/>
            <a:r>
              <a:rPr lang="en-US" sz="4400" dirty="0" smtClean="0"/>
              <a:t> </a:t>
            </a:r>
            <a:r>
              <a:rPr lang="en-US" sz="48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WINTER</a:t>
            </a:r>
            <a:endParaRPr lang="ru-RU" sz="48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88" r="8488"/>
          <a:stretch>
            <a:fillRect/>
          </a:stretch>
        </p:blipFill>
        <p:spPr>
          <a:xfrm>
            <a:off x="2339752" y="332656"/>
            <a:ext cx="5486400" cy="4114800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5627" y="5367338"/>
            <a:ext cx="6956176" cy="1085998"/>
          </a:xfrm>
        </p:spPr>
        <p:txBody>
          <a:bodyPr/>
          <a:lstStyle/>
          <a:p>
            <a:pPr algn="ctr"/>
            <a:r>
              <a:rPr lang="en-US" sz="20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December</a:t>
            </a:r>
          </a:p>
          <a:p>
            <a:pPr algn="ctr"/>
            <a:r>
              <a:rPr lang="en-US" sz="20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January</a:t>
            </a:r>
          </a:p>
          <a:p>
            <a:pPr algn="ctr"/>
            <a:r>
              <a:rPr lang="en-US" sz="20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February</a:t>
            </a:r>
            <a:endParaRPr lang="ru-RU" sz="20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winter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732240" y="465313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79983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20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7028184" cy="566738"/>
          </a:xfrm>
        </p:spPr>
        <p:txBody>
          <a:bodyPr/>
          <a:lstStyle/>
          <a:p>
            <a:pPr algn="ctr"/>
            <a:r>
              <a:rPr lang="en-US" sz="4800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SPRING</a:t>
            </a:r>
            <a:endParaRPr lang="ru-RU" sz="4800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56" r="5556"/>
          <a:stretch>
            <a:fillRect/>
          </a:stretch>
        </p:blipFill>
        <p:spPr>
          <a:xfrm>
            <a:off x="2483768" y="402431"/>
            <a:ext cx="5486400" cy="4114800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7028184" cy="1085998"/>
          </a:xfrm>
        </p:spPr>
        <p:txBody>
          <a:bodyPr/>
          <a:lstStyle/>
          <a:p>
            <a:pPr algn="ctr"/>
            <a:r>
              <a:rPr lang="en-US" sz="2400" dirty="0" smtClean="0">
                <a:solidFill>
                  <a:schemeClr val="accent3">
                    <a:lumMod val="50000"/>
                  </a:schemeClr>
                </a:solidFill>
                <a:latin typeface="Calibri Light" panose="020F0302020204030204" pitchFamily="34" charset="0"/>
              </a:rPr>
              <a:t>March</a:t>
            </a:r>
          </a:p>
          <a:p>
            <a:pPr algn="ctr"/>
            <a:r>
              <a:rPr lang="en-US" sz="2400" dirty="0" smtClean="0">
                <a:solidFill>
                  <a:schemeClr val="accent3">
                    <a:lumMod val="50000"/>
                  </a:schemeClr>
                </a:solidFill>
                <a:latin typeface="Calibri Light" panose="020F0302020204030204" pitchFamily="34" charset="0"/>
              </a:rPr>
              <a:t>April </a:t>
            </a:r>
          </a:p>
          <a:p>
            <a:pPr algn="ctr"/>
            <a:r>
              <a:rPr lang="en-US" sz="2400" dirty="0" smtClean="0">
                <a:solidFill>
                  <a:schemeClr val="accent3">
                    <a:lumMod val="50000"/>
                  </a:schemeClr>
                </a:solidFill>
                <a:latin typeface="Calibri Light" panose="020F0302020204030204" pitchFamily="34" charset="0"/>
              </a:rPr>
              <a:t>May</a:t>
            </a:r>
          </a:p>
        </p:txBody>
      </p:sp>
      <p:pic>
        <p:nvPicPr>
          <p:cNvPr id="3" name="spring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516216" y="475191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375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48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517231"/>
            <a:ext cx="6897960" cy="850107"/>
          </a:xfrm>
        </p:spPr>
        <p:txBody>
          <a:bodyPr/>
          <a:lstStyle/>
          <a:p>
            <a:pPr algn="ctr"/>
            <a:r>
              <a:rPr lang="en-US" sz="48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SUMMER</a:t>
            </a:r>
            <a:endParaRPr lang="ru-RU" sz="4800" dirty="0">
              <a:solidFill>
                <a:schemeClr val="tx2">
                  <a:lumMod val="60000"/>
                  <a:lumOff val="4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6897960" cy="1085998"/>
          </a:xfrm>
        </p:spPr>
        <p:txBody>
          <a:bodyPr/>
          <a:lstStyle/>
          <a:p>
            <a:pPr algn="ctr"/>
            <a:r>
              <a:rPr lang="en-US" sz="24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June</a:t>
            </a:r>
          </a:p>
          <a:p>
            <a:pPr algn="ctr"/>
            <a:r>
              <a:rPr lang="en-US" sz="24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July</a:t>
            </a:r>
          </a:p>
          <a:p>
            <a:pPr algn="ctr"/>
            <a:r>
              <a:rPr lang="en-US" sz="24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August</a:t>
            </a:r>
            <a:endParaRPr lang="ru-RU" sz="24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Grp="1" noChangeAspect="1"/>
          </p:cNvPicPr>
          <p:nvPr>
            <p:ph type="pic"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50" r="6750"/>
          <a:stretch>
            <a:fillRect/>
          </a:stretch>
        </p:blipFill>
        <p:spPr>
          <a:xfrm>
            <a:off x="2771800" y="402431"/>
            <a:ext cx="5486400" cy="4114800"/>
          </a:xfrm>
        </p:spPr>
      </p:pic>
      <p:pic>
        <p:nvPicPr>
          <p:cNvPr id="3" name="summer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732240" y="475543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7013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71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6884168" cy="566738"/>
          </a:xfrm>
        </p:spPr>
        <p:txBody>
          <a:bodyPr/>
          <a:lstStyle/>
          <a:p>
            <a:pPr algn="ctr"/>
            <a:r>
              <a:rPr lang="en-US" sz="4800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AUTUMN</a:t>
            </a:r>
            <a:endParaRPr lang="ru-RU" sz="4800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56" b="4556"/>
          <a:stretch>
            <a:fillRect/>
          </a:stretch>
        </p:blipFill>
        <p:spPr>
          <a:xfrm>
            <a:off x="2627784" y="402431"/>
            <a:ext cx="5486400" cy="4114800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6884168" cy="1230014"/>
          </a:xfrm>
        </p:spPr>
        <p:txBody>
          <a:bodyPr/>
          <a:lstStyle/>
          <a:p>
            <a:pPr algn="ctr"/>
            <a:r>
              <a:rPr lang="en-US" sz="2400" dirty="0" smtClean="0">
                <a:solidFill>
                  <a:schemeClr val="accent6">
                    <a:lumMod val="50000"/>
                  </a:schemeClr>
                </a:solidFill>
              </a:rPr>
              <a:t>September </a:t>
            </a:r>
          </a:p>
          <a:p>
            <a:pPr algn="ctr"/>
            <a:r>
              <a:rPr lang="en-US" sz="2400" dirty="0">
                <a:solidFill>
                  <a:schemeClr val="accent6">
                    <a:lumMod val="50000"/>
                  </a:schemeClr>
                </a:solidFill>
              </a:rPr>
              <a:t>O</a:t>
            </a:r>
            <a:r>
              <a:rPr lang="en-US" sz="2400" dirty="0" smtClean="0">
                <a:solidFill>
                  <a:schemeClr val="accent6">
                    <a:lumMod val="50000"/>
                  </a:schemeClr>
                </a:solidFill>
              </a:rPr>
              <a:t>ctober</a:t>
            </a:r>
          </a:p>
          <a:p>
            <a:pPr algn="ctr"/>
            <a:r>
              <a:rPr lang="en-US" sz="2400" dirty="0" smtClean="0">
                <a:solidFill>
                  <a:schemeClr val="accent6">
                    <a:lumMod val="50000"/>
                  </a:schemeClr>
                </a:solidFill>
              </a:rPr>
              <a:t>November</a:t>
            </a:r>
            <a:endParaRPr lang="ru-RU" sz="2400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3" name="autumn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660232" y="475773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802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63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91680" y="274637"/>
            <a:ext cx="7272808" cy="1426169"/>
          </a:xfrm>
        </p:spPr>
        <p:txBody>
          <a:bodyPr/>
          <a:lstStyle/>
          <a:p>
            <a:r>
              <a:rPr lang="en-US" dirty="0" smtClean="0">
                <a:solidFill>
                  <a:schemeClr val="accent3">
                    <a:lumMod val="50000"/>
                  </a:schemeClr>
                </a:solidFill>
              </a:rPr>
              <a:t>Work in pairs. Tell </a:t>
            </a:r>
            <a:r>
              <a:rPr lang="en-US" dirty="0">
                <a:solidFill>
                  <a:schemeClr val="accent3">
                    <a:lumMod val="50000"/>
                  </a:schemeClr>
                </a:solidFill>
              </a:rPr>
              <a:t>w</a:t>
            </a:r>
            <a:r>
              <a:rPr lang="en-US" dirty="0" smtClean="0">
                <a:solidFill>
                  <a:schemeClr val="accent3">
                    <a:lumMod val="50000"/>
                  </a:schemeClr>
                </a:solidFill>
              </a:rPr>
              <a:t>hat’s your favourite season and why? </a:t>
            </a:r>
            <a:endParaRPr lang="ru-RU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907704" y="1700807"/>
            <a:ext cx="3024336" cy="576064"/>
          </a:xfrm>
        </p:spPr>
        <p:txBody>
          <a:bodyPr/>
          <a:lstStyle/>
          <a:p>
            <a:r>
              <a:rPr lang="en-US" dirty="0" smtClean="0">
                <a:solidFill>
                  <a:schemeClr val="accent3">
                    <a:lumMod val="75000"/>
                  </a:schemeClr>
                </a:solidFill>
              </a:rPr>
              <a:t>Use these phrases</a:t>
            </a:r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>:</a:t>
            </a:r>
            <a:endParaRPr lang="ru-RU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1907703" y="2492897"/>
            <a:ext cx="3240361" cy="3633266"/>
          </a:xfrm>
        </p:spPr>
        <p:txBody>
          <a:bodyPr/>
          <a:lstStyle/>
          <a:p>
            <a:r>
              <a:rPr lang="en-US" dirty="0" smtClean="0">
                <a:solidFill>
                  <a:schemeClr val="accent3">
                    <a:lumMod val="50000"/>
                  </a:schemeClr>
                </a:solidFill>
              </a:rPr>
              <a:t>Because </a:t>
            </a:r>
          </a:p>
          <a:p>
            <a:r>
              <a:rPr lang="en-US" dirty="0" smtClean="0">
                <a:solidFill>
                  <a:schemeClr val="accent3">
                    <a:lumMod val="50000"/>
                  </a:schemeClr>
                </a:solidFill>
              </a:rPr>
              <a:t>Because of</a:t>
            </a:r>
          </a:p>
          <a:p>
            <a:r>
              <a:rPr lang="en-US" dirty="0" smtClean="0">
                <a:solidFill>
                  <a:schemeClr val="accent3">
                    <a:lumMod val="50000"/>
                  </a:schemeClr>
                </a:solidFill>
              </a:rPr>
              <a:t>I think</a:t>
            </a:r>
          </a:p>
          <a:p>
            <a:r>
              <a:rPr lang="en-US" dirty="0" smtClean="0">
                <a:solidFill>
                  <a:schemeClr val="accent3">
                    <a:lumMod val="50000"/>
                  </a:schemeClr>
                </a:solidFill>
              </a:rPr>
              <a:t>I like</a:t>
            </a:r>
          </a:p>
          <a:p>
            <a:r>
              <a:rPr lang="en-US" dirty="0" smtClean="0">
                <a:solidFill>
                  <a:schemeClr val="accent3">
                    <a:lumMod val="50000"/>
                  </a:schemeClr>
                </a:solidFill>
              </a:rPr>
              <a:t>I don’t like </a:t>
            </a:r>
            <a:endParaRPr lang="ru-RU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508104" y="1700808"/>
            <a:ext cx="3178696" cy="576064"/>
          </a:xfrm>
        </p:spPr>
        <p:txBody>
          <a:bodyPr/>
          <a:lstStyle/>
          <a:p>
            <a:r>
              <a:rPr lang="en-US" dirty="0" smtClean="0">
                <a:solidFill>
                  <a:schemeClr val="accent3">
                    <a:lumMod val="75000"/>
                  </a:schemeClr>
                </a:solidFill>
              </a:rPr>
              <a:t>Use the adjectives</a:t>
            </a:r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>:</a:t>
            </a:r>
            <a:r>
              <a:rPr lang="en-US" dirty="0" smtClean="0">
                <a:solidFill>
                  <a:schemeClr val="accent3">
                    <a:lumMod val="75000"/>
                  </a:schemeClr>
                </a:solidFill>
              </a:rPr>
              <a:t> </a:t>
            </a:r>
            <a:endParaRPr lang="ru-RU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508104" y="2492897"/>
            <a:ext cx="3178696" cy="3096343"/>
          </a:xfrm>
        </p:spPr>
        <p:txBody>
          <a:bodyPr/>
          <a:lstStyle/>
          <a:p>
            <a:r>
              <a:rPr lang="en-US" dirty="0" smtClean="0">
                <a:solidFill>
                  <a:schemeClr val="accent3">
                    <a:lumMod val="50000"/>
                  </a:schemeClr>
                </a:solidFill>
              </a:rPr>
              <a:t>Sunny</a:t>
            </a:r>
          </a:p>
          <a:p>
            <a:r>
              <a:rPr lang="en-US" dirty="0" smtClean="0">
                <a:solidFill>
                  <a:schemeClr val="accent3">
                    <a:lumMod val="50000"/>
                  </a:schemeClr>
                </a:solidFill>
              </a:rPr>
              <a:t>Warm </a:t>
            </a:r>
          </a:p>
          <a:p>
            <a:r>
              <a:rPr lang="en-US" dirty="0" smtClean="0">
                <a:solidFill>
                  <a:schemeClr val="accent3">
                    <a:lumMod val="50000"/>
                  </a:schemeClr>
                </a:solidFill>
              </a:rPr>
              <a:t>Awful</a:t>
            </a:r>
          </a:p>
          <a:p>
            <a:r>
              <a:rPr lang="en-US" dirty="0" smtClean="0">
                <a:solidFill>
                  <a:schemeClr val="accent3">
                    <a:lumMod val="50000"/>
                  </a:schemeClr>
                </a:solidFill>
              </a:rPr>
              <a:t>Terrible</a:t>
            </a:r>
          </a:p>
          <a:p>
            <a:r>
              <a:rPr lang="en-US" dirty="0" smtClean="0">
                <a:solidFill>
                  <a:schemeClr val="accent3">
                    <a:lumMod val="50000"/>
                  </a:schemeClr>
                </a:solidFill>
              </a:rPr>
              <a:t>Freezing</a:t>
            </a:r>
          </a:p>
          <a:p>
            <a:r>
              <a:rPr lang="en-US" dirty="0" smtClean="0">
                <a:solidFill>
                  <a:schemeClr val="accent3">
                    <a:lumMod val="50000"/>
                  </a:schemeClr>
                </a:solidFill>
              </a:rPr>
              <a:t>Cold</a:t>
            </a:r>
          </a:p>
          <a:p>
            <a:r>
              <a:rPr lang="en-US" dirty="0" smtClean="0">
                <a:solidFill>
                  <a:schemeClr val="accent3">
                    <a:lumMod val="50000"/>
                  </a:schemeClr>
                </a:solidFill>
              </a:rPr>
              <a:t>Lovely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56513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91680" y="274638"/>
            <a:ext cx="6995120" cy="1138138"/>
          </a:xfrm>
        </p:spPr>
        <p:txBody>
          <a:bodyPr/>
          <a:lstStyle/>
          <a:p>
            <a:r>
              <a:rPr lang="ru-RU" sz="2800" dirty="0" smtClean="0">
                <a:solidFill>
                  <a:schemeClr val="accent3">
                    <a:lumMod val="50000"/>
                  </a:schemeClr>
                </a:solidFill>
              </a:rPr>
              <a:t/>
            </a:r>
            <a:br>
              <a:rPr lang="ru-RU" sz="2800" dirty="0" smtClean="0">
                <a:solidFill>
                  <a:schemeClr val="accent3">
                    <a:lumMod val="50000"/>
                  </a:schemeClr>
                </a:solidFill>
              </a:rPr>
            </a:br>
            <a:r>
              <a:rPr lang="en-US" sz="3200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Read the sentence and name the season </a:t>
            </a:r>
            <a:endParaRPr lang="ru-RU" sz="3200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91678" y="1412776"/>
            <a:ext cx="2953346" cy="762099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444208" y="1535113"/>
            <a:ext cx="2242592" cy="639762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1691679" y="2174875"/>
            <a:ext cx="3816425" cy="3951288"/>
          </a:xfrm>
        </p:spPr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en-US" dirty="0" smtClean="0">
                <a:solidFill>
                  <a:schemeClr val="accent1">
                    <a:lumMod val="50000"/>
                  </a:schemeClr>
                </a:solidFill>
              </a:rPr>
              <a:t>It isn’t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dirty="0" smtClean="0">
                <a:solidFill>
                  <a:schemeClr val="accent1">
                    <a:lumMod val="50000"/>
                  </a:schemeClr>
                </a:solidFill>
              </a:rPr>
              <a:t>very cold.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dirty="0" smtClean="0">
                <a:solidFill>
                  <a:schemeClr val="accent1">
                    <a:lumMod val="50000"/>
                  </a:schemeClr>
                </a:solidFill>
              </a:rPr>
              <a:t>It isn’t raining at the moment but sometimes it rains.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 smtClean="0">
                <a:solidFill>
                  <a:schemeClr val="accent1">
                    <a:lumMod val="50000"/>
                  </a:schemeClr>
                </a:solidFill>
              </a:rPr>
              <a:t>It ‘s very hot and the sun is shining.</a:t>
            </a:r>
            <a:endParaRPr lang="ru-RU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marL="457200" indent="-457200">
              <a:buFont typeface="+mj-lt"/>
              <a:buAutoNum type="arabicPeriod"/>
            </a:pPr>
            <a:r>
              <a:rPr lang="en-US" dirty="0" smtClean="0">
                <a:solidFill>
                  <a:schemeClr val="accent1">
                    <a:lumMod val="50000"/>
                  </a:schemeClr>
                </a:solidFill>
              </a:rPr>
              <a:t>It’s very cold and it’s snowing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 smtClean="0">
                <a:solidFill>
                  <a:schemeClr val="accent1">
                    <a:lumMod val="50000"/>
                  </a:schemeClr>
                </a:solidFill>
              </a:rPr>
              <a:t>It’s warm and </a:t>
            </a:r>
            <a:r>
              <a:rPr lang="en-US" dirty="0">
                <a:solidFill>
                  <a:schemeClr val="accent1">
                    <a:lumMod val="50000"/>
                  </a:schemeClr>
                </a:solidFill>
              </a:rPr>
              <a:t>the sun is shining.</a:t>
            </a: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  <a:p>
            <a:pPr marL="457200" indent="-457200">
              <a:buFont typeface="+mj-lt"/>
              <a:buAutoNum type="arabicPeriod"/>
            </a:pP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652120" y="2174875"/>
            <a:ext cx="3034680" cy="3951288"/>
          </a:xfrm>
        </p:spPr>
        <p:txBody>
          <a:bodyPr/>
          <a:lstStyle/>
          <a:p>
            <a:r>
              <a:rPr lang="en-US" dirty="0" smtClean="0">
                <a:solidFill>
                  <a:schemeClr val="accent4">
                    <a:lumMod val="50000"/>
                  </a:schemeClr>
                </a:solidFill>
              </a:rPr>
              <a:t>Autumn</a:t>
            </a:r>
          </a:p>
          <a:p>
            <a:endParaRPr lang="en-US" dirty="0">
              <a:solidFill>
                <a:schemeClr val="accent4">
                  <a:lumMod val="50000"/>
                </a:schemeClr>
              </a:solidFill>
            </a:endParaRPr>
          </a:p>
          <a:p>
            <a:endParaRPr lang="en-US" dirty="0" smtClean="0">
              <a:solidFill>
                <a:schemeClr val="accent4">
                  <a:lumMod val="50000"/>
                </a:schemeClr>
              </a:solidFill>
            </a:endParaRPr>
          </a:p>
          <a:p>
            <a:r>
              <a:rPr lang="en-US" dirty="0" smtClean="0">
                <a:solidFill>
                  <a:schemeClr val="accent4">
                    <a:lumMod val="50000"/>
                  </a:schemeClr>
                </a:solidFill>
              </a:rPr>
              <a:t>Summer</a:t>
            </a:r>
          </a:p>
          <a:p>
            <a:endParaRPr lang="en-US" dirty="0" smtClean="0">
              <a:solidFill>
                <a:schemeClr val="accent4">
                  <a:lumMod val="50000"/>
                </a:schemeClr>
              </a:solidFill>
            </a:endParaRPr>
          </a:p>
          <a:p>
            <a:r>
              <a:rPr lang="en-US" dirty="0" smtClean="0">
                <a:solidFill>
                  <a:schemeClr val="accent4">
                    <a:lumMod val="50000"/>
                  </a:schemeClr>
                </a:solidFill>
              </a:rPr>
              <a:t>Winter</a:t>
            </a:r>
          </a:p>
          <a:p>
            <a:endParaRPr lang="en-US" dirty="0">
              <a:solidFill>
                <a:schemeClr val="accent4">
                  <a:lumMod val="50000"/>
                </a:schemeClr>
              </a:solidFill>
            </a:endParaRPr>
          </a:p>
          <a:p>
            <a:r>
              <a:rPr lang="en-US" dirty="0" smtClean="0">
                <a:solidFill>
                  <a:schemeClr val="accent4">
                    <a:lumMod val="50000"/>
                  </a:schemeClr>
                </a:solidFill>
              </a:rPr>
              <a:t>S</a:t>
            </a:r>
            <a:r>
              <a:rPr lang="en-US" dirty="0" smtClean="0">
                <a:solidFill>
                  <a:schemeClr val="accent4">
                    <a:lumMod val="50000"/>
                  </a:schemeClr>
                </a:solidFill>
              </a:rPr>
              <a:t>pring</a:t>
            </a:r>
            <a:endParaRPr lang="ru-RU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2268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835696" y="764705"/>
            <a:ext cx="6622504" cy="2835746"/>
          </a:xfrm>
        </p:spPr>
        <p:txBody>
          <a:bodyPr/>
          <a:lstStyle/>
          <a:p>
            <a:r>
              <a:rPr lang="en-US" b="1" dirty="0">
                <a:solidFill>
                  <a:schemeClr val="accent3">
                    <a:lumMod val="50000"/>
                  </a:schemeClr>
                </a:solidFill>
              </a:rPr>
              <a:t>Work in groups. </a:t>
            </a:r>
            <a:r>
              <a:rPr lang="en-US" b="1" dirty="0" smtClean="0">
                <a:solidFill>
                  <a:schemeClr val="accent3">
                    <a:lumMod val="50000"/>
                  </a:schemeClr>
                </a:solidFill>
              </a:rPr>
              <a:t>Tell what </a:t>
            </a:r>
            <a:r>
              <a:rPr lang="en-US" b="1" dirty="0">
                <a:solidFill>
                  <a:schemeClr val="accent3">
                    <a:lumMod val="50000"/>
                  </a:schemeClr>
                </a:solidFill>
              </a:rPr>
              <a:t>you can do in different seasons</a:t>
            </a:r>
            <a:r>
              <a:rPr lang="ru-RU" b="1" dirty="0">
                <a:solidFill>
                  <a:schemeClr val="accent3">
                    <a:lumMod val="50000"/>
                  </a:schemeClr>
                </a:solidFill>
              </a:rPr>
              <a:t/>
            </a:r>
            <a:br>
              <a:rPr lang="ru-RU" b="1" dirty="0">
                <a:solidFill>
                  <a:schemeClr val="accent3">
                    <a:lumMod val="50000"/>
                  </a:schemeClr>
                </a:solidFill>
              </a:rPr>
            </a:br>
            <a:endParaRPr lang="ru-RU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35696" y="3886200"/>
            <a:ext cx="5936704" cy="17526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4402" y="3118520"/>
            <a:ext cx="1734793" cy="252028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6090" y="3118520"/>
            <a:ext cx="1761811" cy="253842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8680" y="3118520"/>
            <a:ext cx="1736193" cy="252028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1973" y="3118520"/>
            <a:ext cx="1771650" cy="2581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1353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184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B050"/>
      </a:hlink>
      <a:folHlink>
        <a:srgbClr val="92D05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1115</TotalTime>
  <Words>372</Words>
  <Application>Microsoft Office PowerPoint</Application>
  <PresentationFormat>Экран (4:3)</PresentationFormat>
  <Paragraphs>98</Paragraphs>
  <Slides>15</Slides>
  <Notes>0</Notes>
  <HiddenSlides>0</HiddenSlides>
  <MMClips>4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1" baseType="lpstr">
      <vt:lpstr>Arial</vt:lpstr>
      <vt:lpstr>Calibri</vt:lpstr>
      <vt:lpstr>Calibri Light</vt:lpstr>
      <vt:lpstr>Monotype Corsiva</vt:lpstr>
      <vt:lpstr>Times New Roman</vt:lpstr>
      <vt:lpstr>Тема Office</vt:lpstr>
      <vt:lpstr>Презентация PowerPoint</vt:lpstr>
      <vt:lpstr>        What seasons do you know?</vt:lpstr>
      <vt:lpstr> WINTER</vt:lpstr>
      <vt:lpstr>SPRING</vt:lpstr>
      <vt:lpstr>SUMMER</vt:lpstr>
      <vt:lpstr>AUTUMN</vt:lpstr>
      <vt:lpstr>Work in pairs. Tell what’s your favourite season and why? </vt:lpstr>
      <vt:lpstr> Read the sentence and name the season </vt:lpstr>
      <vt:lpstr>Work in groups. Tell what you can do in different seasons </vt:lpstr>
      <vt:lpstr>Complete the missing months and seasons</vt:lpstr>
      <vt:lpstr>Your homework</vt:lpstr>
      <vt:lpstr>Презентация PowerPoint</vt:lpstr>
      <vt:lpstr>Список литературы</vt:lpstr>
      <vt:lpstr>Ссылки на иллюстрации</vt:lpstr>
      <vt:lpstr>Ссылки на иллюстрации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Учитель</cp:lastModifiedBy>
  <cp:revision>48</cp:revision>
  <dcterms:created xsi:type="dcterms:W3CDTF">2014-06-24T15:51:35Z</dcterms:created>
  <dcterms:modified xsi:type="dcterms:W3CDTF">2017-12-07T07:39:38Z</dcterms:modified>
</cp:coreProperties>
</file>