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4" r:id="rId2"/>
    <p:sldId id="332" r:id="rId3"/>
    <p:sldId id="335" r:id="rId4"/>
    <p:sldId id="336" r:id="rId5"/>
    <p:sldId id="299" r:id="rId6"/>
    <p:sldId id="337" r:id="rId7"/>
    <p:sldId id="310" r:id="rId8"/>
    <p:sldId id="296" r:id="rId9"/>
    <p:sldId id="343" r:id="rId10"/>
    <p:sldId id="285" r:id="rId11"/>
    <p:sldId id="278" r:id="rId12"/>
    <p:sldId id="347" r:id="rId13"/>
    <p:sldId id="307" r:id="rId14"/>
    <p:sldId id="349" r:id="rId15"/>
    <p:sldId id="348" r:id="rId16"/>
    <p:sldId id="316" r:id="rId17"/>
    <p:sldId id="301" r:id="rId18"/>
    <p:sldId id="281" r:id="rId19"/>
    <p:sldId id="315" r:id="rId20"/>
    <p:sldId id="317" r:id="rId21"/>
    <p:sldId id="323" r:id="rId22"/>
    <p:sldId id="324" r:id="rId23"/>
    <p:sldId id="318" r:id="rId24"/>
    <p:sldId id="311" r:id="rId25"/>
    <p:sldId id="319" r:id="rId26"/>
    <p:sldId id="321" r:id="rId27"/>
    <p:sldId id="322" r:id="rId28"/>
    <p:sldId id="338" r:id="rId29"/>
    <p:sldId id="329" r:id="rId30"/>
    <p:sldId id="339" r:id="rId31"/>
    <p:sldId id="328" r:id="rId32"/>
    <p:sldId id="340" r:id="rId33"/>
    <p:sldId id="330" r:id="rId34"/>
    <p:sldId id="331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434"/>
    <a:srgbClr val="25903B"/>
    <a:srgbClr val="1C953A"/>
    <a:srgbClr val="95C341"/>
    <a:srgbClr val="96C23E"/>
    <a:srgbClr val="63A50F"/>
    <a:srgbClr val="213A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13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2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54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20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4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452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0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5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352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107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59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6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58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BD1A4-33DD-42F9-BE7C-4C60A0538681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081C9-B449-4A49-A3E8-41DCA7E57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9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6kxt/MEZ1o1eP9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vTDc/AX2wMRKzK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gkuk/DxvGkedC3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dc9bb7e43c62475.mp3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soBm/F8GRUJjT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4yEh/i11omGpSC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4896" r="489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0890"/>
            <a:ext cx="7772400" cy="3641605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0" y="5697222"/>
            <a:ext cx="6858000" cy="986051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__.__.2022 г.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___ класс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19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lum bright="70000" contrast="-70000"/>
          </a:blip>
          <a:stretch/>
        </p:blipFill>
        <p:spPr>
          <a:xfrm>
            <a:off x="-516835" y="-24713"/>
            <a:ext cx="10173061" cy="68827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5944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Цель: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832" y="665377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Цель: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показать человеку его личную ответственность перед экологией нашей планеты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96" r="4896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Управляющая кнопка: фильм 2">
            <a:hlinkClick r:id="rId3" highlightClick="1"/>
          </p:cNvPr>
          <p:cNvSpPr/>
          <p:nvPr/>
        </p:nvSpPr>
        <p:spPr>
          <a:xfrm>
            <a:off x="8065827" y="5895833"/>
            <a:ext cx="540000" cy="540000"/>
          </a:xfrm>
          <a:prstGeom prst="actionButtonMovi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9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1103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Человек: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 м</a:t>
            </a:r>
            <a:r>
              <a:rPr lang="ru-RU" b="1" baseline="300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мусора в год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2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1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год каждый землянин в среднем «производит» 2 кубометра мусора. Сколько мусора «произвели» учащиеся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6Д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класса Второй Санкт-Петербургской Гимназии за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6 лет. Результат вычислений округлите до десятков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7532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535021"/>
            <a:ext cx="3886200" cy="56419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Сравните результат с объемом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кабинета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№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72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Второй Санкт-Петербургской Гимназии.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Результат вычислений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округлите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 десятков</a:t>
            </a:r>
          </a:p>
          <a:p>
            <a:pPr marL="0" indent="0">
              <a:buNone/>
            </a:pPr>
            <a:endParaRPr lang="ru-RU" sz="40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1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83" y="755667"/>
            <a:ext cx="4943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7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419717"/>
            <a:ext cx="7886700" cy="5462468"/>
          </a:xfrm>
        </p:spPr>
        <p:txBody>
          <a:bodyPr anchor="t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3. Экологическое ……………….. –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это конкретные действия и поступки людей, связанные с безопасным воздействием на природное окружение, экономным использованием природных ресурсов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07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419717"/>
            <a:ext cx="7886700" cy="5462468"/>
          </a:xfrm>
        </p:spPr>
        <p:txBody>
          <a:bodyPr anchor="t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3. Экологическое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поведение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–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это конкретные действия и поступки людей, связанные с безопасным воздействием на природное окружение, экономным использованием природных ресурсов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6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snob.ru/indoc/attachments/snob2/5d/f6/5df600f249e89563713f25a6825e537bf5d66667f60de0b015cd7bfd70aee1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26" y="318612"/>
            <a:ext cx="1426210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snob.ru/indoc/attachments/snob2/a4/f5/a4f58ba9d2426f0a95d67db48f99c53eb606612ac372fcce5688ba7403ad3f0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27" y="352346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snob.ru/indoc/attachments/snob2/fd/34/fd349fa07162a611373a57416f421b3631509efdce4e6822767a82af3624741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281" y="251144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2368415"/>
            <a:ext cx="1438781" cy="1438781"/>
          </a:xfrm>
          <a:prstGeom prst="rect">
            <a:avLst/>
          </a:prstGeom>
        </p:spPr>
      </p:pic>
      <p:pic>
        <p:nvPicPr>
          <p:cNvPr id="12" name="Рисунок 11" descr="https://snob.ru/indoc/attachments/snob2/54/fe/54fe23dd7333bcf848c3f1a59ab7d148d0500213a4842098ea5780aae61af287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27" y="2368415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snob.ru/indoc/attachments/snob2/0c/a4/0ca41fef0f50e4150e68db972fcb83854271149540aae6279aa983ed3b7d5084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281" y="2373242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snob.ru/indoc/attachments/snob2/79/e4/79e461b43ca784df8f6fec8390838ea7f47e375066fae4502001d13befadb779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630102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snob.ru/indoc/attachments/snob2/23/a9/23a9709ed8b1079fc33c585d18da20cc744027ce57d5296e780ec3540bf1bed9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27" y="4630101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snob.ru/indoc/attachments/snob2/0c/17/0c1752ac0ee79b716ad30de49825077cf8f3f0a3f01ddbe1425761761e41a558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655" y="4630100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snob.ru/indoc/attachments/snob2/52/3f/523f0d7424df0ba7826c988f6ec4d46da936c5894951b76f520105db80f31f00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33" y="3661409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snob.ru/indoc/attachments/snob2/1e/8e/1e8ea7eadea3e4b065febd61f40ab5b200d505c7140b6a8199b8008fa9cf74ce.jp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466" y="3629617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s://snob.ru/indoc/attachments/snob2/5a/91/5a915ad489a4a3363b1254af1b2708a2076d168a52c9f0c7524722844fd77f9d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110" y="1235269"/>
            <a:ext cx="1439545" cy="143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s://snob.ru/indoc/attachments/snob2/df/79/df79649aa47e9e7222a2a6d54ec46887dcc0058f445d130ad9166a2357162c74.jpg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013" y="1350646"/>
            <a:ext cx="1439545" cy="1439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15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4. Бумажный стакан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9784" y="1690689"/>
            <a:ext cx="4904432" cy="4433385"/>
          </a:xfrm>
          <a:prstGeom prst="rect">
            <a:avLst/>
          </a:prstGeom>
        </p:spPr>
      </p:pic>
      <p:sp>
        <p:nvSpPr>
          <p:cNvPr id="5" name="Управляющая кнопка: фильм 4">
            <a:hlinkClick r:id="rId3" highlightClick="1"/>
          </p:cNvPr>
          <p:cNvSpPr/>
          <p:nvPr/>
        </p:nvSpPr>
        <p:spPr>
          <a:xfrm>
            <a:off x="8027859" y="5871934"/>
            <a:ext cx="540000" cy="540000"/>
          </a:xfrm>
          <a:prstGeom prst="actionButtonMovi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9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lum bright="70000" contrast="-70000"/>
          </a:blip>
          <a:srcRect l="4896" r="489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0890"/>
            <a:ext cx="7772400" cy="364160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Экология: от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слов к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делу. </a:t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Все действия </a:t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с десятичными дробями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0" y="5522495"/>
            <a:ext cx="6858000" cy="986051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__.__.2022 г.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___ класс</a:t>
            </a:r>
          </a:p>
        </p:txBody>
      </p:sp>
    </p:spTree>
    <p:extLst>
      <p:ext uri="{BB962C8B-B14F-4D97-AF65-F5344CB8AC3E}">
        <p14:creationId xmlns:p14="http://schemas.microsoft.com/office/powerpoint/2010/main" val="42626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5. Одноразовая ложка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841" y="1690689"/>
            <a:ext cx="7006318" cy="3414842"/>
          </a:xfrm>
          <a:prstGeom prst="rect">
            <a:avLst/>
          </a:prstGeom>
        </p:spPr>
      </p:pic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75159" y="5791201"/>
            <a:ext cx="521803" cy="540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02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41893"/>
          <a:stretch/>
        </p:blipFill>
        <p:spPr>
          <a:xfrm>
            <a:off x="1899658" y="365126"/>
            <a:ext cx="5661691" cy="6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6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8" y="1445294"/>
            <a:ext cx="3834697" cy="3872664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126832" y="1130968"/>
            <a:ext cx="4288004" cy="5045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Все                         в руках человека. Поэтому       мойте </a:t>
            </a:r>
            <a:r>
              <a:rPr lang="ru-RU" sz="4400" b="1" dirty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их чаще!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            Стани́слав      		Е́жи </a:t>
            </a:r>
            <a:r>
              <a:rPr lang="ru-RU" sz="4400" b="1" dirty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Лец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		(</a:t>
            </a:r>
            <a:r>
              <a:rPr lang="ru-RU" sz="3200" b="1" dirty="0">
                <a:solidFill>
                  <a:srgbClr val="213A41"/>
                </a:solidFill>
                <a:latin typeface="+mj-lt"/>
                <a:ea typeface="+mj-ea"/>
                <a:cs typeface="+mj-cs"/>
              </a:rPr>
              <a:t>1909-1966)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1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о воду по-английски.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7" t="-142" r="13720" b="142"/>
          <a:stretch/>
        </p:blipFill>
        <p:spPr bwMode="auto">
          <a:xfrm>
            <a:off x="0" y="-1"/>
            <a:ext cx="9179244" cy="687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6. Вода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3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о воду по-английски.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7" t="-142" r="13720" b="14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Моем руки правильно!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Управляющая кнопка: фильм 6">
            <a:hlinkClick r:id="rId3" highlightClick="1"/>
          </p:cNvPr>
          <p:cNvSpPr/>
          <p:nvPr/>
        </p:nvSpPr>
        <p:spPr>
          <a:xfrm>
            <a:off x="7975350" y="5825900"/>
            <a:ext cx="540000" cy="54000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2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2.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одну минуту из крана вытекает от 8 до 15 литров воды. Ученик моет руки в среднем в течение 15 секунд. Сколько воды расходуют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 мытье рук 1000 учеников Гимназии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день?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3875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1103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Расход воды в Гимназии: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4 485 645 м</a:t>
            </a:r>
            <a:r>
              <a:rPr lang="ru-RU" b="1" baseline="300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в год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39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3.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Расход воды в Гимназии: 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4 485 645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кубометров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год.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Английская мера объема:                   1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галлон = 4,5461 литра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Выразите годовой расход воды Гимназии в галлонах, округлив единицу измерения до десятых.</a:t>
            </a:r>
          </a:p>
        </p:txBody>
      </p:sp>
    </p:spTree>
    <p:extLst>
      <p:ext uri="{BB962C8B-B14F-4D97-AF65-F5344CB8AC3E}">
        <p14:creationId xmlns:p14="http://schemas.microsoft.com/office/powerpoint/2010/main" val="147533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745" y="457200"/>
            <a:ext cx="7886700" cy="24303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116434"/>
                </a:solidFill>
              </a:rPr>
              <a:t>7. Повторное </a:t>
            </a:r>
            <a:r>
              <a:rPr lang="ru-RU" b="1" dirty="0">
                <a:solidFill>
                  <a:srgbClr val="116434"/>
                </a:solidFill>
              </a:rPr>
              <a:t>использование или возвращение в оборот отходов производства или мусора</a:t>
            </a:r>
          </a:p>
        </p:txBody>
      </p:sp>
    </p:spTree>
    <p:extLst>
      <p:ext uri="{BB962C8B-B14F-4D97-AF65-F5344CB8AC3E}">
        <p14:creationId xmlns:p14="http://schemas.microsoft.com/office/powerpoint/2010/main" val="25876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116434"/>
                </a:solidFill>
              </a:rPr>
              <a:t>7. Переработка</a:t>
            </a:r>
            <a:endParaRPr lang="ru-RU" b="1" dirty="0">
              <a:solidFill>
                <a:srgbClr val="116434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4134" y="1825625"/>
            <a:ext cx="627573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7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lum bright="70000" contrast="-70000"/>
          </a:blip>
          <a:srcRect l="4896" r="489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953112"/>
            <a:ext cx="7772400" cy="2387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Кроссворд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48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745" y="685800"/>
            <a:ext cx="7886700" cy="243037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63A50F"/>
                </a:solidFill>
              </a:rPr>
              <a:t>8. Сбор и …  — первый важный этап утилизации мусора, выбор компонентов из смешанных  в результате сбора отходов</a:t>
            </a:r>
          </a:p>
        </p:txBody>
      </p:sp>
    </p:spTree>
    <p:extLst>
      <p:ext uri="{BB962C8B-B14F-4D97-AF65-F5344CB8AC3E}">
        <p14:creationId xmlns:p14="http://schemas.microsoft.com/office/powerpoint/2010/main" val="25172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3A50F"/>
                </a:solidFill>
              </a:rPr>
              <a:t>8. Сортировка</a:t>
            </a:r>
            <a:endParaRPr lang="ru-RU" b="1" dirty="0">
              <a:solidFill>
                <a:srgbClr val="63A50F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90689"/>
            <a:ext cx="7886700" cy="41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5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714" y="577516"/>
            <a:ext cx="7886700" cy="394635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9. Отходы производства, переработки и потребления всех видов бумаги и картона, пригодных для дальнейшего использования в качестве волокнистого сырья</a:t>
            </a:r>
          </a:p>
        </p:txBody>
      </p:sp>
    </p:spTree>
    <p:extLst>
      <p:ext uri="{BB962C8B-B14F-4D97-AF65-F5344CB8AC3E}">
        <p14:creationId xmlns:p14="http://schemas.microsoft.com/office/powerpoint/2010/main" val="22676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9. Макулатура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6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7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Не ленись!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4" y="1825625"/>
            <a:ext cx="9150354" cy="457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6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5" y="1"/>
            <a:ext cx="9138241" cy="685800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3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80055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1. Беспозвоночное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донное морское животное, иглокожее.</a:t>
            </a:r>
          </a:p>
        </p:txBody>
      </p:sp>
    </p:spTree>
    <p:extLst>
      <p:ext uri="{BB962C8B-B14F-4D97-AF65-F5344CB8AC3E}">
        <p14:creationId xmlns:p14="http://schemas.microsoft.com/office/powerpoint/2010/main" val="250864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1. Морская звезда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79"/>
          <a:stretch/>
        </p:blipFill>
        <p:spPr>
          <a:xfrm>
            <a:off x="1456272" y="1690689"/>
            <a:ext cx="6231455" cy="4661985"/>
          </a:xfrm>
          <a:prstGeom prst="rect">
            <a:avLst/>
          </a:prstGeom>
        </p:spPr>
      </p:pic>
      <p:sp>
        <p:nvSpPr>
          <p:cNvPr id="5" name="Управляющая кнопка: фильм 4">
            <a:hlinkClick r:id="rId3" highlightClick="1"/>
          </p:cNvPr>
          <p:cNvSpPr/>
          <p:nvPr/>
        </p:nvSpPr>
        <p:spPr>
          <a:xfrm>
            <a:off x="6752304" y="5516309"/>
            <a:ext cx="540000" cy="540000"/>
          </a:xfrm>
          <a:prstGeom prst="actionButtonMovi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48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745" y="677947"/>
            <a:ext cx="7886700" cy="23058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Твёрдые </a:t>
            </a:r>
            <a:r>
              <a:rPr lang="ru-RU" sz="4900" b="1" dirty="0">
                <a:solidFill>
                  <a:schemeClr val="accent1">
                    <a:lumMod val="50000"/>
                  </a:schemeClr>
                </a:solidFill>
              </a:rPr>
              <a:t>отходы, образованные в результате бытовой деятельности человека, бытовые </a:t>
            </a:r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отходы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64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2. Мусор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4580" y="1825625"/>
            <a:ext cx="673483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4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116" y="365126"/>
            <a:ext cx="2196437" cy="32438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Грегг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Сегал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«7 дней мусора»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https://www.gymnasiya2.org.ua/images/2019-2020_I_sem/ME/Food/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9928" y="365126"/>
            <a:ext cx="6008378" cy="600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4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116" y="965627"/>
            <a:ext cx="2196437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Грегг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Сегал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«7 дней мусора»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webpulse.imgsmail.ru/imgpreview?mb=webpulse&amp;key=pulse_cabinet-image-fd194db8-5915-432f-94c0-b2e78099e136&amp;crop=fd&amp;fu=1&amp;h=840&amp;kr=1&amp;w=63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21" y="286724"/>
            <a:ext cx="4598531" cy="6318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343" y="286724"/>
            <a:ext cx="4901609" cy="6370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151" y="283416"/>
            <a:ext cx="5101802" cy="63741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5900"/>
          <a:stretch/>
        </p:blipFill>
        <p:spPr>
          <a:xfrm>
            <a:off x="3700151" y="252918"/>
            <a:ext cx="5101801" cy="639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7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1756</TotalTime>
  <Words>265</Words>
  <Application>Microsoft Office PowerPoint</Application>
  <PresentationFormat>Экран (4:3)</PresentationFormat>
  <Paragraphs>42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Тема Office</vt:lpstr>
      <vt:lpstr> </vt:lpstr>
      <vt:lpstr> Экология: от слов к делу.  Все действия  с десятичными дробями </vt:lpstr>
      <vt:lpstr>Кроссворд</vt:lpstr>
      <vt:lpstr>1. Беспозвоночное донное морское животное, иглокожее.</vt:lpstr>
      <vt:lpstr>1. Морская звезда</vt:lpstr>
      <vt:lpstr>2. Твёрдые отходы, образованные в результате бытовой деятельности человека, бытовые отходы</vt:lpstr>
      <vt:lpstr>2. Мусор</vt:lpstr>
      <vt:lpstr>Грегг Сегал «7 дней мусора» </vt:lpstr>
      <vt:lpstr>Грегг Сегал «7 дней мусора» </vt:lpstr>
      <vt:lpstr>Цель:</vt:lpstr>
      <vt:lpstr>Цель: показать человеку его личную ответственность перед экологией нашей планеты</vt:lpstr>
      <vt:lpstr>Презентация PowerPoint</vt:lpstr>
      <vt:lpstr>Человек:  2 м3 мусора в год</vt:lpstr>
      <vt:lpstr>Задача 1</vt:lpstr>
      <vt:lpstr>Презентация PowerPoint</vt:lpstr>
      <vt:lpstr>3. Экологическое ……………….. –   это конкретные действия и поступки людей, связанные с безопасным воздействием на природное окружение, экономным использованием природных ресурсов</vt:lpstr>
      <vt:lpstr>3. Экологическое поведение –   это конкретные действия и поступки людей, связанные с безопасным воздействием на природное окружение, экономным использованием природных ресурсов</vt:lpstr>
      <vt:lpstr>Презентация PowerPoint</vt:lpstr>
      <vt:lpstr>4. Бумажный стакан</vt:lpstr>
      <vt:lpstr>5. Одноразовая ложка </vt:lpstr>
      <vt:lpstr>Презентация PowerPoint</vt:lpstr>
      <vt:lpstr>Презентация PowerPoint</vt:lpstr>
      <vt:lpstr>6. Вода</vt:lpstr>
      <vt:lpstr>Моем руки правильно!</vt:lpstr>
      <vt:lpstr>Задача 2.</vt:lpstr>
      <vt:lpstr>Расход воды в Гимназии:  4 485 645 м3 в год</vt:lpstr>
      <vt:lpstr>Задача 3.</vt:lpstr>
      <vt:lpstr>7. Повторное использование или возвращение в оборот отходов производства или мусора</vt:lpstr>
      <vt:lpstr>7. Переработка</vt:lpstr>
      <vt:lpstr>8. Сбор и …  — первый важный этап утилизации мусора, выбор компонентов из смешанных  в результате сбора отходов</vt:lpstr>
      <vt:lpstr>8. Сортировка</vt:lpstr>
      <vt:lpstr>9. Отходы производства, переработки и потребления всех видов бумаги и картона, пригодных для дальнейшего использования в качестве волокнистого сырья</vt:lpstr>
      <vt:lpstr>9. Макулатура</vt:lpstr>
      <vt:lpstr>Не ленись!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92</cp:revision>
  <dcterms:created xsi:type="dcterms:W3CDTF">2022-02-20T15:02:26Z</dcterms:created>
  <dcterms:modified xsi:type="dcterms:W3CDTF">2022-10-22T18:23:12Z</dcterms:modified>
</cp:coreProperties>
</file>