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6"/>
  </p:notesMasterIdLst>
  <p:sldIdLst>
    <p:sldId id="288" r:id="rId2"/>
    <p:sldId id="289" r:id="rId3"/>
    <p:sldId id="256" r:id="rId4"/>
    <p:sldId id="258" r:id="rId5"/>
    <p:sldId id="259" r:id="rId6"/>
    <p:sldId id="260" r:id="rId7"/>
    <p:sldId id="261" r:id="rId8"/>
    <p:sldId id="264" r:id="rId9"/>
    <p:sldId id="274" r:id="rId10"/>
    <p:sldId id="265" r:id="rId11"/>
    <p:sldId id="286" r:id="rId12"/>
    <p:sldId id="262" r:id="rId13"/>
    <p:sldId id="284" r:id="rId14"/>
    <p:sldId id="263" r:id="rId15"/>
    <p:sldId id="283" r:id="rId16"/>
    <p:sldId id="282" r:id="rId17"/>
    <p:sldId id="281" r:id="rId18"/>
    <p:sldId id="267" r:id="rId19"/>
    <p:sldId id="275" r:id="rId20"/>
    <p:sldId id="269" r:id="rId21"/>
    <p:sldId id="277" r:id="rId22"/>
    <p:sldId id="271" r:id="rId23"/>
    <p:sldId id="279" r:id="rId24"/>
    <p:sldId id="29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71" autoAdjust="0"/>
    <p:restoredTop sz="81076" autoAdjust="0"/>
  </p:normalViewPr>
  <p:slideViewPr>
    <p:cSldViewPr>
      <p:cViewPr varScale="1">
        <p:scale>
          <a:sx n="66" d="100"/>
          <a:sy n="66" d="100"/>
        </p:scale>
        <p:origin x="-58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CBEF1F-9B35-4F89-AFC1-78DB3EA7A2FA}" type="datetimeFigureOut">
              <a:rPr lang="ru-RU" smtClean="0"/>
              <a:t>22.04.2010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DE8115-775C-4D0C-8394-D6474C748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268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DE8115-775C-4D0C-8394-D6474C74837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663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5B106E36-FD25-4E2D-B0AA-010F637433A0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4000" dirty="0" smtClean="0">
                <a:solidFill>
                  <a:prstClr val="white"/>
                </a:solidFill>
                <a:ea typeface="+mn-ea"/>
                <a:cs typeface="+mn-cs"/>
              </a:rPr>
              <a:t/>
            </a:r>
            <a:br>
              <a:rPr lang="ru-RU" sz="4000" dirty="0" smtClean="0">
                <a:solidFill>
                  <a:prstClr val="white"/>
                </a:solidFill>
                <a:ea typeface="+mn-ea"/>
                <a:cs typeface="+mn-cs"/>
              </a:rPr>
            </a:br>
            <a:r>
              <a:rPr lang="ru-RU" sz="4000" dirty="0">
                <a:solidFill>
                  <a:prstClr val="white"/>
                </a:solidFill>
                <a:ea typeface="+mn-ea"/>
                <a:cs typeface="+mn-cs"/>
              </a:rPr>
              <a:t/>
            </a:r>
            <a:br>
              <a:rPr lang="ru-RU" sz="4000" dirty="0">
                <a:solidFill>
                  <a:prstClr val="white"/>
                </a:solidFill>
                <a:ea typeface="+mn-ea"/>
                <a:cs typeface="+mn-cs"/>
              </a:rPr>
            </a:br>
            <a:r>
              <a:rPr lang="ru-RU" sz="4000" dirty="0" smtClean="0">
                <a:solidFill>
                  <a:prstClr val="white"/>
                </a:solidFill>
                <a:ea typeface="+mn-ea"/>
                <a:cs typeface="+mn-cs"/>
              </a:rPr>
              <a:t/>
            </a:r>
            <a:br>
              <a:rPr lang="ru-RU" sz="4000" dirty="0" smtClean="0">
                <a:solidFill>
                  <a:prstClr val="white"/>
                </a:solidFill>
                <a:ea typeface="+mn-ea"/>
                <a:cs typeface="+mn-cs"/>
              </a:rPr>
            </a:br>
            <a:r>
              <a:rPr lang="ru-RU" sz="4000" dirty="0">
                <a:solidFill>
                  <a:prstClr val="white"/>
                </a:solidFill>
                <a:ea typeface="+mn-ea"/>
                <a:cs typeface="+mn-cs"/>
              </a:rPr>
              <a:t/>
            </a:r>
            <a:br>
              <a:rPr lang="ru-RU" sz="4000" dirty="0">
                <a:solidFill>
                  <a:prstClr val="white"/>
                </a:solidFill>
                <a:ea typeface="+mn-ea"/>
                <a:cs typeface="+mn-cs"/>
              </a:rPr>
            </a:br>
            <a:r>
              <a:rPr lang="ru-RU" sz="4000" dirty="0" smtClean="0">
                <a:solidFill>
                  <a:prstClr val="white"/>
                </a:solidFill>
                <a:ea typeface="+mn-ea"/>
                <a:cs typeface="+mn-cs"/>
              </a:rPr>
              <a:t/>
            </a:r>
            <a:br>
              <a:rPr lang="ru-RU" sz="4000" dirty="0" smtClean="0">
                <a:solidFill>
                  <a:prstClr val="white"/>
                </a:solidFill>
                <a:ea typeface="+mn-ea"/>
                <a:cs typeface="+mn-cs"/>
              </a:rPr>
            </a:br>
            <a:r>
              <a:rPr lang="ru-RU" sz="3100" spc="-100" dirty="0" err="1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rPr>
              <a:t>Иванычева</a:t>
            </a:r>
            <a:r>
              <a:rPr lang="ru-RU" sz="3100" spc="-10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rPr>
              <a:t> </a:t>
            </a:r>
            <a:r>
              <a:rPr lang="ru-RU" sz="31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rPr>
              <a:t>Светлана Александровна, </a:t>
            </a:r>
            <a:r>
              <a:rPr lang="ru-RU" sz="3100" dirty="0">
                <a:solidFill>
                  <a:prstClr val="white"/>
                </a:solidFill>
              </a:rPr>
              <a:t/>
            </a:r>
            <a:br>
              <a:rPr lang="ru-RU" sz="3100" dirty="0">
                <a:solidFill>
                  <a:prstClr val="white"/>
                </a:solidFill>
              </a:rPr>
            </a:br>
            <a:r>
              <a:rPr lang="ru-RU" sz="31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rPr>
              <a:t> учитель начальных классов первой квалификационной категории, </a:t>
            </a:r>
            <a:br>
              <a:rPr lang="ru-RU" sz="31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rPr>
            </a:br>
            <a:r>
              <a:rPr lang="ru-RU" sz="31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rPr>
              <a:t>МБОУ «Школа№17» Приволжского района</a:t>
            </a:r>
            <a:r>
              <a:rPr lang="ru-RU" sz="3100" spc="-10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rPr>
              <a:t>,  </a:t>
            </a:r>
            <a:r>
              <a:rPr lang="ru-RU" sz="31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rPr>
              <a:t>г</a:t>
            </a:r>
            <a:r>
              <a:rPr lang="ru-RU" sz="3100" spc="-10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rPr>
              <a:t>. Казань.</a:t>
            </a:r>
            <a:r>
              <a:rPr lang="ru-RU" sz="4000" dirty="0">
                <a:solidFill>
                  <a:prstClr val="white"/>
                </a:solidFill>
                <a:ea typeface="+mn-ea"/>
                <a:cs typeface="+mn-cs"/>
              </a:rPr>
              <a:t/>
            </a:r>
            <a:br>
              <a:rPr lang="ru-RU" sz="4000" dirty="0">
                <a:solidFill>
                  <a:prstClr val="white"/>
                </a:solidFill>
                <a:ea typeface="+mn-ea"/>
                <a:cs typeface="+mn-cs"/>
              </a:rPr>
            </a:br>
            <a:r>
              <a:rPr lang="ru-RU" sz="3100" dirty="0" smtClean="0"/>
              <a:t/>
            </a:r>
            <a:br>
              <a:rPr lang="ru-RU" sz="3100" dirty="0" smtClean="0"/>
            </a:br>
            <a:endParaRPr lang="ru-RU" sz="3100" dirty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051720" y="3068960"/>
            <a:ext cx="6254080" cy="302433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Презентация </a:t>
            </a:r>
            <a:r>
              <a:rPr lang="ru-RU" sz="2400" dirty="0"/>
              <a:t>к уроку по учебному предмету «Русский язык» в 3 классе на тему</a:t>
            </a:r>
            <a:endParaRPr lang="ru-RU" sz="2400" spc="-100" dirty="0" smtClean="0">
              <a:ln w="3200">
                <a:solidFill>
                  <a:srgbClr val="444D26">
                    <a:shade val="75000"/>
                    <a:alpha val="25000"/>
                  </a:srgbClr>
                </a:solidFill>
                <a:prstDash val="solid"/>
                <a:round/>
              </a:ln>
              <a:solidFill>
                <a:srgbClr val="F9F9F9"/>
              </a:solidFill>
              <a:effectLst>
                <a:innerShdw blurRad="50800" dist="25400" dir="13500000">
                  <a:srgbClr val="000000">
                    <a:alpha val="70000"/>
                  </a:srgbClr>
                </a:innerShdw>
              </a:effectLst>
              <a:ea typeface="+mj-ea"/>
              <a:cs typeface="+mj-cs"/>
            </a:endParaRPr>
          </a:p>
          <a:p>
            <a:r>
              <a:rPr lang="ru-RU" sz="2400" spc="-10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ea typeface="+mj-ea"/>
                <a:cs typeface="+mj-cs"/>
              </a:rPr>
              <a:t>«Правописание </a:t>
            </a:r>
            <a:r>
              <a:rPr lang="ru-RU" sz="24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ea typeface="+mj-ea"/>
                <a:cs typeface="+mj-cs"/>
              </a:rPr>
              <a:t>имён существительных с шипящими на конце</a:t>
            </a:r>
            <a:r>
              <a:rPr lang="ru-RU" sz="2400" spc="-10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ea typeface="+mj-ea"/>
                <a:cs typeface="+mj-cs"/>
              </a:rPr>
              <a:t>».</a:t>
            </a:r>
          </a:p>
          <a:p>
            <a:endParaRPr lang="ru-RU" sz="4000" spc="-100" dirty="0">
              <a:ln w="3200">
                <a:solidFill>
                  <a:srgbClr val="444D26">
                    <a:shade val="75000"/>
                    <a:alpha val="25000"/>
                  </a:srgbClr>
                </a:solidFill>
                <a:prstDash val="solid"/>
                <a:round/>
              </a:ln>
              <a:solidFill>
                <a:srgbClr val="F9F9F9"/>
              </a:solidFill>
              <a:effectLst>
                <a:innerShdw blurRad="50800" dist="25400" dir="13500000">
                  <a:srgbClr val="000000">
                    <a:alpha val="70000"/>
                  </a:srgbClr>
                </a:innerShdw>
              </a:effectLst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0193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4248472"/>
          </a:xfrm>
          <a:noFill/>
        </p:spPr>
        <p:txBody>
          <a:bodyPr/>
          <a:lstStyle/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1. врач...,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ноч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..., сыч..., калач...,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реч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..., грач....; лож..., нож..., рож...; ковш...,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тиш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...,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мыш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..., марш..., душ...,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чуш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... (ерунда).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  <a:noFill/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Рассеянный с улицы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Бассейной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уронил "Букварь"и все мягкие знаки из него высыпались.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Помогите их собрать и расставить по местам!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5589240"/>
            <a:ext cx="7543800" cy="1008112"/>
          </a:xfrm>
        </p:spPr>
        <p:txBody>
          <a:bodyPr/>
          <a:lstStyle/>
          <a:p>
            <a:r>
              <a:rPr lang="ru-RU" dirty="0" smtClean="0"/>
              <a:t>Проверь</a:t>
            </a:r>
            <a:endParaRPr lang="ru-RU" dirty="0"/>
          </a:p>
        </p:txBody>
      </p:sp>
      <p:pic>
        <p:nvPicPr>
          <p:cNvPr id="3074" name="Picture 2" descr="C:\Users\ivany\OneDrive\Рабочий стол\Word Art (4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362" y="476672"/>
            <a:ext cx="7194053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6393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Бывает тупой или острый …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После вечера наступает …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Бывает устная и письменная …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Верный, преданный …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Он бывает на реке и море …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Бьёт из под земли …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Правда лучше, чем …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ДОБАВЬ СЛОВЕЧКО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 вот и ответ</a:t>
            </a:r>
            <a:r>
              <a:rPr lang="ru-RU" dirty="0"/>
              <a:t>, проверь! 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556792"/>
            <a:ext cx="2620689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34653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Образуйте слова – имена существительные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шипящими на конце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noFill/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Помощник -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Ключик -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Мышеловка -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Чертёжник -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Вещица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Брошка -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Цирк -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Сторожка-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Печник-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Скрипка-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Ночлег-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Труба-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Тишина-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Ежиха-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Будь внимателен, проверь!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noFill/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Сторожка - сторож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Печник - печь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Скрипка - скрипач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Ночлег - ночь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Труба - трубач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Тишина - тишь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Ежиха - ёж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24744"/>
            <a:ext cx="1857375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48206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979712" y="692696"/>
            <a:ext cx="6096000" cy="3657599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Пыль с дороги захватил,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 потом, набравшись сил,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Завертелся, закружился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 столбом до неба взвился.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Загадки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85554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324900"/>
            <a:ext cx="6624735" cy="498442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Смерч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57650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Утка в море,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Хвост на заборе.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057" y="685800"/>
            <a:ext cx="5769085" cy="36576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Ковш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75947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3048000" y="1268413"/>
            <a:ext cx="6096000" cy="396081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ЦЕЛИ :</a:t>
            </a:r>
          </a:p>
          <a:p>
            <a:endParaRPr lang="ru-RU" sz="2800" dirty="0" smtClean="0"/>
          </a:p>
          <a:p>
            <a:r>
              <a:rPr lang="ru-RU" sz="2000" dirty="0" smtClean="0"/>
              <a:t>Развивать орфографическую зоркость учащихся;</a:t>
            </a:r>
          </a:p>
          <a:p>
            <a:r>
              <a:rPr lang="ru-RU" sz="2000" dirty="0" smtClean="0"/>
              <a:t>Учить детей определять </a:t>
            </a:r>
            <a:r>
              <a:rPr lang="ru-RU" sz="2000" dirty="0"/>
              <a:t>умения, которые будут </a:t>
            </a:r>
            <a:r>
              <a:rPr lang="ru-RU" sz="2000" dirty="0" smtClean="0"/>
              <a:t>сформированы </a:t>
            </a:r>
            <a:r>
              <a:rPr lang="ru-RU" sz="2000" dirty="0"/>
              <a:t>на основе изучения данного раздела; 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Calibri"/>
                <a:ea typeface="Calibri"/>
                <a:cs typeface="Times New Roman"/>
              </a:rPr>
              <a:t>Аргументировать свою точку зрения с помощью фактов </a:t>
            </a:r>
            <a:r>
              <a:rPr lang="ru-RU" sz="2000" dirty="0" smtClean="0">
                <a:latin typeface="Calibri"/>
                <a:ea typeface="Calibri"/>
                <a:cs typeface="Times New Roman"/>
              </a:rPr>
              <a:t>и </a:t>
            </a:r>
            <a:r>
              <a:rPr lang="ru-RU" sz="2000" dirty="0">
                <a:latin typeface="Calibri"/>
                <a:ea typeface="Calibri"/>
                <a:cs typeface="Times New Roman"/>
              </a:rPr>
              <a:t>дополнительных сведений;  </a:t>
            </a:r>
            <a:endParaRPr lang="ru-RU" sz="2000" dirty="0" smtClean="0"/>
          </a:p>
          <a:p>
            <a:r>
              <a:rPr lang="ru-RU" sz="2000" dirty="0" smtClean="0"/>
              <a:t>Прививать любовь к русскому языку</a:t>
            </a:r>
            <a:r>
              <a:rPr lang="ru-RU" dirty="0" smtClean="0"/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4876800"/>
            <a:ext cx="7543800" cy="9144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07491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Полежала между ёлками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Подушечка с иголками.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Тихонечко лежала,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 потом вдруг убежала.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12657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685800"/>
            <a:ext cx="4876800" cy="36576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Ёж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58960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небе – изба,,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 избе – труба.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Зашумело в избе,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Загудело в трубе.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Видит пламя народ,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 тушить не идёт.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79163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600200"/>
            <a:ext cx="5328592" cy="463711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Печь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47508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8288" indent="0">
              <a:buNone/>
            </a:pPr>
            <a:r>
              <a:rPr lang="ru-RU" sz="3600" dirty="0">
                <a:solidFill>
                  <a:prstClr val="white"/>
                </a:solidFill>
                <a:ea typeface="+mj-ea"/>
                <a:cs typeface="+mj-cs"/>
              </a:rPr>
              <a:t>На этом сайте кроссворд </a:t>
            </a:r>
            <a:r>
              <a:rPr lang="en-US" sz="3600" dirty="0">
                <a:solidFill>
                  <a:prstClr val="white"/>
                </a:solidFill>
                <a:ea typeface="+mj-ea"/>
                <a:cs typeface="+mj-cs"/>
              </a:rPr>
              <a:t>https://learningapps.org/watch?v=pyz2dcd4522</a:t>
            </a: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Спасибо за внимание!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56203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Сказка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«Путешествие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ягкого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нака»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lvl="0"/>
            <a:r>
              <a:rPr lang="ru-RU" sz="112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Правописание существительных с шипящими на конце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В некотором царстве, в некотором государстве  под названием «Грамматика» жил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ягкий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Налетел ураган и сломал его домик. 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Пошёл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Мягкий Знак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по стране новый дом искать.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91264" cy="1417638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Видит он, стоит дом без окон, старый, страшный, того и гляди развалится.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Светлана\Desktop\3028998_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7895530" cy="460848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этом доме жили существительные мужского рода с шипящими на конце.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Не понравилось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Мягкому Знаку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в этом доме и он пошёл дальше.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301208"/>
            <a:ext cx="8069520" cy="108012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вот перед ним другой дом.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Светлана\Desktop\185140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7973888" cy="51845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этом доме жили имена существительные женского рода с шипящими на конце.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Очень понравился дом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Мягкому Знаку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и он остался в нём жить.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 тех пор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Мягкий Знак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пишется с именами существительными  женского рода с шипящими на конце.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Существительные женского рода на шипящий согласный имеют на конце мягкий знак, существительные же мужского рода на шипящий согласный мягкого знака на конце не имеют.</a:t>
            </a:r>
            <a:endParaRPr lang="ru-RU" sz="3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Запомни!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7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651</TotalTime>
  <Words>423</Words>
  <Application>Microsoft Office PowerPoint</Application>
  <PresentationFormat>Экран (4:3)</PresentationFormat>
  <Paragraphs>83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Базовая</vt:lpstr>
      <vt:lpstr>     Иванычева Светлана Александровна,   учитель начальных классов первой квалификационной категории,  МБОУ «Школа№17» Приволжского района,  г. Казань.  </vt:lpstr>
      <vt:lpstr>Презентация PowerPoint</vt:lpstr>
      <vt:lpstr>Сказка «Путешествие Мягкого Знака»</vt:lpstr>
      <vt:lpstr>Презентация PowerPoint</vt:lpstr>
      <vt:lpstr>Видит он, стоит дом без окон, старый, страшный, того и гляди развалится.</vt:lpstr>
      <vt:lpstr>Презентация PowerPoint</vt:lpstr>
      <vt:lpstr>И вот перед ним другой дом.</vt:lpstr>
      <vt:lpstr>Презентация PowerPoint</vt:lpstr>
      <vt:lpstr>Запомни!</vt:lpstr>
      <vt:lpstr>Рассеянный с улицы Бассейной уронил "Букварь"и все мягкие знаки из него высыпались. Помогите их собрать и расставить по местам! </vt:lpstr>
      <vt:lpstr>Проверь</vt:lpstr>
      <vt:lpstr>ДОБАВЬ СЛОВЕЧКО</vt:lpstr>
      <vt:lpstr>А вот и ответ, проверь! </vt:lpstr>
      <vt:lpstr>Образуйте слова – имена существительные с шипящими на конце</vt:lpstr>
      <vt:lpstr>Будь внимателен, проверь!</vt:lpstr>
      <vt:lpstr>Загадки</vt:lpstr>
      <vt:lpstr>Смерч</vt:lpstr>
      <vt:lpstr>Презентация PowerPoint</vt:lpstr>
      <vt:lpstr>Ковш</vt:lpstr>
      <vt:lpstr>Презентация PowerPoint</vt:lpstr>
      <vt:lpstr>Ёж</vt:lpstr>
      <vt:lpstr>Презентация PowerPoint</vt:lpstr>
      <vt:lpstr>Печь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Сказка «Путешествие мягкого знака»</dc:title>
  <dc:creator>Светлана</dc:creator>
  <cp:lastModifiedBy>Светлана</cp:lastModifiedBy>
  <cp:revision>61</cp:revision>
  <dcterms:created xsi:type="dcterms:W3CDTF">2013-10-02T18:22:19Z</dcterms:created>
  <dcterms:modified xsi:type="dcterms:W3CDTF">2010-04-21T20:18:36Z</dcterms:modified>
</cp:coreProperties>
</file>