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НЕ с прилагательными</a:t>
            </a:r>
            <a:endParaRPr lang="ru-RU" sz="5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ru-RU" sz="3200" b="1" dirty="0" smtClean="0">
              <a:solidFill>
                <a:srgbClr val="FFC000"/>
              </a:solidFill>
              <a:latin typeface="+mj-lt"/>
            </a:endParaRPr>
          </a:p>
          <a:p>
            <a:pPr algn="ctr"/>
            <a:endParaRPr lang="ru-RU" sz="3200" b="1" dirty="0" smtClean="0">
              <a:solidFill>
                <a:srgbClr val="FFC000"/>
              </a:solidFill>
              <a:latin typeface="+mj-lt"/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+mj-lt"/>
              </a:rPr>
              <a:t>Урок русского языка в 6 классе</a:t>
            </a:r>
            <a:endParaRPr lang="ru-RU" sz="3200" b="1" dirty="0">
              <a:solidFill>
                <a:srgbClr val="FFC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B050"/>
                </a:solidFill>
                <a:latin typeface="+mj-lt"/>
              </a:rPr>
              <a:t>Ученику – удача,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B050"/>
                </a:solidFill>
                <a:latin typeface="+mj-lt"/>
              </a:rPr>
              <a:t>  Учителю - радость</a:t>
            </a:r>
            <a:endParaRPr lang="ru-RU" sz="6000" b="1" dirty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00B050"/>
                </a:solidFill>
              </a:rPr>
              <a:t>  </a:t>
            </a:r>
            <a:r>
              <a:rPr lang="ru-RU" sz="4800" b="1" dirty="0" smtClean="0">
                <a:solidFill>
                  <a:srgbClr val="00B050"/>
                </a:solidFill>
              </a:rPr>
              <a:t>(Не)пришёл;  (не)</a:t>
            </a:r>
            <a:r>
              <a:rPr lang="ru-RU" sz="4800" b="1" dirty="0" err="1" smtClean="0">
                <a:solidFill>
                  <a:srgbClr val="00B050"/>
                </a:solidFill>
              </a:rPr>
              <a:t>ряха</a:t>
            </a:r>
            <a:r>
              <a:rPr lang="ru-RU" sz="4800" b="1" dirty="0" smtClean="0">
                <a:solidFill>
                  <a:srgbClr val="00B050"/>
                </a:solidFill>
              </a:rPr>
              <a:t>; (</a:t>
            </a:r>
            <a:r>
              <a:rPr lang="ru-RU" sz="4800" b="1" dirty="0" err="1" smtClean="0">
                <a:solidFill>
                  <a:srgbClr val="00B050"/>
                </a:solidFill>
              </a:rPr>
              <a:t>не</a:t>
            </a:r>
            <a:r>
              <a:rPr lang="ru-RU" sz="4800" b="1" dirty="0" smtClean="0">
                <a:solidFill>
                  <a:srgbClr val="00B050"/>
                </a:solidFill>
              </a:rPr>
              <a:t>)</a:t>
            </a:r>
            <a:r>
              <a:rPr lang="ru-RU" sz="4800" b="1" dirty="0" err="1" smtClean="0">
                <a:solidFill>
                  <a:srgbClr val="00B050"/>
                </a:solidFill>
              </a:rPr>
              <a:t>настный</a:t>
            </a:r>
            <a:r>
              <a:rPr lang="ru-RU" sz="4800" b="1" dirty="0" smtClean="0">
                <a:solidFill>
                  <a:srgbClr val="00B050"/>
                </a:solidFill>
              </a:rPr>
              <a:t>,  (</a:t>
            </a:r>
            <a:r>
              <a:rPr lang="ru-RU" sz="4800" b="1" dirty="0" err="1" smtClean="0">
                <a:solidFill>
                  <a:srgbClr val="00B050"/>
                </a:solidFill>
              </a:rPr>
              <a:t>не</a:t>
            </a:r>
            <a:r>
              <a:rPr lang="ru-RU" sz="4800" b="1" dirty="0" smtClean="0">
                <a:solidFill>
                  <a:srgbClr val="00B050"/>
                </a:solidFill>
              </a:rPr>
              <a:t>)</a:t>
            </a:r>
            <a:r>
              <a:rPr lang="ru-RU" sz="4800" b="1" dirty="0" err="1" smtClean="0">
                <a:solidFill>
                  <a:srgbClr val="00B050"/>
                </a:solidFill>
              </a:rPr>
              <a:t>годовать</a:t>
            </a:r>
            <a:r>
              <a:rPr lang="ru-RU" sz="4800" b="1" dirty="0" smtClean="0">
                <a:solidFill>
                  <a:srgbClr val="00B050"/>
                </a:solidFill>
              </a:rPr>
              <a:t>; вовсе (не)интересная книга; (не)правда; (не)интересная книга; (не)правда, а ложь.</a:t>
            </a:r>
          </a:p>
          <a:p>
            <a:pPr>
              <a:buNone/>
            </a:pPr>
            <a:endParaRPr lang="ru-RU" sz="4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ПРОВЕРЬ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</a:rPr>
              <a:t>Н</a:t>
            </a:r>
            <a:r>
              <a:rPr lang="ru-RU" sz="4400" b="1" u="sng" dirty="0" smtClean="0">
                <a:solidFill>
                  <a:srgbClr val="00B050"/>
                </a:solidFill>
              </a:rPr>
              <a:t>е п</a:t>
            </a:r>
            <a:r>
              <a:rPr lang="ru-RU" sz="4400" b="1" dirty="0" smtClean="0">
                <a:solidFill>
                  <a:srgbClr val="00B050"/>
                </a:solidFill>
              </a:rPr>
              <a:t>ришёл(</a:t>
            </a:r>
            <a:r>
              <a:rPr lang="ru-RU" sz="4400" b="1" dirty="0" smtClean="0">
                <a:solidFill>
                  <a:srgbClr val="7030A0"/>
                </a:solidFill>
              </a:rPr>
              <a:t>гл</a:t>
            </a:r>
            <a:r>
              <a:rPr lang="ru-RU" sz="4400" b="1" dirty="0" smtClean="0">
                <a:solidFill>
                  <a:srgbClr val="00B050"/>
                </a:solidFill>
              </a:rPr>
              <a:t>.);</a:t>
            </a:r>
            <a:r>
              <a:rPr lang="ru-RU" sz="4400" b="1" dirty="0" err="1" smtClean="0">
                <a:solidFill>
                  <a:srgbClr val="00B050"/>
                </a:solidFill>
              </a:rPr>
              <a:t>неряха</a:t>
            </a:r>
            <a:r>
              <a:rPr lang="ru-RU" sz="4400" b="1" dirty="0" smtClean="0">
                <a:solidFill>
                  <a:srgbClr val="00B050"/>
                </a:solidFill>
              </a:rPr>
              <a:t>(</a:t>
            </a:r>
            <a:r>
              <a:rPr lang="ru-RU" sz="4400" b="1" dirty="0" smtClean="0">
                <a:solidFill>
                  <a:srgbClr val="7030A0"/>
                </a:solidFill>
              </a:rPr>
              <a:t>сущ</a:t>
            </a:r>
            <a:r>
              <a:rPr lang="ru-RU" sz="4400" b="1" dirty="0" smtClean="0">
                <a:solidFill>
                  <a:srgbClr val="00B050"/>
                </a:solidFill>
              </a:rPr>
              <a:t>.);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</a:rPr>
              <a:t> ненастный(</a:t>
            </a:r>
            <a:r>
              <a:rPr lang="ru-RU" sz="4400" b="1" dirty="0" smtClean="0">
                <a:solidFill>
                  <a:srgbClr val="7030A0"/>
                </a:solidFill>
              </a:rPr>
              <a:t>прил</a:t>
            </a:r>
            <a:r>
              <a:rPr lang="ru-RU" sz="4400" b="1" dirty="0" smtClean="0">
                <a:solidFill>
                  <a:srgbClr val="00B050"/>
                </a:solidFill>
              </a:rPr>
              <a:t>.), 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</a:rPr>
              <a:t>негодовать(</a:t>
            </a:r>
            <a:r>
              <a:rPr lang="ru-RU" sz="4400" b="1" dirty="0" smtClean="0">
                <a:solidFill>
                  <a:srgbClr val="7030A0"/>
                </a:solidFill>
              </a:rPr>
              <a:t>гл</a:t>
            </a:r>
            <a:r>
              <a:rPr lang="ru-RU" sz="4400" b="1" dirty="0" smtClean="0">
                <a:solidFill>
                  <a:srgbClr val="00B050"/>
                </a:solidFill>
              </a:rPr>
              <a:t>.); вовсе н</a:t>
            </a:r>
            <a:r>
              <a:rPr lang="ru-RU" sz="4400" b="1" u="sng" dirty="0" smtClean="0">
                <a:solidFill>
                  <a:srgbClr val="00B050"/>
                </a:solidFill>
              </a:rPr>
              <a:t>е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u="sng" dirty="0" smtClean="0">
                <a:solidFill>
                  <a:srgbClr val="00B050"/>
                </a:solidFill>
              </a:rPr>
              <a:t>и</a:t>
            </a:r>
            <a:r>
              <a:rPr lang="ru-RU" sz="4400" b="1" dirty="0" smtClean="0">
                <a:solidFill>
                  <a:srgbClr val="00B050"/>
                </a:solidFill>
              </a:rPr>
              <a:t>нтересная(</a:t>
            </a:r>
            <a:r>
              <a:rPr lang="ru-RU" sz="4400" b="1" dirty="0" smtClean="0">
                <a:solidFill>
                  <a:srgbClr val="7030A0"/>
                </a:solidFill>
              </a:rPr>
              <a:t>прил</a:t>
            </a:r>
            <a:r>
              <a:rPr lang="ru-RU" sz="4400" b="1" dirty="0" smtClean="0">
                <a:solidFill>
                  <a:srgbClr val="00B050"/>
                </a:solidFill>
              </a:rPr>
              <a:t>.) книга; неправда(</a:t>
            </a:r>
            <a:r>
              <a:rPr lang="ru-RU" sz="4400" b="1" dirty="0" smtClean="0">
                <a:solidFill>
                  <a:srgbClr val="7030A0"/>
                </a:solidFill>
              </a:rPr>
              <a:t>сущ</a:t>
            </a:r>
            <a:r>
              <a:rPr lang="ru-RU" sz="4400" b="1" dirty="0" smtClean="0">
                <a:solidFill>
                  <a:srgbClr val="00B050"/>
                </a:solidFill>
              </a:rPr>
              <a:t>.); неинтересная(</a:t>
            </a:r>
            <a:r>
              <a:rPr lang="ru-RU" sz="4400" b="1" dirty="0" smtClean="0">
                <a:solidFill>
                  <a:srgbClr val="7030A0"/>
                </a:solidFill>
              </a:rPr>
              <a:t>прил</a:t>
            </a:r>
            <a:r>
              <a:rPr lang="ru-RU" sz="4400" b="1" dirty="0" smtClean="0">
                <a:solidFill>
                  <a:srgbClr val="00B050"/>
                </a:solidFill>
              </a:rPr>
              <a:t>.) книга; н</a:t>
            </a:r>
            <a:r>
              <a:rPr lang="ru-RU" sz="4400" b="1" u="sng" dirty="0" smtClean="0">
                <a:solidFill>
                  <a:srgbClr val="00B050"/>
                </a:solidFill>
              </a:rPr>
              <a:t>е п</a:t>
            </a:r>
            <a:r>
              <a:rPr lang="ru-RU" sz="4400" b="1" dirty="0" smtClean="0">
                <a:solidFill>
                  <a:srgbClr val="00B050"/>
                </a:solidFill>
              </a:rPr>
              <a:t>равда, а ложь(</a:t>
            </a:r>
            <a:r>
              <a:rPr lang="ru-RU" sz="4400" b="1" dirty="0" smtClean="0">
                <a:solidFill>
                  <a:srgbClr val="7030A0"/>
                </a:solidFill>
              </a:rPr>
              <a:t>сущ</a:t>
            </a:r>
            <a:r>
              <a:rPr lang="ru-RU" sz="4400" b="1" dirty="0" smtClean="0">
                <a:solidFill>
                  <a:srgbClr val="00B050"/>
                </a:solidFill>
              </a:rPr>
              <a:t>.).</a:t>
            </a:r>
            <a:endParaRPr lang="ru-RU" sz="4400" dirty="0"/>
          </a:p>
        </p:txBody>
      </p:sp>
      <p:sp>
        <p:nvSpPr>
          <p:cNvPr id="5" name="Дуга 4"/>
          <p:cNvSpPr/>
          <p:nvPr/>
        </p:nvSpPr>
        <p:spPr>
          <a:xfrm>
            <a:off x="4357686" y="1643050"/>
            <a:ext cx="1857388" cy="785818"/>
          </a:xfrm>
          <a:prstGeom prst="arc">
            <a:avLst>
              <a:gd name="adj1" fmla="val 11794044"/>
              <a:gd name="adj2" fmla="val 2052434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571472" y="2285992"/>
            <a:ext cx="1857388" cy="1128714"/>
          </a:xfrm>
          <a:prstGeom prst="arc">
            <a:avLst>
              <a:gd name="adj1" fmla="val 11957296"/>
              <a:gd name="adj2" fmla="val 206490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357158" y="3143248"/>
            <a:ext cx="1785950" cy="985838"/>
          </a:xfrm>
          <a:prstGeom prst="arc">
            <a:avLst>
              <a:gd name="adj1" fmla="val 12049714"/>
              <a:gd name="adj2" fmla="val 201532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57224" y="457200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322365" y="4679165"/>
            <a:ext cx="21352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85786" y="5214950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V="1">
            <a:off x="1428728" y="5286388"/>
            <a:ext cx="79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1321571" y="5322107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1" y="540974"/>
          <a:ext cx="8643999" cy="5959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/>
                <a:gridCol w="2881333"/>
                <a:gridCol w="2881333"/>
              </a:tblGrid>
              <a:tr h="121361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C000"/>
                          </a:solidFill>
                        </a:rPr>
                        <a:t>Знаю</a:t>
                      </a:r>
                      <a:endParaRPr lang="ru-RU" sz="36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C000"/>
                          </a:solidFill>
                        </a:rPr>
                        <a:t>Хочу узнать</a:t>
                      </a:r>
                      <a:endParaRPr lang="ru-RU" sz="3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C000"/>
                          </a:solidFill>
                        </a:rPr>
                        <a:t>Узнал(а)</a:t>
                      </a:r>
                      <a:endParaRPr lang="ru-RU" sz="36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03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chemeClr val="accent1"/>
                </a:solidFill>
              </a:rPr>
              <a:t>Физминутка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rgbClr val="7030A0"/>
                </a:solidFill>
              </a:rPr>
              <a:t>Потрудились — отдохнём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Потрудились — отдохнём, </a:t>
            </a:r>
            <a:r>
              <a:rPr lang="ru-RU" b="1" i="1" dirty="0" smtClean="0">
                <a:solidFill>
                  <a:srgbClr val="7030A0"/>
                </a:solidFill>
              </a:rPr>
              <a:t>(Ходьба на месте)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Встанем, глубоко вздохнём. </a:t>
            </a:r>
            <a:r>
              <a:rPr lang="ru-RU" b="1" i="1" dirty="0" smtClean="0">
                <a:solidFill>
                  <a:srgbClr val="7030A0"/>
                </a:solidFill>
              </a:rPr>
              <a:t>(Потягивания)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Руки в стороны, вперёд, </a:t>
            </a:r>
            <a:r>
              <a:rPr lang="ru-RU" b="1" i="1" dirty="0" smtClean="0">
                <a:solidFill>
                  <a:srgbClr val="7030A0"/>
                </a:solidFill>
              </a:rPr>
              <a:t>(Повороты туловища)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 Влево, вправо поворот. </a:t>
            </a:r>
            <a:r>
              <a:rPr lang="ru-RU" b="1" i="1" dirty="0" smtClean="0">
                <a:solidFill>
                  <a:srgbClr val="7030A0"/>
                </a:solidFill>
              </a:rPr>
              <a:t>(Наклоны </a:t>
            </a:r>
            <a:r>
              <a:rPr lang="ru-RU" b="1" i="1" dirty="0" err="1" smtClean="0">
                <a:solidFill>
                  <a:srgbClr val="7030A0"/>
                </a:solidFill>
              </a:rPr>
              <a:t>влево-вправо</a:t>
            </a:r>
            <a:r>
              <a:rPr lang="ru-RU" b="1" i="1" dirty="0" smtClean="0">
                <a:solidFill>
                  <a:srgbClr val="7030A0"/>
                </a:solidFill>
              </a:rPr>
              <a:t>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Три наклона, прямо встать.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(Приседания)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Руки вниз и вверх поднять.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(Прыжки.)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Руки плавно опустили, </a:t>
            </a:r>
            <a:r>
              <a:rPr lang="ru-RU" b="1" i="1" dirty="0" smtClean="0">
                <a:solidFill>
                  <a:srgbClr val="7030A0"/>
                </a:solidFill>
              </a:rPr>
              <a:t>(Ходьба на месте)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Всем улыбки подарили.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спорт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1643062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оять на голове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4368" y="4797152"/>
            <a:ext cx="10001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Выбери настроение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714348" y="3143248"/>
            <a:ext cx="1571636" cy="1500198"/>
          </a:xfrm>
          <a:prstGeom prst="smileyFace">
            <a:avLst>
              <a:gd name="adj" fmla="val 47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714348" y="4929198"/>
            <a:ext cx="1571636" cy="142876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714348" y="1428736"/>
            <a:ext cx="1500198" cy="1500198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357422" y="2285992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71934" y="1428736"/>
            <a:ext cx="3714776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Всё хорошо. Я успешен!</a:t>
            </a:r>
            <a:endParaRPr lang="ru-RU" sz="3600" b="1" dirty="0">
              <a:solidFill>
                <a:srgbClr val="FFFF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428860" y="3929066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071934" y="3357562"/>
            <a:ext cx="371477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Мог работать лучше.</a:t>
            </a:r>
            <a:endParaRPr lang="ru-RU" sz="3600" b="1" dirty="0">
              <a:solidFill>
                <a:srgbClr val="FFFF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357422" y="5715016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071934" y="5214950"/>
            <a:ext cx="371477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Сегодня не  мой день.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00B050"/>
                </a:solidFill>
              </a:rPr>
              <a:t>Домашнее задание</a:t>
            </a:r>
            <a:endParaRPr lang="ru-RU" sz="4000" b="1" u="sng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1</a:t>
            </a:r>
            <a:r>
              <a:rPr lang="ru-RU" sz="4000" b="1" dirty="0" smtClean="0">
                <a:solidFill>
                  <a:srgbClr val="0070C0"/>
                </a:solidFill>
              </a:rPr>
              <a:t>) П.54;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2)По </a:t>
            </a:r>
            <a:r>
              <a:rPr lang="ru-RU" sz="4000" b="1" dirty="0" smtClean="0">
                <a:solidFill>
                  <a:srgbClr val="0070C0"/>
                </a:solidFill>
              </a:rPr>
              <a:t>выбору учащихся : </a:t>
            </a:r>
            <a:r>
              <a:rPr lang="ru-RU" sz="4000" b="1" dirty="0" smtClean="0">
                <a:solidFill>
                  <a:srgbClr val="0070C0"/>
                </a:solidFill>
              </a:rPr>
              <a:t>      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составить   </a:t>
            </a:r>
            <a:r>
              <a:rPr lang="ru-RU" sz="4000" b="1" dirty="0" smtClean="0">
                <a:solidFill>
                  <a:srgbClr val="0070C0"/>
                </a:solidFill>
              </a:rPr>
              <a:t>кластер по теме (п.54);  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r>
              <a:rPr lang="ru-RU" sz="4000" b="1" dirty="0">
                <a:solidFill>
                  <a:srgbClr val="0070C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  </a:t>
            </a:r>
            <a:r>
              <a:rPr lang="ru-RU" sz="4000" b="1" dirty="0" smtClean="0">
                <a:solidFill>
                  <a:srgbClr val="0070C0"/>
                </a:solidFill>
              </a:rPr>
              <a:t>упр</a:t>
            </a:r>
            <a:r>
              <a:rPr lang="ru-RU" sz="4000" b="1" dirty="0" smtClean="0">
                <a:solidFill>
                  <a:srgbClr val="0070C0"/>
                </a:solidFill>
              </a:rPr>
              <a:t>. 305;  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r>
              <a:rPr lang="ru-RU" sz="4000" b="1" dirty="0">
                <a:solidFill>
                  <a:srgbClr val="0070C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  составить </a:t>
            </a:r>
            <a:r>
              <a:rPr lang="ru-RU" sz="4000" b="1" dirty="0" smtClean="0">
                <a:solidFill>
                  <a:srgbClr val="0070C0"/>
                </a:solidFill>
              </a:rPr>
              <a:t>карточку по теме для соседа по парте.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204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Comic Sans MS</vt:lpstr>
      <vt:lpstr>Constantia</vt:lpstr>
      <vt:lpstr>Wingdings 2</vt:lpstr>
      <vt:lpstr>Поток</vt:lpstr>
      <vt:lpstr>НЕ с прилагательными</vt:lpstr>
      <vt:lpstr>Презентация PowerPoint</vt:lpstr>
      <vt:lpstr>Презентация PowerPoint</vt:lpstr>
      <vt:lpstr>ПРОВЕРЬ</vt:lpstr>
      <vt:lpstr>Презентация PowerPoint</vt:lpstr>
      <vt:lpstr>Физминутка</vt:lpstr>
      <vt:lpstr>Выбери настроение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с существительными</dc:title>
  <cp:lastModifiedBy>алла</cp:lastModifiedBy>
  <cp:revision>15</cp:revision>
  <dcterms:modified xsi:type="dcterms:W3CDTF">2021-09-18T06:22:41Z</dcterms:modified>
</cp:coreProperties>
</file>