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40" r:id="rId2"/>
    <p:sldId id="332" r:id="rId3"/>
    <p:sldId id="337" r:id="rId4"/>
    <p:sldId id="329" r:id="rId5"/>
    <p:sldId id="335" r:id="rId6"/>
    <p:sldId id="333" r:id="rId7"/>
    <p:sldId id="271" r:id="rId8"/>
    <p:sldId id="263" r:id="rId9"/>
    <p:sldId id="264" r:id="rId10"/>
    <p:sldId id="275" r:id="rId11"/>
    <p:sldId id="262" r:id="rId12"/>
    <p:sldId id="278" r:id="rId13"/>
    <p:sldId id="279" r:id="rId14"/>
    <p:sldId id="310" r:id="rId15"/>
    <p:sldId id="311" r:id="rId16"/>
    <p:sldId id="338" r:id="rId17"/>
    <p:sldId id="336" r:id="rId18"/>
    <p:sldId id="33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86894" autoAdjust="0"/>
  </p:normalViewPr>
  <p:slideViewPr>
    <p:cSldViewPr snapToGrid="0">
      <p:cViewPr varScale="1">
        <p:scale>
          <a:sx n="61" d="100"/>
          <a:sy n="61" d="100"/>
        </p:scale>
        <p:origin x="1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55AB0-E61A-4072-B338-24A5B5048BB9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13ED9-6F51-4977-8CA6-3210A92B1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7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3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77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0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1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4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4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7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8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15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1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33DE-4210-4E0D-B992-E1E1FCEE37E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4E52D-4D25-4303-A4EB-8EB558C74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4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7290" y="2946400"/>
            <a:ext cx="8331198" cy="351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Муниципальное автономное общеобразовательное учреждение "Средняя общеобразовательная школа № 4" </a:t>
            </a:r>
            <a:r>
              <a:rPr lang="ru-RU" sz="2400" b="1" dirty="0" err="1"/>
              <a:t>Корсаковского</a:t>
            </a:r>
            <a:r>
              <a:rPr lang="ru-RU" sz="2400" b="1" dirty="0"/>
              <a:t> городского округа Сахалинской области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Автор: учитель </a:t>
            </a:r>
            <a:r>
              <a:rPr lang="ru-RU" sz="2400" b="1" dirty="0" smtClean="0"/>
              <a:t>географии </a:t>
            </a:r>
            <a:r>
              <a:rPr lang="ru-RU" sz="2400" b="1" dirty="0" err="1" smtClean="0"/>
              <a:t>Базылевич</a:t>
            </a:r>
            <a:r>
              <a:rPr lang="ru-RU" sz="2400" b="1" dirty="0" smtClean="0"/>
              <a:t> Екатерина Ильинична</a:t>
            </a:r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buNone/>
            </a:pPr>
            <a:r>
              <a:rPr lang="ru-RU" sz="2400" i="1" dirty="0"/>
              <a:t>Презентация к уроку по учебному предмету </a:t>
            </a:r>
            <a:r>
              <a:rPr lang="ru-RU" sz="2400" i="1" dirty="0"/>
              <a:t>«</a:t>
            </a:r>
            <a:r>
              <a:rPr lang="ru-RU" sz="2400" i="1" dirty="0" err="1"/>
              <a:t>С</a:t>
            </a:r>
            <a:r>
              <a:rPr lang="ru-RU" sz="2400" i="1" dirty="0" err="1"/>
              <a:t>ахалиноведение</a:t>
            </a:r>
            <a:r>
              <a:rPr lang="ru-RU" sz="2400" i="1" dirty="0"/>
              <a:t>» </a:t>
            </a:r>
            <a:r>
              <a:rPr lang="ru-RU" sz="2400" i="1" dirty="0"/>
              <a:t>в </a:t>
            </a:r>
            <a:r>
              <a:rPr lang="ru-RU" sz="2400" i="1" dirty="0"/>
              <a:t>6-ом </a:t>
            </a:r>
            <a:r>
              <a:rPr lang="ru-RU" sz="2400" i="1" dirty="0"/>
              <a:t>классе </a:t>
            </a:r>
            <a:r>
              <a:rPr lang="ru-RU" sz="2400" i="1" dirty="0"/>
              <a:t>обобщающего     </a:t>
            </a:r>
            <a:r>
              <a:rPr lang="ru-RU" sz="2400" i="1" dirty="0"/>
              <a:t>повторения на тему </a:t>
            </a:r>
            <a:r>
              <a:rPr lang="ru-RU" sz="2400" i="1" dirty="0"/>
              <a:t>«</a:t>
            </a:r>
            <a:r>
              <a:rPr lang="ru-RU" sz="2400" i="1" dirty="0"/>
              <a:t>Конкурс </a:t>
            </a:r>
            <a:r>
              <a:rPr lang="ru-RU" sz="2400" i="1" dirty="0" smtClean="0"/>
              <a:t>эрудитов</a:t>
            </a:r>
            <a:r>
              <a:rPr lang="ru-RU" sz="2400" i="1" dirty="0"/>
              <a:t>»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104" y="233028"/>
            <a:ext cx="2280102" cy="2011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95" y="4171378"/>
            <a:ext cx="215207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lang="ru-RU" b="1" dirty="0">
                <a:solidFill>
                  <a:srgbClr val="C00000"/>
                </a:solidFill>
              </a:rPr>
              <a:t>Конкурс 3        </a:t>
            </a:r>
            <a:r>
              <a:rPr lang="ru-RU" b="1" dirty="0">
                <a:solidFill>
                  <a:srgbClr val="C00000"/>
                </a:solidFill>
              </a:rPr>
              <a:t>«Черный </a:t>
            </a:r>
            <a:r>
              <a:rPr lang="ru-RU" b="1" dirty="0">
                <a:solidFill>
                  <a:srgbClr val="C00000"/>
                </a:solidFill>
              </a:rPr>
              <a:t>ящик» </a:t>
            </a:r>
            <a:r>
              <a:rPr lang="ru-RU" b="1" dirty="0" smtClean="0">
                <a:solidFill>
                  <a:srgbClr val="C00000"/>
                </a:solidFill>
              </a:rPr>
              <a:t>5 баллов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556" y="1295400"/>
            <a:ext cx="9505244" cy="533762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 smtClean="0"/>
              <a:t>  </a:t>
            </a:r>
            <a:r>
              <a:rPr lang="ru-RU" sz="2800" b="1" dirty="0" smtClean="0"/>
              <a:t>1</a:t>
            </a:r>
            <a:r>
              <a:rPr lang="ru-RU" sz="2800" dirty="0"/>
              <a:t>. </a:t>
            </a:r>
            <a:r>
              <a:rPr lang="ru-RU" sz="2800" b="1" dirty="0"/>
              <a:t>6 октября 1806 года Николай Хвостов привел этот бриг </a:t>
            </a:r>
          </a:p>
          <a:p>
            <a:pPr>
              <a:buNone/>
            </a:pPr>
            <a:r>
              <a:rPr lang="ru-RU" sz="2800" b="1" dirty="0"/>
              <a:t>        в </a:t>
            </a:r>
            <a:r>
              <a:rPr lang="ru-RU" sz="2800" b="1" dirty="0" err="1"/>
              <a:t>Анивский</a:t>
            </a:r>
            <a:r>
              <a:rPr lang="ru-RU" sz="2800" b="1" dirty="0"/>
              <a:t> </a:t>
            </a:r>
            <a:r>
              <a:rPr lang="ru-RU" sz="2800" b="1" dirty="0" smtClean="0"/>
              <a:t>залив</a:t>
            </a:r>
            <a:endParaRPr lang="ru-RU" sz="2800" b="1" dirty="0"/>
          </a:p>
          <a:p>
            <a:pPr>
              <a:buNone/>
            </a:pPr>
            <a:endParaRPr lang="ru-RU" sz="2800" b="1" dirty="0"/>
          </a:p>
          <a:p>
            <a:pPr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r>
              <a:rPr lang="ru-RU" sz="2800" b="1" dirty="0"/>
              <a:t>2. На следующий день на берег высадился вооруженный </a:t>
            </a:r>
          </a:p>
          <a:p>
            <a:pPr>
              <a:buNone/>
            </a:pPr>
            <a:r>
              <a:rPr lang="ru-RU" sz="2800" b="1" dirty="0"/>
              <a:t>        десант близ п. Пригородного, так начался первый в  истории русско- японский вооруженный </a:t>
            </a:r>
            <a:r>
              <a:rPr lang="ru-RU" sz="2800" b="1" dirty="0" smtClean="0"/>
              <a:t>конфликт</a:t>
            </a:r>
            <a:endParaRPr lang="ru-RU" sz="2800" b="1" dirty="0"/>
          </a:p>
          <a:p>
            <a:pPr>
              <a:buNone/>
            </a:pPr>
            <a:endParaRPr lang="ru-RU" sz="2800" b="1" dirty="0"/>
          </a:p>
          <a:p>
            <a:pPr>
              <a:buNone/>
            </a:pPr>
            <a:r>
              <a:rPr lang="ru-RU" sz="2800" b="1" dirty="0"/>
              <a:t>  </a:t>
            </a:r>
            <a:r>
              <a:rPr lang="ru-RU" sz="2800" b="1" dirty="0" smtClean="0"/>
              <a:t>3</a:t>
            </a:r>
            <a:r>
              <a:rPr lang="ru-RU" sz="2800" b="1" dirty="0"/>
              <a:t>. В мае 1807 года это судно в сопровождении тендера </a:t>
            </a:r>
          </a:p>
          <a:p>
            <a:pPr>
              <a:buNone/>
            </a:pPr>
            <a:r>
              <a:rPr lang="ru-RU" sz="2800" b="1" dirty="0"/>
              <a:t>        « Авось» появилось у берегов </a:t>
            </a:r>
            <a:r>
              <a:rPr lang="ru-RU" sz="2800" b="1" dirty="0" smtClean="0"/>
              <a:t>Итурупа</a:t>
            </a:r>
            <a:endParaRPr lang="ru-RU" sz="2800" b="1" dirty="0"/>
          </a:p>
          <a:p>
            <a:pPr>
              <a:buNone/>
            </a:pPr>
            <a:endParaRPr lang="ru-RU" sz="2800" b="1" dirty="0"/>
          </a:p>
          <a:p>
            <a:pPr>
              <a:buNone/>
            </a:pPr>
            <a:r>
              <a:rPr lang="ru-RU" sz="2800" b="1" dirty="0"/>
              <a:t>  </a:t>
            </a:r>
            <a:r>
              <a:rPr lang="ru-RU" sz="2800" b="1" dirty="0" smtClean="0"/>
              <a:t>4</a:t>
            </a:r>
            <a:r>
              <a:rPr lang="ru-RU" sz="2800" b="1" dirty="0"/>
              <a:t>. Именем его назван один из объектов  в нашем </a:t>
            </a:r>
            <a:r>
              <a:rPr lang="ru-RU" sz="2800" b="1" dirty="0" smtClean="0"/>
              <a:t>районе</a:t>
            </a:r>
            <a:endParaRPr lang="ru-RU" sz="2800" b="1" dirty="0"/>
          </a:p>
          <a:p>
            <a:pPr>
              <a:buNone/>
            </a:pPr>
            <a:endParaRPr lang="ru-RU" sz="2800" b="1" dirty="0"/>
          </a:p>
          <a:p>
            <a:pPr>
              <a:buNone/>
            </a:pPr>
            <a:r>
              <a:rPr lang="ru-RU" sz="2800" b="1" dirty="0"/>
              <a:t>  </a:t>
            </a:r>
            <a:r>
              <a:rPr lang="ru-RU" sz="2800" b="1" dirty="0" smtClean="0"/>
              <a:t> </a:t>
            </a:r>
            <a:r>
              <a:rPr lang="ru-RU" sz="2800" b="1" dirty="0"/>
              <a:t>5. Это гора, она находится в 17 км. к югу от г.Корсакова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6889" y="457199"/>
            <a:ext cx="2765777" cy="1473201"/>
          </a:xfrm>
        </p:spPr>
        <p:txBody>
          <a:bodyPr>
            <a:normAutofit/>
          </a:bodyPr>
          <a:lstStyle/>
          <a:p>
            <a:r>
              <a:rPr lang="ru-RU" dirty="0"/>
              <a:t>                                                                   </a:t>
            </a:r>
            <a:r>
              <a:rPr lang="ru-RU" sz="3100" dirty="0" smtClean="0"/>
              <a:t>гора </a:t>
            </a:r>
            <a:r>
              <a:rPr lang="ru-RU" dirty="0" smtClean="0"/>
              <a:t>Юнона</a:t>
            </a:r>
            <a:endParaRPr lang="ru-RU" dirty="0"/>
          </a:p>
        </p:txBody>
      </p:sp>
      <p:pic>
        <p:nvPicPr>
          <p:cNvPr id="2050" name="Picture 2" descr="D:\ДОКУМЕНТЫ\фотомай 2010\Изображение 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61" y="229284"/>
            <a:ext cx="8944454" cy="6431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58222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Конкурс 4     «Дать </a:t>
            </a:r>
            <a:r>
              <a:rPr lang="ru-RU" sz="4000" b="1" dirty="0">
                <a:solidFill>
                  <a:srgbClr val="C00000"/>
                </a:solidFill>
              </a:rPr>
              <a:t>полное название </a:t>
            </a:r>
            <a:r>
              <a:rPr lang="ru-RU" sz="4000" b="1" dirty="0">
                <a:solidFill>
                  <a:srgbClr val="C00000"/>
                </a:solidFill>
              </a:rPr>
              <a:t>объектам»          10 </a:t>
            </a:r>
            <a:r>
              <a:rPr lang="ru-RU" sz="4000" b="1" dirty="0">
                <a:solidFill>
                  <a:srgbClr val="C00000"/>
                </a:solidFill>
              </a:rPr>
              <a:t>баллов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09422" y="1784896"/>
            <a:ext cx="4580064" cy="485881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/>
              <a:t>Байкал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Юнона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/>
              <a:t>Буссе</a:t>
            </a:r>
            <a:endParaRPr lang="ru-RU" b="1" dirty="0"/>
          </a:p>
          <a:p>
            <a:pPr marL="514350" indent="-514350">
              <a:buFont typeface="+mj-lt"/>
              <a:buAutoNum type="arabicPeriod"/>
            </a:pPr>
            <a:r>
              <a:rPr lang="ru-RU" b="1" dirty="0" err="1"/>
              <a:t>Монерон</a:t>
            </a:r>
            <a:endParaRPr lang="ru-RU" b="1" dirty="0"/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Фриза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Невское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Шишки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Екатерины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/>
              <a:t>Лютога</a:t>
            </a:r>
            <a:endParaRPr lang="ru-RU" b="1" dirty="0"/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Терпения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85541BA-725A-D1B9-C16A-8CBD03AEE3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8907" y="1784897"/>
            <a:ext cx="7445829" cy="4674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7513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Конкурс</a:t>
            </a:r>
            <a:r>
              <a:rPr lang="ru-RU" sz="3600" b="1" dirty="0">
                <a:solidFill>
                  <a:srgbClr val="C00000"/>
                </a:solidFill>
              </a:rPr>
              <a:t> 4     «Дать </a:t>
            </a:r>
            <a:r>
              <a:rPr lang="ru-RU" sz="3600" b="1" dirty="0">
                <a:solidFill>
                  <a:srgbClr val="C00000"/>
                </a:solidFill>
              </a:rPr>
              <a:t>полное название </a:t>
            </a:r>
            <a:r>
              <a:rPr lang="ru-RU" sz="3600" b="1" dirty="0">
                <a:solidFill>
                  <a:srgbClr val="C00000"/>
                </a:solidFill>
              </a:rPr>
              <a:t>объектам»   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      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10 </a:t>
            </a:r>
            <a:r>
              <a:rPr lang="ru-RU" sz="3600" b="1" dirty="0">
                <a:solidFill>
                  <a:srgbClr val="C00000"/>
                </a:solidFill>
              </a:rPr>
              <a:t>баллов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83644" y="1828800"/>
            <a:ext cx="4805842" cy="481491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/>
              <a:t>Байкал -залив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Юнона -гора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/>
              <a:t>Буссе</a:t>
            </a:r>
            <a:r>
              <a:rPr lang="ru-RU" b="1" dirty="0"/>
              <a:t> - озеро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Монерон - остров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Фриза - пролив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Невское -озеро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Шишки -остров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Екатерины - пролив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/>
              <a:t>Лютога</a:t>
            </a:r>
            <a:r>
              <a:rPr lang="ru-RU" b="1" dirty="0"/>
              <a:t> -река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/>
              <a:t>Оноры</a:t>
            </a:r>
            <a:r>
              <a:rPr lang="ru-RU" b="1" dirty="0"/>
              <a:t> - гора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9C5B90D-F03A-FC1F-F60A-637B20641B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8000" y="2104410"/>
            <a:ext cx="6396736" cy="38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258935-C56D-4B45-A2E9-E3728382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570" y="274638"/>
            <a:ext cx="3788230" cy="1143000"/>
          </a:xfrm>
        </p:spPr>
        <p:txBody>
          <a:bodyPr>
            <a:no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ru-RU" sz="3600" b="1" dirty="0">
                <a:solidFill>
                  <a:srgbClr val="C00000"/>
                </a:solidFill>
              </a:rPr>
              <a:t>5.Рекорды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области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ru-RU" sz="3600" b="1" dirty="0">
                <a:solidFill>
                  <a:srgbClr val="C00000"/>
                </a:solidFill>
              </a:rPr>
              <a:t>9 баллов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D81152C8-B924-467C-8D1A-E7CB35A9EE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756074"/>
              </p:ext>
            </p:extLst>
          </p:nvPr>
        </p:nvGraphicFramePr>
        <p:xfrm>
          <a:off x="225778" y="198510"/>
          <a:ext cx="7815135" cy="6406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847">
                  <a:extLst>
                    <a:ext uri="{9D8B030D-6E8A-4147-A177-3AD203B41FA5}">
                      <a16:colId xmlns:a16="http://schemas.microsoft.com/office/drawing/2014/main" xmlns="" val="91551036"/>
                    </a:ext>
                  </a:extLst>
                </a:gridCol>
                <a:gridCol w="3602288">
                  <a:extLst>
                    <a:ext uri="{9D8B030D-6E8A-4147-A177-3AD203B41FA5}">
                      <a16:colId xmlns:a16="http://schemas.microsoft.com/office/drawing/2014/main" xmlns="" val="3204805600"/>
                    </a:ext>
                  </a:extLst>
                </a:gridCol>
              </a:tblGrid>
              <a:tr h="449043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рекорд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5537939"/>
                  </a:ext>
                </a:extLst>
              </a:tr>
              <a:tr h="124235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2339 метров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984 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9079648"/>
                  </a:ext>
                </a:extLst>
              </a:tr>
              <a:tr h="62867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1609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564330"/>
                  </a:ext>
                </a:extLst>
              </a:tr>
              <a:tr h="7551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12,8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2499070"/>
                  </a:ext>
                </a:extLst>
              </a:tr>
              <a:tr h="7551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1-2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3250838"/>
                  </a:ext>
                </a:extLst>
              </a:tr>
              <a:tr h="2499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 км.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144 м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330км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577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5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258935-C56D-4B45-A2E9-E3728382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570" y="274638"/>
            <a:ext cx="3788230" cy="1143000"/>
          </a:xfrm>
        </p:spPr>
        <p:txBody>
          <a:bodyPr>
            <a:no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ru-RU" sz="3600" b="1" dirty="0">
                <a:solidFill>
                  <a:srgbClr val="C00000"/>
                </a:solidFill>
              </a:rPr>
              <a:t>5.Рекорды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lang="ru-RU" sz="3600" b="1" dirty="0">
                <a:solidFill>
                  <a:srgbClr val="C00000"/>
                </a:solidFill>
              </a:rPr>
              <a:t>области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ru-RU" sz="3600" b="1" dirty="0">
                <a:solidFill>
                  <a:srgbClr val="C00000"/>
                </a:solidFill>
              </a:rPr>
              <a:t>9 баллов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D81152C8-B924-467C-8D1A-E7CB35A9EE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468162"/>
              </p:ext>
            </p:extLst>
          </p:nvPr>
        </p:nvGraphicFramePr>
        <p:xfrm>
          <a:off x="609601" y="159657"/>
          <a:ext cx="6649155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310">
                  <a:extLst>
                    <a:ext uri="{9D8B030D-6E8A-4147-A177-3AD203B41FA5}">
                      <a16:colId xmlns:a16="http://schemas.microsoft.com/office/drawing/2014/main" xmlns="" val="91551036"/>
                    </a:ext>
                  </a:extLst>
                </a:gridCol>
                <a:gridCol w="3064845">
                  <a:extLst>
                    <a:ext uri="{9D8B030D-6E8A-4147-A177-3AD203B41FA5}">
                      <a16:colId xmlns:a16="http://schemas.microsoft.com/office/drawing/2014/main" xmlns="" val="3204805600"/>
                    </a:ext>
                  </a:extLst>
                </a:gridCol>
              </a:tblGrid>
              <a:tr h="418184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рекорд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5537939"/>
                  </a:ext>
                </a:extLst>
              </a:tr>
              <a:tr h="1156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2339 метров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984 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Вулкан </a:t>
                      </a:r>
                      <a:r>
                        <a:rPr lang="ru-RU" dirty="0" err="1"/>
                        <a:t>Алаид</a:t>
                      </a:r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Длина Сахалина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9079648"/>
                  </a:ext>
                </a:extLst>
              </a:tr>
              <a:tr h="5715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1609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Гора </a:t>
                      </a:r>
                      <a:r>
                        <a:rPr lang="ru-RU" dirty="0" err="1"/>
                        <a:t>Лапатина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564330"/>
                  </a:ext>
                </a:extLst>
              </a:tr>
              <a:tr h="5715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12,8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Глубина </a:t>
                      </a:r>
                      <a:r>
                        <a:rPr lang="ru-RU" dirty="0" err="1"/>
                        <a:t>о.Тунайча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2499070"/>
                  </a:ext>
                </a:extLst>
              </a:tr>
              <a:tr h="5715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1-2 метра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глубина </a:t>
                      </a:r>
                      <a:r>
                        <a:rPr lang="ru-RU" dirty="0" err="1"/>
                        <a:t>о.Невского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3250838"/>
                  </a:ext>
                </a:extLst>
              </a:tr>
              <a:tr h="23418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 км.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144 м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330км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 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Река Поронай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Водопад Илья Муромец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Река </a:t>
                      </a:r>
                      <a:r>
                        <a:rPr lang="ru-RU" dirty="0" err="1"/>
                        <a:t>Тымь</a:t>
                      </a:r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Перешеек </a:t>
                      </a:r>
                      <a:r>
                        <a:rPr lang="ru-RU" dirty="0" err="1"/>
                        <a:t>Поясак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577275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BA7513-5A44-CBFE-AD6F-49FF9B47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6" y="114500"/>
            <a:ext cx="8717587" cy="61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8178" y="1230488"/>
            <a:ext cx="7394222" cy="1004712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solidFill>
                  <a:prstClr val="black"/>
                </a:solidFill>
                <a:latin typeface="Calibri" panose="020F0502020204030204"/>
              </a:rPr>
              <a:t>«</a:t>
            </a: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Члены географического общества»-жюри, </a:t>
            </a:r>
            <a:r>
              <a:rPr lang="ru-RU" sz="3200" b="1" dirty="0" smtClean="0">
                <a:solidFill>
                  <a:prstClr val="black"/>
                </a:solidFill>
                <a:latin typeface="Calibri" panose="020F0502020204030204"/>
              </a:rPr>
              <a:t>подводят итог полученных </a:t>
            </a: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баллов за правильные ответы.</a:t>
            </a:r>
            <a:br>
              <a:rPr lang="ru-RU" sz="3200" b="1" dirty="0">
                <a:solidFill>
                  <a:prstClr val="black"/>
                </a:solidFill>
                <a:latin typeface="Calibri" panose="020F0502020204030204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3422" y="2958042"/>
            <a:ext cx="7971190" cy="295318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Команды обмениваются  и разгадывают приготовленные дома кроссворды, пока подводятся итоги.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57" y="3753202"/>
            <a:ext cx="2726619" cy="27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761" y="624110"/>
            <a:ext cx="1544319" cy="128089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89200" y="1676400"/>
            <a:ext cx="9015412" cy="4234822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ru-RU" sz="3200" b="1" dirty="0">
                <a:solidFill>
                  <a:prstClr val="black"/>
                </a:solidFill>
              </a:rPr>
              <a:t>Корень учения горек, да плод его сладок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3200" b="1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ru-RU" sz="3200" b="1" dirty="0">
                <a:solidFill>
                  <a:prstClr val="black"/>
                </a:solidFill>
              </a:rPr>
              <a:t>Не стыдно не знать, а стыдно не учиться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3200" b="1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ru-RU" sz="3200" b="1" dirty="0">
                <a:solidFill>
                  <a:prstClr val="black"/>
                </a:solidFill>
              </a:rPr>
              <a:t>Красна птица </a:t>
            </a:r>
            <a:r>
              <a:rPr lang="ru-RU" sz="3200" b="1" dirty="0" smtClean="0">
                <a:solidFill>
                  <a:prstClr val="black"/>
                </a:solidFill>
              </a:rPr>
              <a:t>умом, а </a:t>
            </a:r>
            <a:r>
              <a:rPr lang="ru-RU" sz="3200" b="1" dirty="0">
                <a:solidFill>
                  <a:prstClr val="black"/>
                </a:solidFill>
              </a:rPr>
              <a:t>человек умом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3200" b="1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ru-RU" sz="3200" b="1" dirty="0">
                <a:solidFill>
                  <a:prstClr val="black"/>
                </a:solidFill>
              </a:rPr>
              <a:t>Грамоте учиться всегда пригодится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3200" b="1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ru-RU" sz="3200" b="1" dirty="0">
                <a:solidFill>
                  <a:prstClr val="black"/>
                </a:solidFill>
              </a:rPr>
              <a:t>Не пером </a:t>
            </a:r>
            <a:r>
              <a:rPr lang="ru-RU" sz="3200" b="1" dirty="0" smtClean="0">
                <a:solidFill>
                  <a:prstClr val="black"/>
                </a:solidFill>
              </a:rPr>
              <a:t>пишут, </a:t>
            </a:r>
            <a:r>
              <a:rPr lang="ru-RU" sz="3200" b="1" dirty="0">
                <a:solidFill>
                  <a:prstClr val="black"/>
                </a:solidFill>
              </a:rPr>
              <a:t>а умом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 algn="ctr">
              <a:spcBef>
                <a:spcPts val="0"/>
              </a:spcBef>
              <a:buClrTx/>
              <a:buNone/>
            </a:pPr>
            <a:endParaRPr lang="ru-RU" sz="3200" b="1" dirty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None/>
            </a:pPr>
            <a:r>
              <a:rPr lang="ru-RU" sz="3200" b="1" dirty="0" smtClean="0">
                <a:solidFill>
                  <a:prstClr val="black"/>
                </a:solidFill>
              </a:rPr>
              <a:t>Ученье - </a:t>
            </a:r>
            <a:r>
              <a:rPr lang="ru-RU" sz="3200" b="1" dirty="0">
                <a:solidFill>
                  <a:prstClr val="black"/>
                </a:solidFill>
              </a:rPr>
              <a:t>путь к умению.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82" y="4478436"/>
            <a:ext cx="215207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0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70" y="1222905"/>
            <a:ext cx="8274756" cy="1915406"/>
          </a:xfrm>
        </p:spPr>
        <p:txBody>
          <a:bodyPr/>
          <a:lstStyle/>
          <a:p>
            <a:r>
              <a:rPr lang="ru-RU" sz="2900" b="1" dirty="0" smtClean="0">
                <a:solidFill>
                  <a:prstClr val="black"/>
                </a:solidFill>
              </a:rPr>
              <a:t>Слово «Членам  </a:t>
            </a:r>
            <a:r>
              <a:rPr lang="ru-RU" sz="2900" b="1" dirty="0">
                <a:solidFill>
                  <a:prstClr val="black"/>
                </a:solidFill>
              </a:rPr>
              <a:t>географического общества</a:t>
            </a:r>
            <a:r>
              <a:rPr lang="ru-RU" sz="2900" b="1" dirty="0" smtClean="0">
                <a:solidFill>
                  <a:prstClr val="black"/>
                </a:solidFill>
              </a:rPr>
              <a:t>»- для подведения  итогов конкурса.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8717" y="3234267"/>
            <a:ext cx="8472609" cy="3555999"/>
          </a:xfrm>
        </p:spPr>
        <p:txBody>
          <a:bodyPr/>
          <a:lstStyle/>
          <a:p>
            <a:r>
              <a:rPr lang="ru-RU" sz="4000" i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И пусть сегодня </a:t>
            </a:r>
            <a:br>
              <a:rPr lang="ru-RU" sz="4000" i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</a:br>
            <a:r>
              <a:rPr lang="ru-RU" sz="4000" i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                      </a:t>
            </a:r>
            <a:r>
              <a:rPr lang="ru-RU" sz="4000" i="1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победит </a:t>
            </a:r>
            <a:r>
              <a:rPr lang="ru-RU" sz="4000" i="1" cap="all" dirty="0" smtClean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дружба!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7" y="3959922"/>
            <a:ext cx="3693409" cy="250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54BA13-9632-3B6D-4DC7-F8D8E78E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78" y="872949"/>
            <a:ext cx="9177866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эрудитов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F20EC39-3DAC-5120-D6A6-7099259C4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259" y="2781917"/>
            <a:ext cx="9001125" cy="356235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7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001889"/>
            <a:ext cx="109728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0" y="2144889"/>
            <a:ext cx="8747760" cy="40320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1.Класс делится на команды с равным количеством участников</a:t>
            </a:r>
          </a:p>
          <a:p>
            <a:pPr marL="0" indent="0">
              <a:buNone/>
            </a:pPr>
            <a:r>
              <a:rPr lang="ru-RU" sz="1800" b="1" dirty="0" smtClean="0"/>
              <a:t>2.К конкурсу готовиться «Домашнее задание»</a:t>
            </a:r>
          </a:p>
          <a:p>
            <a:pPr marL="0" indent="0">
              <a:buNone/>
            </a:pPr>
            <a:r>
              <a:rPr lang="ru-RU" sz="1800" b="1" dirty="0" smtClean="0"/>
              <a:t>3.«Члены географического общества»-жюри, ведут учёт полученных баллов за правильные ответы</a:t>
            </a:r>
          </a:p>
          <a:p>
            <a:pPr marL="0" indent="0">
              <a:buNone/>
            </a:pPr>
            <a:r>
              <a:rPr lang="ru-RU" sz="2000" b="1" i="1" dirty="0"/>
              <a:t>4</a:t>
            </a:r>
            <a:r>
              <a:rPr lang="ru-RU" sz="2000" b="1" i="1" dirty="0" smtClean="0"/>
              <a:t>. Конкурсы:</a:t>
            </a:r>
          </a:p>
          <a:p>
            <a:pPr marL="0" indent="0">
              <a:buNone/>
            </a:pPr>
            <a:r>
              <a:rPr lang="ru-RU" sz="1400" b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1 «Разминка»</a:t>
            </a:r>
          </a:p>
          <a:p>
            <a:pPr marL="0" indent="0">
              <a:buNone/>
            </a:pPr>
            <a:r>
              <a:rPr lang="ru-RU" sz="1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2 «Пятачок»</a:t>
            </a:r>
          </a:p>
          <a:p>
            <a:pPr marL="0" indent="0">
              <a:buNone/>
            </a:pPr>
            <a:r>
              <a:rPr lang="ru-RU" sz="1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3 «Черный ящик»</a:t>
            </a:r>
          </a:p>
          <a:p>
            <a:pPr marL="0" indent="0">
              <a:buNone/>
            </a:pPr>
            <a:r>
              <a:rPr lang="ru-RU" sz="1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4 «Дать полное название объектам»</a:t>
            </a:r>
          </a:p>
          <a:p>
            <a:pPr marL="0" indent="0">
              <a:buNone/>
            </a:pPr>
            <a:r>
              <a:rPr lang="ru-RU" sz="14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5 «Рекорды области»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24" y="3476385"/>
            <a:ext cx="2466528" cy="27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A59F81-81E4-47AE-BC95-F6CB4EBC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8" y="596671"/>
            <a:ext cx="8319911" cy="5483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домашнее </a:t>
            </a:r>
            <a:r>
              <a:rPr lang="ru-RU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endParaRPr lang="ru-RU" sz="4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792954-6E70-4195-A8E6-E7BCC04F2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628" y="1239620"/>
            <a:ext cx="8588372" cy="5076298"/>
          </a:xfrm>
        </p:spPr>
        <p:txBody>
          <a:bodyPr/>
          <a:lstStyle/>
          <a:p>
            <a:r>
              <a:rPr lang="ru-RU" sz="2400" b="1" dirty="0"/>
              <a:t>1</a:t>
            </a:r>
            <a:r>
              <a:rPr lang="ru-RU" sz="2400" dirty="0"/>
              <a:t>. </a:t>
            </a:r>
            <a:r>
              <a:rPr lang="ru-RU" sz="2400" b="1" dirty="0" smtClean="0"/>
              <a:t>Конкурс кроссвордов «Занимательная страничка»  </a:t>
            </a:r>
            <a:endParaRPr lang="ru-RU" sz="2400" b="1" dirty="0"/>
          </a:p>
          <a:p>
            <a:r>
              <a:rPr lang="ru-RU" sz="2400" b="1" dirty="0"/>
              <a:t>2. </a:t>
            </a:r>
            <a:r>
              <a:rPr lang="ru-RU" sz="2400" b="1" dirty="0" smtClean="0"/>
              <a:t>Конкурс красноречия /  участник из команды готовит описание одного географического объекта области с использованием картинки объекта/</a:t>
            </a:r>
          </a:p>
          <a:p>
            <a:r>
              <a:rPr lang="ru-RU" sz="2400" b="1" dirty="0" smtClean="0"/>
              <a:t>3. Конкурс «Черный ящик» /готовится предмет или картинка с </a:t>
            </a:r>
            <a:r>
              <a:rPr lang="ru-RU" sz="2400" b="1" dirty="0" smtClean="0"/>
              <a:t>5 </a:t>
            </a:r>
            <a:r>
              <a:rPr lang="ru-RU" sz="2400" b="1" dirty="0" smtClean="0"/>
              <a:t>наводящими вопросами/</a:t>
            </a:r>
          </a:p>
          <a:p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05CD6C-7658-47E5-99A5-5FC43E13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884" y="3777769"/>
            <a:ext cx="3875916" cy="2906937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18B6DB-C183-4394-81D4-FB43F131A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718" y="3777769"/>
            <a:ext cx="1952807" cy="278114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46AE35-EE5B-4352-9B6F-3BED4DE4F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37"/>
          <a:stretch/>
        </p:blipFill>
        <p:spPr>
          <a:xfrm>
            <a:off x="203200" y="3844458"/>
            <a:ext cx="4587732" cy="272382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479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7" y="4292223"/>
            <a:ext cx="2152650" cy="2124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8622" y="895044"/>
            <a:ext cx="7299701" cy="72424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эрудитов</a:t>
            </a:r>
            <a:endParaRPr lang="ru-RU" sz="4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8622" y="3364089"/>
            <a:ext cx="8534592" cy="3052209"/>
          </a:xfrm>
        </p:spPr>
        <p:txBody>
          <a:bodyPr>
            <a:normAutofit/>
          </a:bodyPr>
          <a:lstStyle/>
          <a:p>
            <a:r>
              <a:rPr lang="ru-RU" sz="2800" b="1" dirty="0"/>
              <a:t>Этот</a:t>
            </a:r>
            <a:r>
              <a:rPr lang="ru-RU" sz="2800" b="1" dirty="0"/>
              <a:t> </a:t>
            </a:r>
            <a:r>
              <a:rPr lang="ru-RU" sz="2800" b="1" dirty="0"/>
              <a:t>конкурс</a:t>
            </a:r>
            <a:r>
              <a:rPr lang="ru-RU" sz="2800" b="1" dirty="0"/>
              <a:t>  </a:t>
            </a:r>
            <a:r>
              <a:rPr lang="ru-RU" sz="2800" b="1" dirty="0"/>
              <a:t>поможет вам проверить свои </a:t>
            </a:r>
            <a:r>
              <a:rPr lang="ru-RU" sz="2800" b="1" dirty="0"/>
              <a:t>знания, </a:t>
            </a:r>
            <a:r>
              <a:rPr lang="ru-RU" sz="2800" b="1" dirty="0"/>
              <a:t>а также узнать и кое-что новое. </a:t>
            </a:r>
            <a:endParaRPr lang="ru-RU" sz="2800" b="1" dirty="0"/>
          </a:p>
          <a:p>
            <a:r>
              <a:rPr lang="ru-RU" sz="2800" b="1" dirty="0"/>
              <a:t>Отвечай </a:t>
            </a:r>
            <a:r>
              <a:rPr lang="ru-RU" sz="2800" b="1" dirty="0"/>
              <a:t>на вопросы, зарабатывай баллы</a:t>
            </a:r>
            <a:r>
              <a:rPr lang="ru-RU" sz="2800" b="1" dirty="0"/>
              <a:t>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247" y="163862"/>
            <a:ext cx="22764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Конкурс 1                 </a:t>
            </a:r>
            <a:r>
              <a:rPr lang="ru-RU" b="1" dirty="0" smtClean="0">
                <a:solidFill>
                  <a:srgbClr val="C00000"/>
                </a:solidFill>
              </a:rPr>
              <a:t>«Разминка</a:t>
            </a:r>
            <a:r>
              <a:rPr lang="ru-RU" b="1" dirty="0">
                <a:solidFill>
                  <a:srgbClr val="C00000"/>
                </a:solidFill>
              </a:rPr>
              <a:t>»       </a:t>
            </a:r>
            <a:r>
              <a:rPr lang="ru-RU" b="1" dirty="0" smtClean="0">
                <a:solidFill>
                  <a:srgbClr val="C00000"/>
                </a:solidFill>
              </a:rPr>
              <a:t>13 </a:t>
            </a:r>
            <a:r>
              <a:rPr lang="ru-RU" b="1" dirty="0">
                <a:solidFill>
                  <a:srgbClr val="C00000"/>
                </a:solidFill>
              </a:rPr>
              <a:t>баллов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6399" y="1600199"/>
            <a:ext cx="6197403" cy="51344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/>
              <a:t>1</a:t>
            </a:r>
            <a:r>
              <a:rPr lang="ru-RU" sz="3600" b="1" dirty="0"/>
              <a:t>. </a:t>
            </a:r>
            <a:r>
              <a:rPr lang="ru-RU" sz="3600" b="1" dirty="0" smtClean="0"/>
              <a:t>Площадь </a:t>
            </a:r>
            <a:r>
              <a:rPr lang="ru-RU" sz="3600" b="1" dirty="0"/>
              <a:t>острова Сахалин.</a:t>
            </a:r>
          </a:p>
          <a:p>
            <a:pPr>
              <a:buNone/>
            </a:pPr>
            <a:r>
              <a:rPr lang="ru-RU" sz="3600" b="1" dirty="0"/>
              <a:t>2. Самый большой </a:t>
            </a:r>
            <a:r>
              <a:rPr lang="ru-RU" sz="3600" b="1" dirty="0" smtClean="0"/>
              <a:t>вулкан.</a:t>
            </a:r>
            <a:endParaRPr lang="ru-RU" sz="3600" b="1" dirty="0"/>
          </a:p>
          <a:p>
            <a:pPr>
              <a:buNone/>
            </a:pPr>
            <a:r>
              <a:rPr lang="ru-RU" sz="3600" b="1" dirty="0"/>
              <a:t>3</a:t>
            </a:r>
            <a:r>
              <a:rPr lang="ru-RU" sz="3600" b="1" dirty="0" smtClean="0"/>
              <a:t>. Какое </a:t>
            </a:r>
            <a:r>
              <a:rPr lang="ru-RU" sz="3600" b="1" dirty="0"/>
              <a:t>озеро в </a:t>
            </a:r>
            <a:r>
              <a:rPr lang="ru-RU" sz="3600" b="1" dirty="0" smtClean="0"/>
              <a:t>области самое большое.</a:t>
            </a:r>
            <a:endParaRPr lang="ru-RU" sz="3600" b="1" dirty="0"/>
          </a:p>
          <a:p>
            <a:pPr>
              <a:buNone/>
            </a:pPr>
            <a:r>
              <a:rPr lang="ru-RU" sz="3600" b="1" dirty="0"/>
              <a:t>4</a:t>
            </a:r>
            <a:r>
              <a:rPr lang="ru-RU" sz="3600" b="1" dirty="0" smtClean="0"/>
              <a:t>. Самые </a:t>
            </a:r>
            <a:r>
              <a:rPr lang="ru-RU" sz="3600" b="1" dirty="0"/>
              <a:t>длинные горы.</a:t>
            </a:r>
          </a:p>
          <a:p>
            <a:pPr>
              <a:buNone/>
            </a:pPr>
            <a:r>
              <a:rPr lang="ru-RU" sz="3600" b="1" dirty="0"/>
              <a:t>5</a:t>
            </a:r>
            <a:r>
              <a:rPr lang="ru-RU" sz="3600" b="1" dirty="0" smtClean="0"/>
              <a:t>. Высота </a:t>
            </a:r>
            <a:r>
              <a:rPr lang="ru-RU" sz="3600" b="1" dirty="0"/>
              <a:t>г. Лопатина.</a:t>
            </a:r>
          </a:p>
          <a:p>
            <a:pPr>
              <a:buNone/>
            </a:pPr>
            <a:r>
              <a:rPr lang="ru-RU" sz="3600" b="1" dirty="0"/>
              <a:t>6</a:t>
            </a:r>
            <a:r>
              <a:rPr lang="ru-RU" sz="3600" b="1" dirty="0" smtClean="0"/>
              <a:t>. Залив </a:t>
            </a:r>
            <a:r>
              <a:rPr lang="ru-RU" sz="3600" b="1" dirty="0"/>
              <a:t>в северной части острова.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1610673-6055-A338-73B9-F49FEFC79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3802" y="214853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Конкурс 1                 </a:t>
            </a:r>
            <a:r>
              <a:rPr lang="ru-RU" b="1" dirty="0" smtClean="0">
                <a:solidFill>
                  <a:srgbClr val="C00000"/>
                </a:solidFill>
              </a:rPr>
              <a:t>«Разминка</a:t>
            </a:r>
            <a:r>
              <a:rPr lang="ru-RU" b="1" dirty="0">
                <a:solidFill>
                  <a:srgbClr val="C00000"/>
                </a:solidFill>
              </a:rPr>
              <a:t>»       </a:t>
            </a:r>
            <a:r>
              <a:rPr lang="ru-RU" b="1" dirty="0" smtClean="0">
                <a:solidFill>
                  <a:srgbClr val="C00000"/>
                </a:solidFill>
              </a:rPr>
              <a:t>13 </a:t>
            </a:r>
            <a:r>
              <a:rPr lang="ru-RU" b="1" dirty="0">
                <a:solidFill>
                  <a:srgbClr val="C00000"/>
                </a:solidFill>
              </a:rPr>
              <a:t>баллов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2539" y="2554515"/>
            <a:ext cx="8070928" cy="41615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/>
              <a:t>7.Кто доказал, что </a:t>
            </a:r>
            <a:r>
              <a:rPr lang="ru-RU" sz="3200" b="1" dirty="0" smtClean="0"/>
              <a:t>Сахалин - </a:t>
            </a:r>
            <a:r>
              <a:rPr lang="ru-RU" sz="3200" b="1" dirty="0"/>
              <a:t>остров.</a:t>
            </a:r>
          </a:p>
          <a:p>
            <a:pPr>
              <a:buNone/>
            </a:pPr>
            <a:r>
              <a:rPr lang="ru-RU" sz="3200" b="1" dirty="0"/>
              <a:t>8.Мыс Елизаветы –это мыс.</a:t>
            </a:r>
          </a:p>
          <a:p>
            <a:pPr>
              <a:buNone/>
            </a:pPr>
            <a:r>
              <a:rPr lang="ru-RU" sz="3200" b="1" dirty="0"/>
              <a:t>9.Самый большой остров </a:t>
            </a:r>
            <a:r>
              <a:rPr lang="ru-RU" sz="3200" b="1" dirty="0" smtClean="0"/>
              <a:t>области.</a:t>
            </a:r>
            <a:endParaRPr lang="ru-RU" sz="3200" b="1" dirty="0"/>
          </a:p>
          <a:p>
            <a:pPr>
              <a:buNone/>
            </a:pPr>
            <a:r>
              <a:rPr lang="ru-RU" sz="3200" b="1" dirty="0"/>
              <a:t>10.Самый большой водопад.</a:t>
            </a:r>
          </a:p>
          <a:p>
            <a:pPr>
              <a:buNone/>
            </a:pPr>
            <a:r>
              <a:rPr lang="ru-RU" sz="3200" b="1" dirty="0"/>
              <a:t>11.Самая длинная река.</a:t>
            </a:r>
          </a:p>
          <a:p>
            <a:pPr>
              <a:buNone/>
            </a:pPr>
            <a:r>
              <a:rPr lang="ru-RU" sz="3200" b="1" dirty="0"/>
              <a:t>12.Самое узкое место острова.</a:t>
            </a:r>
          </a:p>
          <a:p>
            <a:pPr>
              <a:buNone/>
            </a:pPr>
            <a:r>
              <a:rPr lang="ru-RU" sz="3200" b="1" dirty="0"/>
              <a:t>13.Пролив между Сахалином  и материком.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1610673-6055-A338-73B9-F49FEFC79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9873" y="2148114"/>
            <a:ext cx="4521691" cy="339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DFB0D8-1678-45DB-B2EE-F7785EC4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532" y="3714044"/>
            <a:ext cx="9965267" cy="2462918"/>
          </a:xfr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2</a:t>
            </a:r>
            <a:r>
              <a:rPr lang="ru-RU" sz="4000" b="1" dirty="0" smtClean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«Пятачок» </a:t>
            </a:r>
            <a:r>
              <a:rPr lang="ru-RU" sz="40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впишите </a:t>
            </a:r>
            <a:r>
              <a:rPr lang="ru-RU" sz="40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/>
              <a:t>Пять островов большой Курильской гряды</a:t>
            </a:r>
          </a:p>
          <a:p>
            <a:r>
              <a:rPr lang="ru-RU" b="1" dirty="0"/>
              <a:t>Пять островов Малой Курильской гряды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Пять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островов вокруг Сахалина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985B4892-A2F6-44A9-B6D2-708DB74B0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90390"/>
              </p:ext>
            </p:extLst>
          </p:nvPr>
        </p:nvGraphicFramePr>
        <p:xfrm>
          <a:off x="3285066" y="1625600"/>
          <a:ext cx="8387646" cy="221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882">
                  <a:extLst>
                    <a:ext uri="{9D8B030D-6E8A-4147-A177-3AD203B41FA5}">
                      <a16:colId xmlns:a16="http://schemas.microsoft.com/office/drawing/2014/main" xmlns="" val="272011496"/>
                    </a:ext>
                  </a:extLst>
                </a:gridCol>
                <a:gridCol w="2795882">
                  <a:extLst>
                    <a:ext uri="{9D8B030D-6E8A-4147-A177-3AD203B41FA5}">
                      <a16:colId xmlns:a16="http://schemas.microsoft.com/office/drawing/2014/main" xmlns="" val="698723103"/>
                    </a:ext>
                  </a:extLst>
                </a:gridCol>
                <a:gridCol w="2795882">
                  <a:extLst>
                    <a:ext uri="{9D8B030D-6E8A-4147-A177-3AD203B41FA5}">
                      <a16:colId xmlns:a16="http://schemas.microsoft.com/office/drawing/2014/main" xmlns="" val="2150655433"/>
                    </a:ext>
                  </a:extLst>
                </a:gridCol>
              </a:tblGrid>
              <a:tr h="1625637">
                <a:tc>
                  <a:txBody>
                    <a:bodyPr/>
                    <a:lstStyle/>
                    <a:p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Большая Курильская гряда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Малая Курильская гряда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вокруг Сахалина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9675342"/>
                  </a:ext>
                </a:extLst>
              </a:tr>
              <a:tr h="5888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1333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36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84CBAB-8FBE-4B34-9DF6-CFBAC0F6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822" y="365125"/>
            <a:ext cx="7921978" cy="9121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Конкурс</a:t>
            </a:r>
            <a:r>
              <a:rPr lang="ru-RU" b="1" dirty="0">
                <a:solidFill>
                  <a:srgbClr val="C00000"/>
                </a:solidFill>
              </a:rPr>
              <a:t> 2  </a:t>
            </a:r>
            <a:r>
              <a:rPr lang="ru-RU" b="1" dirty="0" smtClean="0">
                <a:solidFill>
                  <a:srgbClr val="C00000"/>
                </a:solidFill>
              </a:rPr>
              <a:t>                  </a:t>
            </a:r>
            <a:r>
              <a:rPr lang="ru-RU" b="1" dirty="0">
                <a:solidFill>
                  <a:srgbClr val="C00000"/>
                </a:solidFill>
              </a:rPr>
              <a:t>15 баллов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DFB0D8-1678-45DB-B2EE-F7785EC4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7" y="4238170"/>
            <a:ext cx="10990943" cy="1938791"/>
          </a:xfrm>
        </p:spPr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4000" b="1" dirty="0"/>
              <a:t>Монерон, Шикотан, Уруп, Уш, Камень Опасности, Тюленей, Итуруп, Кунашир, Зеленый, Юрий, Анучина, Ионы, Полонского, Шумшу. Атласова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985B4892-A2F6-44A9-B6D2-708DB74B0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783854"/>
              </p:ext>
            </p:extLst>
          </p:nvPr>
        </p:nvGraphicFramePr>
        <p:xfrm>
          <a:off x="2619023" y="1857829"/>
          <a:ext cx="9290754" cy="2302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918">
                  <a:extLst>
                    <a:ext uri="{9D8B030D-6E8A-4147-A177-3AD203B41FA5}">
                      <a16:colId xmlns:a16="http://schemas.microsoft.com/office/drawing/2014/main" xmlns="" val="272011496"/>
                    </a:ext>
                  </a:extLst>
                </a:gridCol>
                <a:gridCol w="3096918">
                  <a:extLst>
                    <a:ext uri="{9D8B030D-6E8A-4147-A177-3AD203B41FA5}">
                      <a16:colId xmlns:a16="http://schemas.microsoft.com/office/drawing/2014/main" xmlns="" val="698723103"/>
                    </a:ext>
                  </a:extLst>
                </a:gridCol>
                <a:gridCol w="3096918">
                  <a:extLst>
                    <a:ext uri="{9D8B030D-6E8A-4147-A177-3AD203B41FA5}">
                      <a16:colId xmlns:a16="http://schemas.microsoft.com/office/drawing/2014/main" xmlns="" val="2150655433"/>
                    </a:ext>
                  </a:extLst>
                </a:gridCol>
              </a:tblGrid>
              <a:tr h="1364856">
                <a:tc>
                  <a:txBody>
                    <a:bodyPr/>
                    <a:lstStyle/>
                    <a:p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Большая Курильская гряда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Малая Курильская гряда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вокруг Сахалина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9675342"/>
                  </a:ext>
                </a:extLst>
              </a:tr>
              <a:tr h="7848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1333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4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659</Words>
  <Application>Microsoft Office PowerPoint</Application>
  <PresentationFormat>Широкоэкранный</PresentationFormat>
  <Paragraphs>144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Franklin Gothic Medium</vt:lpstr>
      <vt:lpstr>Helvetica</vt:lpstr>
      <vt:lpstr>Times New Roman</vt:lpstr>
      <vt:lpstr>Wingdings 2</vt:lpstr>
      <vt:lpstr>1_Тема Office</vt:lpstr>
      <vt:lpstr>Презентация PowerPoint</vt:lpstr>
      <vt:lpstr>Конкурс эрудитов</vt:lpstr>
      <vt:lpstr>Условия конкурса</vt:lpstr>
      <vt:lpstr>Конкурс домашнее задание</vt:lpstr>
      <vt:lpstr>Конкурс эрудитов</vt:lpstr>
      <vt:lpstr>Конкурс 1                 «Разминка»       13 баллов</vt:lpstr>
      <vt:lpstr>Конкурс 1                 «Разминка»       13 баллов</vt:lpstr>
      <vt:lpstr>Презентация PowerPoint</vt:lpstr>
      <vt:lpstr>Конкурс 2                    15 баллов</vt:lpstr>
      <vt:lpstr>Конкурс 3        «Черный ящик» 5 баллов</vt:lpstr>
      <vt:lpstr>                                                                   гора Юнона</vt:lpstr>
      <vt:lpstr>Конкурс 4     «Дать полное название объектам»          10 баллов</vt:lpstr>
      <vt:lpstr>Конкурс 4     «Дать полное название объектам»           10 баллов</vt:lpstr>
      <vt:lpstr>  5.Рекорды области  9 баллов</vt:lpstr>
      <vt:lpstr>  5.Рекорды области  9 баллов</vt:lpstr>
      <vt:lpstr>«Члены географического общества»-жюри, подводят итог полученных баллов за правильные ответы. </vt:lpstr>
      <vt:lpstr>PS</vt:lpstr>
      <vt:lpstr>Слово «Членам  географического общества»- для подведения  итогов конкурса.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Эрудитов</dc:title>
  <dc:creator>днс клиент</dc:creator>
  <cp:lastModifiedBy>Туризм</cp:lastModifiedBy>
  <cp:revision>27</cp:revision>
  <cp:lastPrinted>2023-03-27T23:46:37Z</cp:lastPrinted>
  <dcterms:created xsi:type="dcterms:W3CDTF">2022-10-24T12:36:58Z</dcterms:created>
  <dcterms:modified xsi:type="dcterms:W3CDTF">2023-03-28T00:20:34Z</dcterms:modified>
</cp:coreProperties>
</file>