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5"/>
  </p:notesMasterIdLst>
  <p:sldIdLst>
    <p:sldId id="433" r:id="rId2"/>
    <p:sldId id="282" r:id="rId3"/>
    <p:sldId id="280" r:id="rId4"/>
    <p:sldId id="419" r:id="rId5"/>
    <p:sldId id="418" r:id="rId6"/>
    <p:sldId id="341" r:id="rId7"/>
    <p:sldId id="342" r:id="rId8"/>
    <p:sldId id="343" r:id="rId9"/>
    <p:sldId id="344" r:id="rId10"/>
    <p:sldId id="420" r:id="rId11"/>
    <p:sldId id="345" r:id="rId12"/>
    <p:sldId id="349" r:id="rId13"/>
    <p:sldId id="346" r:id="rId14"/>
    <p:sldId id="348" r:id="rId15"/>
    <p:sldId id="347" r:id="rId16"/>
    <p:sldId id="421" r:id="rId17"/>
    <p:sldId id="422" r:id="rId18"/>
    <p:sldId id="423" r:id="rId19"/>
    <p:sldId id="424" r:id="rId20"/>
    <p:sldId id="425" r:id="rId21"/>
    <p:sldId id="426" r:id="rId22"/>
    <p:sldId id="427" r:id="rId23"/>
    <p:sldId id="268" r:id="rId24"/>
    <p:sldId id="429" r:id="rId25"/>
    <p:sldId id="428" r:id="rId26"/>
    <p:sldId id="430" r:id="rId27"/>
    <p:sldId id="270" r:id="rId28"/>
    <p:sldId id="432" r:id="rId29"/>
    <p:sldId id="431" r:id="rId30"/>
    <p:sldId id="285" r:id="rId31"/>
    <p:sldId id="271" r:id="rId32"/>
    <p:sldId id="277" r:id="rId33"/>
    <p:sldId id="276" r:id="rId34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55804-E919-4FD8-8CD2-064032CDC7A2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6DB273-7D73-4F14-963B-73695905F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7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2BAF4-189D-4EF5-90A6-C4539FFE36A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55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172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71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136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3958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355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748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901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 bwMode="auto">
          <a:xfrm>
            <a:off x="457200" y="1600200"/>
            <a:ext cx="822960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7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466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655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 bwMode="auto">
          <a:xfrm>
            <a:off x="457200" y="274320"/>
            <a:ext cx="822960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7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 bwMode="auto"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 bwMode="auto"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 bwMode="auto"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 bwMode="auto"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 bwMode="auto"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 bwMode="auto"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 bwMode="auto"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 bwMode="auto">
          <a:xfrm>
            <a:off x="323964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 bwMode="auto">
          <a:xfrm>
            <a:off x="602208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 bwMode="auto">
          <a:xfrm>
            <a:off x="45720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 bwMode="auto">
          <a:xfrm>
            <a:off x="323964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 bwMode="auto">
          <a:xfrm>
            <a:off x="602208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394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492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841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47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343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585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765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03DE6C8-9209-4C42-BD50-8A2CED4F39C5}" type="slidenum">
              <a:rPr lang="ru-RU" sz="1200" b="0" strike="noStrike" spc="-1" smtClean="0">
                <a:solidFill>
                  <a:srgbClr val="898989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4627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49" r:id="rId18"/>
    <p:sldLayoutId id="2147483651" r:id="rId19"/>
    <p:sldLayoutId id="2147483652" r:id="rId20"/>
    <p:sldLayoutId id="2147483653" r:id="rId21"/>
    <p:sldLayoutId id="2147483654" r:id="rId22"/>
    <p:sldLayoutId id="2147483655" r:id="rId23"/>
    <p:sldLayoutId id="2147483656" r:id="rId24"/>
    <p:sldLayoutId id="2147483657" r:id="rId25"/>
    <p:sldLayoutId id="2147483658" r:id="rId26"/>
    <p:sldLayoutId id="2147483659" r:id="rId27"/>
    <p:sldLayoutId id="2147483660" r:id="rId28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260648"/>
            <a:ext cx="7922840" cy="128089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Коновалова Наталья Геннадьевна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1772816"/>
            <a:ext cx="8210872" cy="377762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ОБЩЕОБРАЗОВАТЕЛЬНОЕ УЧРЕЖДЕНИЕ ШКОЛА №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ПЕТРОГРАДСКОГО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САНКТ-ПЕТЕРБУРГА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уроку-деловой игре по учебному предмету «математика» в 6-ом классе на тему «Финансовая грамотность».</a:t>
            </a:r>
          </a:p>
        </p:txBody>
      </p:sp>
    </p:spTree>
    <p:extLst>
      <p:ext uri="{BB962C8B-B14F-4D97-AF65-F5344CB8AC3E}">
        <p14:creationId xmlns:p14="http://schemas.microsoft.com/office/powerpoint/2010/main" val="3224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E31ABD8-5E69-6B8B-C3AA-65EAA9645F58}"/>
              </a:ext>
            </a:extLst>
          </p:cNvPr>
          <p:cNvSpPr/>
          <p:nvPr/>
        </p:nvSpPr>
        <p:spPr>
          <a:xfrm>
            <a:off x="1475656" y="1772816"/>
            <a:ext cx="6768752" cy="2376264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Анаграммы </a:t>
            </a:r>
          </a:p>
        </p:txBody>
      </p:sp>
    </p:spTree>
    <p:extLst>
      <p:ext uri="{BB962C8B-B14F-4D97-AF65-F5344CB8AC3E}">
        <p14:creationId xmlns:p14="http://schemas.microsoft.com/office/powerpoint/2010/main" val="314994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1512" y="2050929"/>
            <a:ext cx="4392488" cy="2756142"/>
          </a:xfrm>
        </p:spPr>
        <p:txBody>
          <a:bodyPr>
            <a:normAutofit fontScale="55000" lnSpcReduction="20000"/>
          </a:bodyPr>
          <a:lstStyle/>
          <a:p>
            <a:pPr marL="0" marR="35719" indent="0" algn="ctr">
              <a:lnSpc>
                <a:spcPct val="115000"/>
              </a:lnSpc>
              <a:buNone/>
            </a:pPr>
            <a:r>
              <a:rPr lang="ru-RU" sz="15200" dirty="0" err="1">
                <a:solidFill>
                  <a:srgbClr val="000099"/>
                </a:solidFill>
                <a:latin typeface="Times New Roman"/>
                <a:ea typeface="Times New Roman"/>
                <a:cs typeface="Times New Roman"/>
              </a:rPr>
              <a:t>лётпаж</a:t>
            </a:r>
            <a:endParaRPr lang="ru-RU" sz="15200" dirty="0">
              <a:solidFill>
                <a:srgbClr val="000099"/>
              </a:solidFill>
              <a:latin typeface="Times New Roman"/>
              <a:ea typeface="Times New Roman"/>
              <a:cs typeface="Times New Roman"/>
            </a:endParaRPr>
          </a:p>
          <a:p>
            <a:pPr marL="0" marR="35719" indent="0" algn="ctr">
              <a:lnSpc>
                <a:spcPct val="115000"/>
              </a:lnSpc>
              <a:buNone/>
            </a:pPr>
            <a:r>
              <a:rPr lang="ru-RU" sz="15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лрадло</a:t>
            </a:r>
            <a:r>
              <a:rPr lang="ru-RU" sz="15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5200" dirty="0">
              <a:solidFill>
                <a:srgbClr val="000099"/>
              </a:solidFill>
              <a:latin typeface="Times New Roman"/>
              <a:ea typeface="Times New Roman"/>
              <a:cs typeface="Times New Roman"/>
            </a:endParaRPr>
          </a:p>
          <a:p>
            <a:pPr marL="0" marR="35719" indent="0" algn="ctr">
              <a:lnSpc>
                <a:spcPct val="115000"/>
              </a:lnSpc>
              <a:buNone/>
            </a:pPr>
            <a:endParaRPr lang="ru-RU" sz="6000" dirty="0">
              <a:solidFill>
                <a:srgbClr val="000099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5734170"/>
            <a:ext cx="2225351" cy="524094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72" y="5013176"/>
            <a:ext cx="31855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платёж </a:t>
            </a:r>
          </a:p>
          <a:p>
            <a:pPr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доллар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605070"/>
            <a:ext cx="462419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Анаграммы 1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2FA4D2A-6DEA-3FCF-3902-3DDE734AA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4572000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21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976382"/>
            <a:ext cx="4455986" cy="2039434"/>
          </a:xfrm>
        </p:spPr>
        <p:txBody>
          <a:bodyPr>
            <a:noAutofit/>
          </a:bodyPr>
          <a:lstStyle/>
          <a:p>
            <a:pPr marL="685800" marR="35719" indent="-685800" algn="ctr">
              <a:lnSpc>
                <a:spcPct val="115000"/>
              </a:lnSpc>
              <a:buNone/>
            </a:pPr>
            <a:r>
              <a:rPr lang="ru-RU" sz="8000" dirty="0" err="1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юрпаук</a:t>
            </a:r>
            <a:r>
              <a:rPr lang="ru-RU" sz="8000" dirty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 </a:t>
            </a:r>
          </a:p>
          <a:p>
            <a:pPr marL="685800" marR="35719" indent="-685800" algn="ctr">
              <a:lnSpc>
                <a:spcPct val="115000"/>
              </a:lnSpc>
              <a:buNone/>
            </a:pPr>
            <a:r>
              <a:rPr lang="ru-RU" sz="8000" dirty="0" err="1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кабантон</a:t>
            </a:r>
            <a:r>
              <a:rPr lang="ru-RU" sz="8000" dirty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80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804556"/>
            <a:ext cx="2239347" cy="496102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92080" y="5229200"/>
            <a:ext cx="257416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купюра</a:t>
            </a:r>
          </a:p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банкнота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78936" y="564712"/>
            <a:ext cx="462419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Анаграммы 2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C3123CE6-686B-A24D-6997-29314BDEF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96" y="1967998"/>
            <a:ext cx="4113204" cy="274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93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DBAF4BD4-DED4-2307-A3FA-ED70057B6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94" y="2038391"/>
            <a:ext cx="4292555" cy="278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92149" y="2038391"/>
            <a:ext cx="4292555" cy="2781218"/>
          </a:xfrm>
        </p:spPr>
        <p:txBody>
          <a:bodyPr>
            <a:noAutofit/>
          </a:bodyPr>
          <a:lstStyle/>
          <a:p>
            <a:pPr marL="685800" marR="35719" indent="-685800" algn="ctr">
              <a:lnSpc>
                <a:spcPct val="115000"/>
              </a:lnSpc>
              <a:buNone/>
            </a:pPr>
            <a:r>
              <a:rPr lang="ru-RU" sz="8000" dirty="0" err="1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макбатон</a:t>
            </a:r>
            <a:endParaRPr lang="ru-RU" sz="8000" dirty="0">
              <a:solidFill>
                <a:srgbClr val="000080"/>
              </a:solidFill>
              <a:latin typeface="Times New Roman"/>
              <a:ea typeface="Times New Roman"/>
              <a:cs typeface="Times New Roman"/>
            </a:endParaRPr>
          </a:p>
          <a:p>
            <a:pPr marL="685800" marR="35719" indent="-685800" algn="ctr">
              <a:lnSpc>
                <a:spcPct val="115000"/>
              </a:lnSpc>
              <a:buNone/>
            </a:pPr>
            <a:r>
              <a:rPr lang="ru-RU" sz="8000" dirty="0">
                <a:solidFill>
                  <a:srgbClr val="000080"/>
                </a:solidFill>
                <a:latin typeface="Times New Roman"/>
                <a:ea typeface="Calibri"/>
                <a:cs typeface="Times New Roman"/>
              </a:rPr>
              <a:t>наказ</a:t>
            </a:r>
            <a:endParaRPr lang="ru-RU" sz="80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5640140"/>
            <a:ext cx="2239347" cy="510098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72" y="5156525"/>
            <a:ext cx="259442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57250" indent="-857250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банкомат </a:t>
            </a:r>
          </a:p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казна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18043" y="550004"/>
            <a:ext cx="462419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Анаграммы 3</a:t>
            </a:r>
          </a:p>
        </p:txBody>
      </p:sp>
    </p:spTree>
    <p:extLst>
      <p:ext uri="{BB962C8B-B14F-4D97-AF65-F5344CB8AC3E}">
        <p14:creationId xmlns:p14="http://schemas.microsoft.com/office/powerpoint/2010/main" val="129821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1D5E693B-8BD8-C38E-D89A-9B900BC48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89" y="1834185"/>
            <a:ext cx="4284728" cy="318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5348" y="2060848"/>
            <a:ext cx="3809331" cy="2463845"/>
          </a:xfrm>
        </p:spPr>
        <p:txBody>
          <a:bodyPr>
            <a:normAutofit fontScale="92500" lnSpcReduction="20000"/>
          </a:bodyPr>
          <a:lstStyle/>
          <a:p>
            <a:pPr marL="685800" marR="35719" indent="-685800" algn="ctr">
              <a:lnSpc>
                <a:spcPct val="115000"/>
              </a:lnSpc>
              <a:buNone/>
            </a:pPr>
            <a:r>
              <a:rPr lang="ru-RU" sz="8000" dirty="0" err="1">
                <a:solidFill>
                  <a:srgbClr val="000099"/>
                </a:solidFill>
                <a:latin typeface="Times New Roman"/>
                <a:ea typeface="Times New Roman"/>
                <a:cs typeface="Times New Roman"/>
              </a:rPr>
              <a:t>уссад</a:t>
            </a:r>
            <a:endParaRPr lang="ru-RU" sz="8000" dirty="0">
              <a:solidFill>
                <a:srgbClr val="000099"/>
              </a:solidFill>
              <a:latin typeface="Times New Roman"/>
              <a:ea typeface="Times New Roman"/>
              <a:cs typeface="Times New Roman"/>
            </a:endParaRPr>
          </a:p>
          <a:p>
            <a:pPr marL="685800" marR="35719" indent="-685800" algn="ctr">
              <a:lnSpc>
                <a:spcPct val="115000"/>
              </a:lnSpc>
              <a:buNone/>
            </a:pPr>
            <a:r>
              <a:rPr lang="ru-RU" sz="8000" dirty="0" err="1">
                <a:solidFill>
                  <a:srgbClr val="000099"/>
                </a:solidFill>
                <a:latin typeface="Times New Roman"/>
                <a:ea typeface="Times New Roman"/>
                <a:cs typeface="Times New Roman"/>
              </a:rPr>
              <a:t>пейкока</a:t>
            </a:r>
            <a:endParaRPr lang="ru-RU" sz="8000" dirty="0">
              <a:solidFill>
                <a:srgbClr val="000099"/>
              </a:solidFill>
              <a:latin typeface="Times New Roman"/>
              <a:ea typeface="Times New Roman"/>
              <a:cs typeface="Times New Roman"/>
            </a:endParaRPr>
          </a:p>
          <a:p>
            <a:pPr marL="685800" marR="35719" indent="-685800" algn="ctr">
              <a:lnSpc>
                <a:spcPct val="115000"/>
              </a:lnSpc>
              <a:buFont typeface="+mj-lt"/>
              <a:buAutoNum type="arabicPeriod"/>
            </a:pPr>
            <a:endParaRPr lang="ru-RU" sz="4050" dirty="0">
              <a:solidFill>
                <a:srgbClr val="00008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741210"/>
            <a:ext cx="2197359" cy="496102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13902" y="5023815"/>
            <a:ext cx="227222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ссуда</a:t>
            </a:r>
          </a:p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копейка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620688"/>
            <a:ext cx="462419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Анаграммы 4</a:t>
            </a:r>
          </a:p>
        </p:txBody>
      </p:sp>
    </p:spTree>
    <p:extLst>
      <p:ext uri="{BB962C8B-B14F-4D97-AF65-F5344CB8AC3E}">
        <p14:creationId xmlns:p14="http://schemas.microsoft.com/office/powerpoint/2010/main" val="201729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700808"/>
            <a:ext cx="4205471" cy="2634261"/>
          </a:xfrm>
        </p:spPr>
        <p:txBody>
          <a:bodyPr>
            <a:noAutofit/>
          </a:bodyPr>
          <a:lstStyle/>
          <a:p>
            <a:pPr marL="685800" marR="35719" indent="-685800" algn="ctr">
              <a:lnSpc>
                <a:spcPct val="115000"/>
              </a:lnSpc>
              <a:buNone/>
            </a:pPr>
            <a:r>
              <a:rPr lang="ru-RU" sz="8800" dirty="0" err="1">
                <a:solidFill>
                  <a:srgbClr val="000099"/>
                </a:solidFill>
                <a:latin typeface="Times New Roman"/>
                <a:ea typeface="Times New Roman"/>
                <a:cs typeface="Times New Roman"/>
              </a:rPr>
              <a:t>тоенма</a:t>
            </a:r>
            <a:endParaRPr lang="ru-RU" sz="8800" dirty="0">
              <a:solidFill>
                <a:srgbClr val="000099"/>
              </a:solidFill>
              <a:latin typeface="Times New Roman"/>
              <a:ea typeface="Times New Roman"/>
              <a:cs typeface="Times New Roman"/>
            </a:endParaRPr>
          </a:p>
          <a:p>
            <a:pPr marL="685800" marR="35719" indent="-685800" algn="ctr">
              <a:lnSpc>
                <a:spcPct val="115000"/>
              </a:lnSpc>
              <a:buNone/>
            </a:pPr>
            <a:r>
              <a:rPr lang="ru-RU" sz="8800" dirty="0" err="1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луьрб</a:t>
            </a:r>
            <a:endParaRPr lang="ru-RU" sz="8800" dirty="0">
              <a:solidFill>
                <a:srgbClr val="000099"/>
              </a:solidFill>
              <a:latin typeface="Times New Roman"/>
              <a:ea typeface="Calibri"/>
              <a:cs typeface="Times New Roman"/>
            </a:endParaRPr>
          </a:p>
          <a:p>
            <a:pPr marL="685800" marR="35719" indent="-685800">
              <a:lnSpc>
                <a:spcPct val="115000"/>
              </a:lnSpc>
              <a:buNone/>
            </a:pPr>
            <a:endParaRPr lang="ru-RU" sz="8800" dirty="0">
              <a:solidFill>
                <a:srgbClr val="000099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5710814"/>
            <a:ext cx="2267339" cy="482106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2040" y="4986047"/>
            <a:ext cx="24912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монета</a:t>
            </a:r>
          </a:p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рубль</a:t>
            </a:r>
            <a:r>
              <a:rPr lang="ru-RU" sz="405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665080"/>
            <a:ext cx="462419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Анаграммы 5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004E4BA9-865E-63D2-5F95-A69C632FC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07356"/>
            <a:ext cx="3369940" cy="341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96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E31ABD8-5E69-6B8B-C3AA-65EAA9645F58}"/>
              </a:ext>
            </a:extLst>
          </p:cNvPr>
          <p:cNvSpPr/>
          <p:nvPr/>
        </p:nvSpPr>
        <p:spPr>
          <a:xfrm>
            <a:off x="1475656" y="1772816"/>
            <a:ext cx="6768752" cy="2376264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Ребусы  </a:t>
            </a:r>
          </a:p>
        </p:txBody>
      </p:sp>
    </p:spTree>
    <p:extLst>
      <p:ext uri="{BB962C8B-B14F-4D97-AF65-F5344CB8AC3E}">
        <p14:creationId xmlns:p14="http://schemas.microsoft.com/office/powerpoint/2010/main" val="22798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5710814"/>
            <a:ext cx="2267339" cy="482106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2040" y="5478545"/>
            <a:ext cx="249127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деньги</a:t>
            </a:r>
            <a:endParaRPr lang="ru-RU" sz="4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665080"/>
            <a:ext cx="462419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Ребусы 1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3DFE826B-23D7-35D7-2248-0C8D15A47A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39" t="5216" r="4666" b="33824"/>
          <a:stretch/>
        </p:blipFill>
        <p:spPr bwMode="auto">
          <a:xfrm>
            <a:off x="1438809" y="1379455"/>
            <a:ext cx="6639753" cy="3528392"/>
          </a:xfrm>
          <a:prstGeom prst="rect">
            <a:avLst/>
          </a:prstGeom>
          <a:solidFill>
            <a:schemeClr val="accent1">
              <a:alpha val="3000"/>
            </a:schemeClr>
          </a:solidFill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62918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5710814"/>
            <a:ext cx="2267339" cy="482106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2040" y="5478545"/>
            <a:ext cx="249127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доход</a:t>
            </a:r>
            <a:endParaRPr lang="ru-RU" sz="4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665080"/>
            <a:ext cx="462419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Ребусы 2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960A960-FDF6-51DE-75BC-350919EDE449}"/>
              </a:ext>
            </a:extLst>
          </p:cNvPr>
          <p:cNvPicPr/>
          <p:nvPr/>
        </p:nvPicPr>
        <p:blipFill rotWithShape="1">
          <a:blip r:embed="rId2"/>
          <a:srcRect l="4002" t="3559" r="14360" b="34891"/>
          <a:stretch/>
        </p:blipFill>
        <p:spPr bwMode="auto">
          <a:xfrm>
            <a:off x="1537860" y="1763718"/>
            <a:ext cx="6068280" cy="3330564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35663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">
            <a:extLst>
              <a:ext uri="{FF2B5EF4-FFF2-40B4-BE49-F238E27FC236}">
                <a16:creationId xmlns:a16="http://schemas.microsoft.com/office/drawing/2014/main" id="{8FC93BE7-6DE4-F386-9487-8E71FF5A6E51}"/>
              </a:ext>
            </a:extLst>
          </p:cNvPr>
          <p:cNvPicPr/>
          <p:nvPr/>
        </p:nvPicPr>
        <p:blipFill rotWithShape="1">
          <a:blip r:embed="rId2"/>
          <a:srcRect l="3938" t="9450" r="17313" b="34901"/>
          <a:stretch/>
        </p:blipFill>
        <p:spPr bwMode="auto">
          <a:xfrm>
            <a:off x="827584" y="1379455"/>
            <a:ext cx="7200800" cy="3816424"/>
          </a:xfrm>
          <a:prstGeom prst="rect">
            <a:avLst/>
          </a:prstGeom>
          <a:ln w="0"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115616" y="5710814"/>
            <a:ext cx="2267339" cy="482106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2040" y="5478545"/>
            <a:ext cx="249127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зарплата</a:t>
            </a:r>
            <a:endParaRPr lang="ru-RU" sz="4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665080"/>
            <a:ext cx="462419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Ребусы 3</a:t>
            </a:r>
          </a:p>
        </p:txBody>
      </p:sp>
    </p:spTree>
    <p:extLst>
      <p:ext uri="{BB962C8B-B14F-4D97-AF65-F5344CB8AC3E}">
        <p14:creationId xmlns:p14="http://schemas.microsoft.com/office/powerpoint/2010/main" val="285838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CD998FB-FF62-1054-A95C-07CEA23226EF}"/>
              </a:ext>
            </a:extLst>
          </p:cNvPr>
          <p:cNvSpPr txBox="1"/>
          <p:nvPr/>
        </p:nvSpPr>
        <p:spPr>
          <a:xfrm>
            <a:off x="323528" y="1299532"/>
            <a:ext cx="8676456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4800" b="1" i="0" u="none" strike="noStrike" cap="none" spc="-1" dirty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800" b="1" i="0" u="none" strike="noStrike" cap="none" spc="-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«Деловая  игра»</a:t>
            </a: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800" b="1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Предмет математика</a:t>
            </a:r>
            <a:endParaRPr lang="ru-RU" sz="4800" b="1" strike="noStrike" spc="-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1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раздел </a:t>
            </a: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1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финансовая  грамотность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/>
              <a:t/>
            </a:r>
            <a:br>
              <a:rPr lang="ru-RU" sz="4800" dirty="0"/>
            </a:br>
            <a:endParaRPr lang="ru-RU" sz="4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DDEAFE-D720-C10D-3AA6-6345D7F5AD1C}"/>
              </a:ext>
            </a:extLst>
          </p:cNvPr>
          <p:cNvSpPr txBox="1"/>
          <p:nvPr/>
        </p:nvSpPr>
        <p:spPr>
          <a:xfrm>
            <a:off x="2277836" y="5085184"/>
            <a:ext cx="45883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5400" b="1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6  </a:t>
            </a:r>
            <a:r>
              <a:rPr lang="ru-RU" sz="5400" b="1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классы</a:t>
            </a:r>
            <a:endParaRPr lang="en-US" sz="5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" name="Picture 2" descr="C:\Users\DNS\Downloads\001185526.jpg">
            <a:extLst>
              <a:ext uri="{FF2B5EF4-FFF2-40B4-BE49-F238E27FC236}">
                <a16:creationId xmlns:a16="http://schemas.microsoft.com/office/drawing/2014/main" id="{6F72436F-B5F4-84AA-4A21-7A5A4697B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1091" y="4840517"/>
            <a:ext cx="2852473" cy="1901648"/>
          </a:xfrm>
          <a:prstGeom prst="rect">
            <a:avLst/>
          </a:prstGeom>
          <a:noFill/>
        </p:spPr>
      </p:pic>
      <p:pic>
        <p:nvPicPr>
          <p:cNvPr id="3" name="Picture 2" descr="C:\Users\DNS\Downloads\upl_auto_1497229909_1_2.jpg">
            <a:extLst>
              <a:ext uri="{FF2B5EF4-FFF2-40B4-BE49-F238E27FC236}">
                <a16:creationId xmlns:a16="http://schemas.microsoft.com/office/drawing/2014/main" id="{6BA9E533-DDFE-9E14-0468-227AD7F02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7386"/>
            <a:ext cx="3669000" cy="22024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664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5710814"/>
            <a:ext cx="2267339" cy="482106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2040" y="5478545"/>
            <a:ext cx="249127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торговля</a:t>
            </a:r>
            <a:endParaRPr lang="ru-RU" sz="4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665080"/>
            <a:ext cx="462419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Ребусы 4</a:t>
            </a:r>
          </a:p>
        </p:txBody>
      </p:sp>
      <p:pic>
        <p:nvPicPr>
          <p:cNvPr id="4" name="Рисунок 1">
            <a:extLst>
              <a:ext uri="{FF2B5EF4-FFF2-40B4-BE49-F238E27FC236}">
                <a16:creationId xmlns:a16="http://schemas.microsoft.com/office/drawing/2014/main" id="{08234768-AEE3-6737-186A-151272F26F97}"/>
              </a:ext>
            </a:extLst>
          </p:cNvPr>
          <p:cNvPicPr/>
          <p:nvPr/>
        </p:nvPicPr>
        <p:blipFill rotWithShape="1">
          <a:blip r:embed="rId2"/>
          <a:srcRect l="4326" t="6951" r="2751" b="34257"/>
          <a:stretch/>
        </p:blipFill>
        <p:spPr bwMode="auto">
          <a:xfrm>
            <a:off x="467544" y="1557750"/>
            <a:ext cx="8496944" cy="4031968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35524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5710814"/>
            <a:ext cx="2267339" cy="482106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2040" y="5478545"/>
            <a:ext cx="249127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algn="ctr"/>
            <a:r>
              <a:rPr lang="ru-RU" sz="45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рынок</a:t>
            </a:r>
            <a:endParaRPr lang="ru-RU" sz="4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665080"/>
            <a:ext cx="462419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Ребусы 5</a:t>
            </a:r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D2A26E86-6D31-78B8-D97B-BDD3552AC71F}"/>
              </a:ext>
            </a:extLst>
          </p:cNvPr>
          <p:cNvPicPr/>
          <p:nvPr/>
        </p:nvPicPr>
        <p:blipFill rotWithShape="1">
          <a:blip r:embed="rId2"/>
          <a:srcRect l="11413" t="6951" r="6687" b="47900"/>
          <a:stretch/>
        </p:blipFill>
        <p:spPr bwMode="auto">
          <a:xfrm>
            <a:off x="899592" y="1759758"/>
            <a:ext cx="7488832" cy="3096344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88746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E31ABD8-5E69-6B8B-C3AA-65EAA9645F58}"/>
              </a:ext>
            </a:extLst>
          </p:cNvPr>
          <p:cNvSpPr/>
          <p:nvPr/>
        </p:nvSpPr>
        <p:spPr>
          <a:xfrm>
            <a:off x="1547664" y="1772816"/>
            <a:ext cx="6768752" cy="2376264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Пословицы   </a:t>
            </a:r>
          </a:p>
        </p:txBody>
      </p:sp>
    </p:spTree>
    <p:extLst>
      <p:ext uri="{BB962C8B-B14F-4D97-AF65-F5344CB8AC3E}">
        <p14:creationId xmlns:p14="http://schemas.microsoft.com/office/powerpoint/2010/main" val="290714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5" name="CustomShape 2"/>
          <p:cNvSpPr/>
          <p:nvPr/>
        </p:nvSpPr>
        <p:spPr bwMode="auto">
          <a:xfrm>
            <a:off x="539552" y="476672"/>
            <a:ext cx="8424720" cy="77162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Соедини части пословиц </a:t>
            </a:r>
            <a:endParaRPr lang="en-US" sz="4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9123DCD7-19AC-778B-47D9-B0D84A4BB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199945"/>
              </p:ext>
            </p:extLst>
          </p:nvPr>
        </p:nvGraphicFramePr>
        <p:xfrm>
          <a:off x="971384" y="1196752"/>
          <a:ext cx="7992888" cy="5512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>
                  <a:extLst>
                    <a:ext uri="{9D8B030D-6E8A-4147-A177-3AD203B41FA5}">
                      <a16:colId xmlns:a16="http://schemas.microsoft.com/office/drawing/2014/main" val="236126592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842012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А. Всякий человек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Б. Где хотенье,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В. Делу — время,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Золото познается в огне,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Д. Кто мало говорит,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Е. Любишь кататься —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Ж. Деньги не люди,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З. Прибылью хвались,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И. Получишь доход —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К. Копейка рубль 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бережет.</a:t>
                      </a:r>
                      <a:endParaRPr lang="ru-RU" sz="2400" dirty="0"/>
                    </a:p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человек в труде.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457200" marR="0" lvl="0" indent="-45720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лишними не будут.</a:t>
                      </a:r>
                    </a:p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тот больше сделает.</a:t>
                      </a:r>
                    </a:p>
                    <a:p>
                      <a:pPr marL="457200" marR="0" lvl="0" indent="-45720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там и уменье.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люби и саночки возить.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457200" marR="0" lvl="0" indent="-45720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деле познается.</a:t>
                      </a:r>
                    </a:p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явится и расход.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 убыли стерегись.</a:t>
                      </a:r>
                    </a:p>
                    <a:p>
                      <a:pPr marL="457200" marR="0" lvl="0" indent="-45720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2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потехе — час.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77918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EFE673E-9207-C399-B894-C572B79D03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589227"/>
              </p:ext>
            </p:extLst>
          </p:nvPr>
        </p:nvGraphicFramePr>
        <p:xfrm>
          <a:off x="2195736" y="2348880"/>
          <a:ext cx="6096000" cy="3816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009555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334631166"/>
                    </a:ext>
                  </a:extLst>
                </a:gridCol>
              </a:tblGrid>
              <a:tr h="3816424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А. – 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Б. –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В. – 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Г. –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Д. 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Е. –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Ж. –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З. –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И. –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К. 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957760"/>
                  </a:ext>
                </a:extLst>
              </a:tr>
            </a:tbl>
          </a:graphicData>
        </a:graphic>
      </p:graphicFrame>
      <p:sp>
        <p:nvSpPr>
          <p:cNvPr id="3" name="CustomShape 2">
            <a:extLst>
              <a:ext uri="{FF2B5EF4-FFF2-40B4-BE49-F238E27FC236}">
                <a16:creationId xmlns:a16="http://schemas.microsoft.com/office/drawing/2014/main" id="{EAABA4B1-62B9-7EA2-A58C-3B3286C39CF3}"/>
              </a:ext>
            </a:extLst>
          </p:cNvPr>
          <p:cNvSpPr/>
          <p:nvPr/>
        </p:nvSpPr>
        <p:spPr bwMode="auto">
          <a:xfrm>
            <a:off x="1331640" y="476672"/>
            <a:ext cx="7632632" cy="157184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 каждой команды на столе есть бланк, который нужно заполнить. Напротив буквы, написать соответствующую цифру.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4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5" name="CustomShape 2"/>
          <p:cNvSpPr/>
          <p:nvPr/>
        </p:nvSpPr>
        <p:spPr bwMode="auto">
          <a:xfrm>
            <a:off x="539552" y="476672"/>
            <a:ext cx="8424720" cy="77162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Соедини части пословиц </a:t>
            </a:r>
            <a:endParaRPr lang="en-US" sz="4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4A1B75-F6D7-01F8-379E-58EE464FA0EF}"/>
              </a:ext>
            </a:extLst>
          </p:cNvPr>
          <p:cNvSpPr txBox="1"/>
          <p:nvPr/>
        </p:nvSpPr>
        <p:spPr>
          <a:xfrm>
            <a:off x="1691680" y="973977"/>
            <a:ext cx="7272592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А. Всякий человек в деле познается. (7)</a:t>
            </a: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Б. Где хотенье, там и уменье. (5)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В. Делу — время, потехе — час. (10)</a:t>
            </a: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Г. Золото познается в огне, человек в труде. (2)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Д. Кто мало говорит, тот больше сделает. (4)</a:t>
            </a: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Е. Любишь кататься — люби и саночки возить. (6)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Ж. Деньги не люди, лишними не будут. (3)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З. Прибылью хвались, а убыли стерегись. (9)</a:t>
            </a: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И. Получишь доход — явится и расход. (8)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К. Копейка рубль бережет. (1)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786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FDD9BB3-454A-8C97-C6F3-65C716305823}"/>
              </a:ext>
            </a:extLst>
          </p:cNvPr>
          <p:cNvSpPr/>
          <p:nvPr/>
        </p:nvSpPr>
        <p:spPr>
          <a:xfrm>
            <a:off x="971600" y="1772816"/>
            <a:ext cx="7848872" cy="2304256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Денежные единицы стран мира  </a:t>
            </a:r>
          </a:p>
        </p:txBody>
      </p:sp>
    </p:spTree>
    <p:extLst>
      <p:ext uri="{BB962C8B-B14F-4D97-AF65-F5344CB8AC3E}">
        <p14:creationId xmlns:p14="http://schemas.microsoft.com/office/powerpoint/2010/main" val="201904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468" name="Table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6721112"/>
              </p:ext>
            </p:extLst>
          </p:nvPr>
        </p:nvGraphicFramePr>
        <p:xfrm>
          <a:off x="683568" y="1233261"/>
          <a:ext cx="8352928" cy="5436099"/>
        </p:xfrm>
        <a:graphic>
          <a:graphicData uri="http://schemas.openxmlformats.org/drawingml/2006/table">
            <a:tbl>
              <a:tblPr/>
              <a:tblGrid>
                <a:gridCol w="4464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36099">
                <a:tc>
                  <a:txBody>
                    <a:bodyPr/>
                    <a:lstStyle/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Рубль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Доллар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Евро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Фунт стерлингов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Иена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Юань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0000" marR="90000">
                    <a:lnT w="5760" algn="ctr">
                      <a:solidFill>
                        <a:srgbClr val="9BBB59"/>
                      </a:solidFill>
                    </a:lnT>
                    <a:lnB w="5760" algn="ctr">
                      <a:solidFill>
                        <a:srgbClr val="9BBB59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А.Япония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Б.Россия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В.Великобритания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Г.Китай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Д.США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Е.Страны</a:t>
                      </a: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Европы</a:t>
                      </a:r>
                      <a:endParaRPr lang="en-US" sz="36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T w="5760" algn="ctr">
                      <a:solidFill>
                        <a:srgbClr val="9BBB59"/>
                      </a:solidFill>
                    </a:lnT>
                    <a:lnB w="5760" algn="ctr">
                      <a:solidFill>
                        <a:srgbClr val="9BBB59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7172CC5-A232-8D29-6FAB-7DF3AD8D37EC}"/>
              </a:ext>
            </a:extLst>
          </p:cNvPr>
          <p:cNvSpPr/>
          <p:nvPr/>
        </p:nvSpPr>
        <p:spPr>
          <a:xfrm>
            <a:off x="1331640" y="404664"/>
            <a:ext cx="6768752" cy="828596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Сопоставьте каждой валюте ее страну:</a:t>
            </a:r>
            <a:endParaRPr lang="en-US" sz="2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9BF0F5C-1ABA-99EB-C3D6-DB8A60CC00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441677"/>
              </p:ext>
            </p:extLst>
          </p:nvPr>
        </p:nvGraphicFramePr>
        <p:xfrm>
          <a:off x="1001890" y="3927002"/>
          <a:ext cx="7634808" cy="1074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970">
                  <a:extLst>
                    <a:ext uri="{9D8B030D-6E8A-4147-A177-3AD203B41FA5}">
                      <a16:colId xmlns:a16="http://schemas.microsoft.com/office/drawing/2014/main" val="567275049"/>
                    </a:ext>
                  </a:extLst>
                </a:gridCol>
                <a:gridCol w="1358713">
                  <a:extLst>
                    <a:ext uri="{9D8B030D-6E8A-4147-A177-3AD203B41FA5}">
                      <a16:colId xmlns:a16="http://schemas.microsoft.com/office/drawing/2014/main" val="3210483930"/>
                    </a:ext>
                  </a:extLst>
                </a:gridCol>
                <a:gridCol w="1255657">
                  <a:extLst>
                    <a:ext uri="{9D8B030D-6E8A-4147-A177-3AD203B41FA5}">
                      <a16:colId xmlns:a16="http://schemas.microsoft.com/office/drawing/2014/main" val="3384323157"/>
                    </a:ext>
                  </a:extLst>
                </a:gridCol>
                <a:gridCol w="1255657">
                  <a:extLst>
                    <a:ext uri="{9D8B030D-6E8A-4147-A177-3AD203B41FA5}">
                      <a16:colId xmlns:a16="http://schemas.microsoft.com/office/drawing/2014/main" val="1228925016"/>
                    </a:ext>
                  </a:extLst>
                </a:gridCol>
                <a:gridCol w="1255657">
                  <a:extLst>
                    <a:ext uri="{9D8B030D-6E8A-4147-A177-3AD203B41FA5}">
                      <a16:colId xmlns:a16="http://schemas.microsoft.com/office/drawing/2014/main" val="893868176"/>
                    </a:ext>
                  </a:extLst>
                </a:gridCol>
                <a:gridCol w="1227154">
                  <a:extLst>
                    <a:ext uri="{9D8B030D-6E8A-4147-A177-3AD203B41FA5}">
                      <a16:colId xmlns:a16="http://schemas.microsoft.com/office/drawing/2014/main" val="181867459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– </a:t>
                      </a:r>
                      <a:endParaRPr lang="ru-RU" sz="2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862" marR="90862" marT="45431" marB="454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–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862" marR="90862" marT="45431" marB="454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–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–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–</a:t>
                      </a:r>
                      <a:endParaRPr lang="ru-RU" sz="2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–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94155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B57763C-CEC7-C03D-2923-910F42D47A80}"/>
              </a:ext>
            </a:extLst>
          </p:cNvPr>
          <p:cNvSpPr txBox="1"/>
          <p:nvPr/>
        </p:nvSpPr>
        <p:spPr>
          <a:xfrm>
            <a:off x="1001890" y="1268760"/>
            <a:ext cx="75325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 каждой команды на столе есть бланк, который нужно заполнить. Напротив цифры, написать соответствующую букву.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25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468" name="Table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9272369"/>
              </p:ext>
            </p:extLst>
          </p:nvPr>
        </p:nvGraphicFramePr>
        <p:xfrm>
          <a:off x="683568" y="1233261"/>
          <a:ext cx="8352928" cy="5436099"/>
        </p:xfrm>
        <a:graphic>
          <a:graphicData uri="http://schemas.openxmlformats.org/drawingml/2006/table">
            <a:tbl>
              <a:tblPr/>
              <a:tblGrid>
                <a:gridCol w="4464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36099">
                <a:tc>
                  <a:txBody>
                    <a:bodyPr/>
                    <a:lstStyle/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Рубль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Доллар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Евро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Фунт стерлингов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Иена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342720" lvl="0" indent="-342720" algn="l">
                        <a:lnSpc>
                          <a:spcPct val="150000"/>
                        </a:lnSpc>
                        <a:buClr>
                          <a:srgbClr val="000000"/>
                        </a:buClr>
                        <a:buFont typeface="Calibri"/>
                        <a:buAutoNum type="arabicPeriod"/>
                        <a:tabLst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Юань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0000" marR="90000">
                    <a:lnT w="5760" algn="ctr">
                      <a:solidFill>
                        <a:srgbClr val="9BBB59"/>
                      </a:solidFill>
                    </a:lnT>
                    <a:lnB w="5760" algn="ctr">
                      <a:solidFill>
                        <a:srgbClr val="9BBB59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Б.Россия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Д.США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Е.Страны</a:t>
                      </a:r>
                      <a:r>
                        <a:rPr lang="ru-RU" sz="3600" b="0" i="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Европы</a:t>
                      </a:r>
                      <a:endParaRPr lang="en-US" sz="36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В.Великобритания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А.Япония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tabLst>
                          <a:tab pos="0" algn="l"/>
                          <a:tab pos="53964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3600" b="0" i="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Г.Китай</a:t>
                      </a:r>
                      <a:endParaRPr lang="en-US" sz="3600" b="0" i="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0000" marR="90000">
                    <a:lnT w="5760" algn="ctr">
                      <a:solidFill>
                        <a:srgbClr val="9BBB59"/>
                      </a:solidFill>
                    </a:lnT>
                    <a:lnB w="5760" algn="ctr">
                      <a:solidFill>
                        <a:srgbClr val="9BBB59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7172CC5-A232-8D29-6FAB-7DF3AD8D37EC}"/>
              </a:ext>
            </a:extLst>
          </p:cNvPr>
          <p:cNvSpPr/>
          <p:nvPr/>
        </p:nvSpPr>
        <p:spPr>
          <a:xfrm>
            <a:off x="1331640" y="404664"/>
            <a:ext cx="6768752" cy="828596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Сопоставьте каждой валюте ее страну:</a:t>
            </a:r>
            <a:endParaRPr lang="en-US" sz="2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76087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F348C61-96F9-4FC2-C233-6C8EDE6E3CFA}"/>
              </a:ext>
            </a:extLst>
          </p:cNvPr>
          <p:cNvSpPr txBox="1"/>
          <p:nvPr/>
        </p:nvSpPr>
        <p:spPr>
          <a:xfrm>
            <a:off x="1115616" y="2083920"/>
            <a:ext cx="7776864" cy="269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8638" lvl="0" indent="-528638">
              <a:lnSpc>
                <a:spcPct val="110000"/>
              </a:lnSpc>
              <a:spcBef>
                <a:spcPts val="2400"/>
              </a:spcBef>
              <a:buFont typeface="Wingdings" panose="05000000000000000000" pitchFamily="2" charset="2"/>
              <a:buChar char="ü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Уважай своих партнеров</a:t>
            </a:r>
          </a:p>
          <a:p>
            <a:pPr marL="528638" indent="-528638">
              <a:lnSpc>
                <a:spcPct val="110000"/>
              </a:lnSpc>
              <a:spcBef>
                <a:spcPts val="2400"/>
              </a:spcBef>
              <a:buFont typeface="Wingdings" panose="05000000000000000000" pitchFamily="2" charset="2"/>
              <a:buChar char="ü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Умей выслушать другого</a:t>
            </a:r>
          </a:p>
          <a:p>
            <a:pPr marL="528638" indent="-528638">
              <a:lnSpc>
                <a:spcPct val="110000"/>
              </a:lnSpc>
              <a:spcBef>
                <a:spcPts val="2400"/>
              </a:spcBef>
              <a:buFont typeface="Wingdings" panose="05000000000000000000" pitchFamily="2" charset="2"/>
              <a:buChar char="ü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согласен – предлагай</a:t>
            </a:r>
          </a:p>
        </p:txBody>
      </p:sp>
    </p:spTree>
    <p:extLst>
      <p:ext uri="{BB962C8B-B14F-4D97-AF65-F5344CB8AC3E}">
        <p14:creationId xmlns:p14="http://schemas.microsoft.com/office/powerpoint/2010/main" val="155246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12AF5F8-58A1-D7FB-2BC1-BD9EA748B949}"/>
              </a:ext>
            </a:extLst>
          </p:cNvPr>
          <p:cNvSpPr/>
          <p:nvPr/>
        </p:nvSpPr>
        <p:spPr>
          <a:xfrm>
            <a:off x="1027651" y="2292855"/>
            <a:ext cx="7848872" cy="1695522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Экономические задачи</a:t>
            </a:r>
          </a:p>
        </p:txBody>
      </p:sp>
    </p:spTree>
    <p:extLst>
      <p:ext uri="{BB962C8B-B14F-4D97-AF65-F5344CB8AC3E}">
        <p14:creationId xmlns:p14="http://schemas.microsoft.com/office/powerpoint/2010/main" val="316144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1" name="CustomShape 2"/>
          <p:cNvSpPr/>
          <p:nvPr/>
        </p:nvSpPr>
        <p:spPr bwMode="auto">
          <a:xfrm>
            <a:off x="611560" y="764704"/>
            <a:ext cx="8137160" cy="582300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бизнесмена поспорили: кто получит больше прибыли? В итоге Иванов выручил от продажи своих товаров 5000 рублей, а расходы его составили З000 рублей. А Сидоров наторговал на 1000 рублей меньше, но и затратил своих денег 1500 рублей. Кто выиграл спор?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09609D3-55CE-7F58-9FDA-29BEE4AC4046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755576" y="548680"/>
            <a:ext cx="8229600" cy="5976664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грош равнялся двум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копейкам, а алтын – трем копейкам.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Сравните: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гроша ___ 3 алтына;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грошей ___ 5 алтынов;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грошей ___ 8 алтынов.</a:t>
            </a:r>
          </a:p>
        </p:txBody>
      </p:sp>
    </p:spTree>
    <p:extLst>
      <p:ext uri="{BB962C8B-B14F-4D97-AF65-F5344CB8AC3E}">
        <p14:creationId xmlns:p14="http://schemas.microsoft.com/office/powerpoint/2010/main" val="101320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2B75DE4-C90D-9989-70BD-6940E2DAF408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11560" y="692696"/>
            <a:ext cx="8229600" cy="525658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3.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одном евро 100 центов. Сколько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центов в: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 евро ___________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 евро ____________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3967 евро ____________?</a:t>
            </a:r>
          </a:p>
        </p:txBody>
      </p:sp>
    </p:spTree>
    <p:extLst>
      <p:ext uri="{BB962C8B-B14F-4D97-AF65-F5344CB8AC3E}">
        <p14:creationId xmlns:p14="http://schemas.microsoft.com/office/powerpoint/2010/main" val="205420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E31ABD8-5E69-6B8B-C3AA-65EAA9645F58}"/>
              </a:ext>
            </a:extLst>
          </p:cNvPr>
          <p:cNvSpPr/>
          <p:nvPr/>
        </p:nvSpPr>
        <p:spPr>
          <a:xfrm>
            <a:off x="1475656" y="1772816"/>
            <a:ext cx="6768752" cy="2376264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Финансовая разминка  </a:t>
            </a:r>
          </a:p>
        </p:txBody>
      </p:sp>
    </p:spTree>
    <p:extLst>
      <p:ext uri="{BB962C8B-B14F-4D97-AF65-F5344CB8AC3E}">
        <p14:creationId xmlns:p14="http://schemas.microsoft.com/office/powerpoint/2010/main" val="5600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1890347"/>
            <a:ext cx="5094280" cy="30773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60000"/>
              </a:lnSpc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называют учреждение, где производятся операции с деньгами, ценными бумагами и драгоценными металлами?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2430" y="638804"/>
            <a:ext cx="5094280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Финансовая разминка 1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5612518"/>
            <a:ext cx="2197359" cy="524094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6056" y="5366733"/>
            <a:ext cx="21973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банк</a:t>
            </a:r>
          </a:p>
        </p:txBody>
      </p:sp>
      <p:pic>
        <p:nvPicPr>
          <p:cNvPr id="34" name="Picture 1" descr="C:\Users\DNS\Downloads\2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787" y="2256503"/>
            <a:ext cx="2864984" cy="21487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15851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96C1468-1A6A-ADD8-DE0F-95896BE8D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72" y="2274666"/>
            <a:ext cx="3611107" cy="24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2011469"/>
            <a:ext cx="5148063" cy="3145724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  <a:defRPr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 специфический товар,  металлические и бумажные знаки, являющиеся мерой стоимости товаров и услуг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615688"/>
            <a:ext cx="514806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Финансовая разминка 2 </a:t>
            </a:r>
          </a:p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5614909"/>
            <a:ext cx="2239347" cy="524094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0744" y="5340870"/>
            <a:ext cx="2141933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95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деньги</a:t>
            </a:r>
          </a:p>
        </p:txBody>
      </p:sp>
    </p:spTree>
    <p:extLst>
      <p:ext uri="{BB962C8B-B14F-4D97-AF65-F5344CB8AC3E}">
        <p14:creationId xmlns:p14="http://schemas.microsoft.com/office/powerpoint/2010/main" val="1660234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1845561"/>
            <a:ext cx="5411935" cy="333518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60000"/>
              </a:lnSpc>
              <a:buNone/>
              <a:defRPr/>
            </a:pPr>
            <a:r>
              <a:rPr lang="ru-RU" sz="3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Денежная сумма, которую клиент передает на хранение банку и получает от этого доход в виде начисленных процентов.?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64321" y="655639"/>
            <a:ext cx="5411935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Финансовая разминка 3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35400" y="5543866"/>
            <a:ext cx="2239347" cy="510098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25727" y="5199884"/>
            <a:ext cx="1887055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95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вклад</a:t>
            </a:r>
          </a:p>
        </p:txBody>
      </p:sp>
      <p:pic>
        <p:nvPicPr>
          <p:cNvPr id="35" name="Picture 3" descr="C:\Users\DNS\Downloads\Kartinki_834_14073409.png">
            <a:extLst>
              <a:ext uri="{FF2B5EF4-FFF2-40B4-BE49-F238E27FC236}">
                <a16:creationId xmlns:a16="http://schemas.microsoft.com/office/drawing/2014/main" id="{1A4DECED-89C6-9720-8053-C418078534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408" y="2024388"/>
            <a:ext cx="2614349" cy="3011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443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ownloads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191919"/>
            <a:ext cx="3528392" cy="239330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729019"/>
            <a:ext cx="4791419" cy="371217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  <a:defRPr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 дистанционное получение банковской услуги через приложение, установленное на телефоне, компьютере или планшете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98182"/>
            <a:ext cx="5616624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Финансовая разминка 4 </a:t>
            </a:r>
          </a:p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6147" y="5725245"/>
            <a:ext cx="2225351" cy="510098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5896" y="5441191"/>
            <a:ext cx="5209696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95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мобильный банк </a:t>
            </a:r>
            <a:endParaRPr lang="ru-RU" sz="495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69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34082" y="534321"/>
            <a:ext cx="5508103" cy="714375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Финансовая разминка 5 </a:t>
            </a:r>
          </a:p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95874" y="5661295"/>
            <a:ext cx="2239347" cy="496102"/>
          </a:xfrm>
          <a:prstGeom prst="rect">
            <a:avLst/>
          </a:prstGeom>
          <a:solidFill>
            <a:schemeClr val="accent1">
              <a:lumMod val="40000"/>
              <a:lumOff val="60000"/>
              <a:alpha val="31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8748" y="5285670"/>
            <a:ext cx="2786918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95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пин</a:t>
            </a:r>
            <a:r>
              <a:rPr lang="ru-RU" sz="495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код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153583" y="1965812"/>
            <a:ext cx="4865265" cy="3240360"/>
          </a:xfrm>
        </p:spPr>
        <p:txBody>
          <a:bodyPr>
            <a:normAutofit/>
          </a:bodyPr>
          <a:lstStyle/>
          <a:p>
            <a:pPr algn="ctr">
              <a:lnSpc>
                <a:spcPct val="160000"/>
              </a:lnSpc>
              <a:buNone/>
              <a:defRPr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Персональный номер из четырех цифр, который знает только держатель карты банка.</a:t>
            </a:r>
          </a:p>
        </p:txBody>
      </p:sp>
      <p:pic>
        <p:nvPicPr>
          <p:cNvPr id="33" name="Picture 2" descr="C:\Users\DNS\Downloads\K24fdfMCce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471" y="2017534"/>
            <a:ext cx="3539387" cy="31369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24556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Легкий дым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олочн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иний II">
    <a:dk1>
      <a:sysClr val="windowText" lastClr="000000"/>
    </a:dk1>
    <a:lt1>
      <a:sysClr val="window" lastClr="FFFFFF"/>
    </a:lt1>
    <a:dk2>
      <a:srgbClr val="335B74"/>
    </a:dk2>
    <a:lt2>
      <a:srgbClr val="DFE3E5"/>
    </a:lt2>
    <a:accent1>
      <a:srgbClr val="1CADE4"/>
    </a:accent1>
    <a:accent2>
      <a:srgbClr val="2683C6"/>
    </a:accent2>
    <a:accent3>
      <a:srgbClr val="27CED7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762</TotalTime>
  <Words>639</Words>
  <Application>Microsoft Office PowerPoint</Application>
  <DocSecurity>0</DocSecurity>
  <PresentationFormat>Экран (4:3)</PresentationFormat>
  <Paragraphs>190</Paragraphs>
  <Slides>33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0" baseType="lpstr">
      <vt:lpstr>Arial</vt:lpstr>
      <vt:lpstr>Calibri</vt:lpstr>
      <vt:lpstr>Century Gothic</vt:lpstr>
      <vt:lpstr>Times New Roman</vt:lpstr>
      <vt:lpstr>Wingdings</vt:lpstr>
      <vt:lpstr>Wingdings 3</vt:lpstr>
      <vt:lpstr>Легкий дым</vt:lpstr>
      <vt:lpstr>Автор: Коновалова Наталья Геннадьевна Учитель математики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финансовой грамотности.</dc:title>
  <dc:subject/>
  <dc:creator>Наталья</dc:creator>
  <cp:keywords/>
  <dc:description/>
  <cp:lastModifiedBy>Pavel Prosto</cp:lastModifiedBy>
  <cp:revision>25</cp:revision>
  <dcterms:created xsi:type="dcterms:W3CDTF">2010-02-17T21:19:50Z</dcterms:created>
  <dcterms:modified xsi:type="dcterms:W3CDTF">2023-06-05T10:45:32Z</dcterms:modified>
  <cp:category/>
  <dc:identifier/>
  <cp:contentStatus/>
  <dc:language>en-US</dc:language>
  <cp:version/>
</cp:coreProperties>
</file>