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C4980-4FF5-BB39-B0E1-921532713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E35019-7169-2008-0CAC-30FFFE687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2C7982-42A4-D241-98FD-23C654C45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0614-9DD5-432C-9E97-77B363DB8F5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C4E92-6A48-8094-E41F-948F7203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5EA8A-4AFA-329E-055A-0A22D465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0871-A315-4476-8939-BCEBBC1A4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8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77242-B2C0-02A2-17BB-35215B85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16699A-C4A1-C571-13AD-C95A1020F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17D78-8DDD-FB6B-96DF-637DF5A2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0614-9DD5-432C-9E97-77B363DB8F5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71ACB7-4DCF-E1B5-2505-5EBB22354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5E4525-3246-99B9-0E4D-3BE28743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0871-A315-4476-8939-BCEBBC1A4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1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8B73ED-73E8-5DEE-8B70-BE92C57C6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ED2786-FAA7-6BEB-D906-9413BBE2D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C75F1F-EDF9-2768-B684-76BEC2B6F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0614-9DD5-432C-9E97-77B363DB8F5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13C8A-0A9A-5356-6EBC-F7D46ACD5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F04E4B-A0A8-8884-8563-656FB62B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0871-A315-4476-8939-BCEBBC1A4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4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199E8-BBAE-1F88-DCE8-418BA999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4E3B18-792B-3B9F-7BF0-18CB9679C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77556D-E5FF-F577-CFEF-93FF80D1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0614-9DD5-432C-9E97-77B363DB8F5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55515-ED40-0F0C-81DD-8DDB906C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47E742-E4AA-36BE-FE87-1FFC4C69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0871-A315-4476-8939-BCEBBC1A4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1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FDE13-C74E-73C5-8DFD-389B9D3A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34DD0E-F1C0-8E39-3678-D48078A71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515A0-C1E5-AA02-C18D-2AB5E9E0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0614-9DD5-432C-9E97-77B363DB8F5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E04D24-9587-6DF7-D6B3-53AE7BAB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F3740-CAAF-2061-9B12-0DDD5130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0871-A315-4476-8939-BCEBBC1A4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0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CB741-7F55-51F6-0500-9264C590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1C345-0908-DAC7-C4A1-F938A3D82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0D38DC-B3E6-7CA0-B105-BF204A5E4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6DFB1D-9230-B31D-8ABB-934C911C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0614-9DD5-432C-9E97-77B363DB8F5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EC688F-817E-2CB5-8B33-F1E6D794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818F5F-15FE-8E3D-DA69-8410768F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0871-A315-4476-8939-BCEBBC1A4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6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6BC9D-F4F3-7B41-0716-3B257E56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96BFF5-26EC-C593-92AE-D53F16DFC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876525-1528-3170-1A82-AC650D236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B747DF-7BB9-443A-0CA3-627AEE912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3006C4-5F14-35D7-6426-F61BD2519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205E92-9A3D-A78F-BE66-E4F1FD4FA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0614-9DD5-432C-9E97-77B363DB8F5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FD6F89-FA8B-5C2F-F75F-F0A03832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50408-8DA4-D801-A082-5BC30E24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0871-A315-4476-8939-BCEBBC1A4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33540-4588-2779-BBE6-3335A352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6BFFC6-2F7E-6256-2A1E-7A7DBAF9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0614-9DD5-432C-9E97-77B363DB8F5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3980B2-FDD1-2E0D-AACD-451D1673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33D2C1-8F3B-8309-FF09-4FDFD126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0871-A315-4476-8939-BCEBBC1A4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0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9C6873-C04A-A7AA-4DCD-DBFD731E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0614-9DD5-432C-9E97-77B363DB8F5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52AF6A-4EE6-C520-989B-005A55F3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19B670-344B-F8DE-427A-4795CE16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0871-A315-4476-8939-BCEBBC1A4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59148-921F-6061-D02C-8FAE5EE8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968A8-5099-0543-1159-C0B3D22CE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C334F7-21E9-6A71-0291-FB47A3F13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6D813-0083-9F28-0DFD-22D83A6A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0614-9DD5-432C-9E97-77B363DB8F5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942273-FD28-962F-F683-AFF0934A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8571A3-30F0-217A-4183-DB0A80ED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0871-A315-4476-8939-BCEBBC1A4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5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64F5D-29BE-3E91-7F5E-F40E387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3D8AC2-CB2C-04A6-3028-E72C18651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D659FA-9C2C-3B19-A1F5-CB32EF7E0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70D4A9-1172-2527-7BEC-0B769DD2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0614-9DD5-432C-9E97-77B363DB8F5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973705-B95F-FABF-C486-3A3BCDB3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74F540-44A0-B29E-E4CD-E92A5C3C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0871-A315-4476-8939-BCEBBC1A4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B80D2-FAF4-C792-3814-2AC72428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C2C038-08AF-0D6E-6A6E-22C83E75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16713-D46D-9EBE-473E-6144BAA29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40614-9DD5-432C-9E97-77B363DB8F5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5CE227-B146-3B6D-FD17-0636E9AC1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46306-ADEA-73A5-8A10-F3735954A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B0871-A315-4476-8939-BCEBBC1A4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9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9D234-B71F-1FFB-C6C5-BD5E96A167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7B8920-0FC1-E821-4527-BE1F12247C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53ABF2-38D0-75EF-2BFD-C7D2361D6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FB688B-655C-FC84-245E-16299BC3E694}"/>
              </a:ext>
            </a:extLst>
          </p:cNvPr>
          <p:cNvSpPr txBox="1"/>
          <p:nvPr/>
        </p:nvSpPr>
        <p:spPr>
          <a:xfrm>
            <a:off x="1112363" y="565608"/>
            <a:ext cx="98792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Презентация к уроку русского языка </a:t>
            </a:r>
          </a:p>
          <a:p>
            <a:pPr algn="ctr"/>
            <a:r>
              <a:rPr lang="ru-RU" sz="4400" dirty="0"/>
              <a:t>на тему «Подготовка к написанию сочинения по картине </a:t>
            </a:r>
            <a:r>
              <a:rPr lang="ru-RU" sz="4400" dirty="0" err="1"/>
              <a:t>И.И.Шишкина</a:t>
            </a:r>
            <a:r>
              <a:rPr lang="ru-RU" sz="4400" dirty="0"/>
              <a:t> «Корабельная роща»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91FFC-B1B6-4F6B-7566-E55E8459B883}"/>
              </a:ext>
            </a:extLst>
          </p:cNvPr>
          <p:cNvSpPr txBox="1"/>
          <p:nvPr/>
        </p:nvSpPr>
        <p:spPr>
          <a:xfrm>
            <a:off x="5495826" y="4966429"/>
            <a:ext cx="5995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Подготовила учитель русского языка и литературы ГБОУ «Средняя общеобразовательная школа №516 Невского района Санкт-Петербурга» </a:t>
            </a:r>
          </a:p>
          <a:p>
            <a:r>
              <a:rPr lang="ru-RU" dirty="0"/>
              <a:t>Принцева Александра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01126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25A7D-10C5-D6D7-C7CF-A2D14D2E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9D6211-C9B1-B30C-E9EE-161B4A5CE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480361-8CFA-E1B7-15BB-92953EDF5E39}"/>
              </a:ext>
            </a:extLst>
          </p:cNvPr>
          <p:cNvSpPr txBox="1"/>
          <p:nvPr/>
        </p:nvSpPr>
        <p:spPr>
          <a:xfrm>
            <a:off x="1960775" y="678730"/>
            <a:ext cx="8568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Примерный план сочинения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0A244-745D-B2C0-09F4-3B070326360B}"/>
              </a:ext>
            </a:extLst>
          </p:cNvPr>
          <p:cNvSpPr txBox="1"/>
          <p:nvPr/>
        </p:nvSpPr>
        <p:spPr>
          <a:xfrm>
            <a:off x="537328" y="1690688"/>
            <a:ext cx="10699423" cy="4096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3600" b="1" i="1" dirty="0">
                <a:effectLst/>
                <a:ea typeface="Times New Roman" panose="02020603050405020304" pitchFamily="18" charset="0"/>
              </a:rPr>
              <a:t>Картина И. И Шишкина «Корабельная роща».</a:t>
            </a:r>
            <a:endParaRPr lang="ru-RU" sz="36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3600" b="1" i="1" dirty="0">
                <a:effectLst/>
                <a:ea typeface="Times New Roman" panose="02020603050405020304" pitchFamily="18" charset="0"/>
              </a:rPr>
              <a:t>Описание картины.</a:t>
            </a:r>
            <a:endParaRPr lang="ru-RU" sz="3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а) Прозрачный ручеек.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б) Низкий забор.</a:t>
            </a:r>
            <a:endParaRPr lang="ru-RU" sz="3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Стройные сосны.</a:t>
            </a:r>
            <a:endParaRPr lang="ru-RU" sz="3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Ваше</a:t>
            </a:r>
            <a:r>
              <a:rPr lang="ru-RU" sz="36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отношение к картине.</a:t>
            </a:r>
            <a:endParaRPr lang="ru-RU" sz="3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7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7BD46-BE13-D320-8296-634F6410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6546A1-96F5-7764-820F-A115335D1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4"/>
            <a:ext cx="12192000" cy="686389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90E720-7637-E4C9-7230-7FB225B9C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9" y="682604"/>
            <a:ext cx="4984767" cy="3747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9448FD-EA28-36CE-A5AD-49BE85A6CD18}"/>
              </a:ext>
            </a:extLst>
          </p:cNvPr>
          <p:cNvSpPr txBox="1"/>
          <p:nvPr/>
        </p:nvSpPr>
        <p:spPr>
          <a:xfrm>
            <a:off x="661889" y="4760536"/>
            <a:ext cx="4984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</a:t>
            </a:r>
            <a:r>
              <a:rPr lang="ru-RU" sz="3200" dirty="0"/>
              <a:t>Иван Иванович Шишкин </a:t>
            </a:r>
          </a:p>
          <a:p>
            <a:r>
              <a:rPr lang="ru-RU" sz="3200" dirty="0"/>
              <a:t>             (1832 – 1898)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84F26-CA6D-6D77-B286-7FEFF27196D8}"/>
              </a:ext>
            </a:extLst>
          </p:cNvPr>
          <p:cNvSpPr txBox="1"/>
          <p:nvPr/>
        </p:nvSpPr>
        <p:spPr>
          <a:xfrm>
            <a:off x="6287678" y="682604"/>
            <a:ext cx="5316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effectLst/>
              </a:rPr>
              <a:t>Русский художник-пейзажист, живописец, рисовальщик и гравёр-аквафортист. Академик, профессор, руководитель пейзажной мастерской Императорской Академии художеств. 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C0326-1630-1EF1-E489-5772A5E892C6}"/>
              </a:ext>
            </a:extLst>
          </p:cNvPr>
          <p:cNvSpPr txBox="1"/>
          <p:nvPr/>
        </p:nvSpPr>
        <p:spPr>
          <a:xfrm>
            <a:off x="6278252" y="3082565"/>
            <a:ext cx="5439266" cy="346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Всем своим творчеством он прославлял красоту мощь и богатство родной природы. Большинство полотен посвящено русскому лесу. Об этом говорят их названия: «Сосновый бор», «Лесные дали», «Дорога в лесу», «Дубы», «Лес весной». «Корабельная роща»</a:t>
            </a:r>
          </a:p>
        </p:txBody>
      </p:sp>
    </p:spTree>
    <p:extLst>
      <p:ext uri="{BB962C8B-B14F-4D97-AF65-F5344CB8AC3E}">
        <p14:creationId xmlns:p14="http://schemas.microsoft.com/office/powerpoint/2010/main" val="195861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AD166-E9A1-E941-DAB7-BC5205CA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71864B-FE50-E1EC-AE6A-D082D1CF3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Содержимое 3" descr="image001.jpg">
            <a:extLst>
              <a:ext uri="{FF2B5EF4-FFF2-40B4-BE49-F238E27FC236}">
                <a16:creationId xmlns:a16="http://schemas.microsoft.com/office/drawing/2014/main" id="{553E5670-DBF8-0517-CBFF-C4B1D4783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4" y="294899"/>
            <a:ext cx="4761180" cy="291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3" descr="image002.jpg">
            <a:extLst>
              <a:ext uri="{FF2B5EF4-FFF2-40B4-BE49-F238E27FC236}">
                <a16:creationId xmlns:a16="http://schemas.microsoft.com/office/drawing/2014/main" id="{0A6E885C-A3D1-B289-F9F3-FF8F31EA2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55" y="294899"/>
            <a:ext cx="5242945" cy="372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D59A41-3E08-5321-3DA2-733CC2CF78E0}"/>
              </a:ext>
            </a:extLst>
          </p:cNvPr>
          <p:cNvSpPr txBox="1"/>
          <p:nvPr/>
        </p:nvSpPr>
        <p:spPr>
          <a:xfrm>
            <a:off x="282804" y="3497344"/>
            <a:ext cx="467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</a:t>
            </a:r>
            <a:r>
              <a:rPr lang="ru-RU" sz="2800" dirty="0"/>
              <a:t>«Утро в сосновом лесу»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4AF943-5FB9-7989-2F26-A3963CF39B11}"/>
              </a:ext>
            </a:extLst>
          </p:cNvPr>
          <p:cNvSpPr txBox="1"/>
          <p:nvPr/>
        </p:nvSpPr>
        <p:spPr>
          <a:xfrm>
            <a:off x="6306532" y="4242062"/>
            <a:ext cx="487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              «Сосновый бор»</a:t>
            </a:r>
          </a:p>
        </p:txBody>
      </p:sp>
    </p:spTree>
    <p:extLst>
      <p:ext uri="{BB962C8B-B14F-4D97-AF65-F5344CB8AC3E}">
        <p14:creationId xmlns:p14="http://schemas.microsoft.com/office/powerpoint/2010/main" val="55417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FA2F8-F369-3972-3225-1D943578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436927-0B4B-8FC6-6F59-CD3FABCA5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pic>
        <p:nvPicPr>
          <p:cNvPr id="6" name="Содержимое 3" descr="image003лесные дали.jpg">
            <a:extLst>
              <a:ext uri="{FF2B5EF4-FFF2-40B4-BE49-F238E27FC236}">
                <a16:creationId xmlns:a16="http://schemas.microsoft.com/office/drawing/2014/main" id="{6182C505-FD00-C580-E193-49CF7DD0A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9" y="365125"/>
            <a:ext cx="5433374" cy="38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CC71A9-DED3-E107-574F-5B92D22B21B2}"/>
              </a:ext>
            </a:extLst>
          </p:cNvPr>
          <p:cNvSpPr txBox="1"/>
          <p:nvPr/>
        </p:nvSpPr>
        <p:spPr>
          <a:xfrm>
            <a:off x="124898" y="4594263"/>
            <a:ext cx="585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«Лесные дали»</a:t>
            </a:r>
          </a:p>
        </p:txBody>
      </p:sp>
      <p:pic>
        <p:nvPicPr>
          <p:cNvPr id="8" name="Содержимое 3" descr="image00лес вечером1.jpg">
            <a:extLst>
              <a:ext uri="{FF2B5EF4-FFF2-40B4-BE49-F238E27FC236}">
                <a16:creationId xmlns:a16="http://schemas.microsoft.com/office/drawing/2014/main" id="{5F34AD19-22E7-24A2-110D-2B4795F89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02" y="1501352"/>
            <a:ext cx="5513142" cy="385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F600B9-F4E8-4F56-E7C0-EF71E85A6699}"/>
              </a:ext>
            </a:extLst>
          </p:cNvPr>
          <p:cNvSpPr txBox="1"/>
          <p:nvPr/>
        </p:nvSpPr>
        <p:spPr>
          <a:xfrm>
            <a:off x="6315959" y="5750351"/>
            <a:ext cx="5037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«Лес вечером»</a:t>
            </a:r>
          </a:p>
        </p:txBody>
      </p:sp>
    </p:spTree>
    <p:extLst>
      <p:ext uri="{BB962C8B-B14F-4D97-AF65-F5344CB8AC3E}">
        <p14:creationId xmlns:p14="http://schemas.microsoft.com/office/powerpoint/2010/main" val="27689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D0D3F-6A4D-CC44-57A9-C62A133C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0251EB-D904-0FFF-BEA2-E95FBA695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Содержимое 4" descr="image001корабельная.jpg">
            <a:extLst>
              <a:ext uri="{FF2B5EF4-FFF2-40B4-BE49-F238E27FC236}">
                <a16:creationId xmlns:a16="http://schemas.microsoft.com/office/drawing/2014/main" id="{32F6A678-D953-7761-ECFD-AD8FCD2A8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27" y="365125"/>
            <a:ext cx="7643813" cy="5038725"/>
          </a:xfrm>
          <a:prstGeom prst="rect">
            <a:avLst/>
          </a:prstGeom>
          <a:noFill/>
          <a:ln w="76200">
            <a:solidFill>
              <a:srgbClr val="4634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396245-22A3-C342-4346-A789D55B23AA}"/>
              </a:ext>
            </a:extLst>
          </p:cNvPr>
          <p:cNvSpPr txBox="1"/>
          <p:nvPr/>
        </p:nvSpPr>
        <p:spPr>
          <a:xfrm>
            <a:off x="2034127" y="5863472"/>
            <a:ext cx="745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                      «Корабельная роща»</a:t>
            </a:r>
          </a:p>
        </p:txBody>
      </p:sp>
    </p:spTree>
    <p:extLst>
      <p:ext uri="{BB962C8B-B14F-4D97-AF65-F5344CB8AC3E}">
        <p14:creationId xmlns:p14="http://schemas.microsoft.com/office/powerpoint/2010/main" val="214627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4EBDB-791F-E826-570F-FFEE95BB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9B0061-4248-6EFF-EF4A-5D50AFD0C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8906AA-46B2-2CEB-E9A2-BE9B1FC340EB}"/>
              </a:ext>
            </a:extLst>
          </p:cNvPr>
          <p:cNvSpPr txBox="1"/>
          <p:nvPr/>
        </p:nvSpPr>
        <p:spPr>
          <a:xfrm>
            <a:off x="527116" y="1382124"/>
            <a:ext cx="56474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Исследователям не составило труда выяснить, что на полотне изображен сосновый бор, прилегающий к Елабуге с северо-запада. Здесь, в Большом и Нижнем Афанасово, с XVIII века велась заготовка мачтовых сосен. Отсюда и взялось название - «Корабельная роща».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8626C-0ADA-1546-E5BF-1DC5EB74028D}"/>
              </a:ext>
            </a:extLst>
          </p:cNvPr>
          <p:cNvSpPr txBox="1"/>
          <p:nvPr/>
        </p:nvSpPr>
        <p:spPr>
          <a:xfrm>
            <a:off x="1338606" y="593889"/>
            <a:ext cx="884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Почему картина так называется?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B886F4-D09E-D6E1-5351-3929E353B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44" y="1690688"/>
            <a:ext cx="5551056" cy="4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6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1D76D-B6CD-07CA-3CDF-8F61C3C6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55463C-5037-4B66-F8D3-6243480F9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BE97DE-4780-82F8-6A3C-4BC5E6128A94}"/>
              </a:ext>
            </a:extLst>
          </p:cNvPr>
          <p:cNvSpPr txBox="1"/>
          <p:nvPr/>
        </p:nvSpPr>
        <p:spPr>
          <a:xfrm>
            <a:off x="838200" y="707010"/>
            <a:ext cx="10624794" cy="497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1.Что мы видим на переднем плане, в центре, на заднем плане?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.Можем ли мы сказать, какой день - пасмурный или ясный изображен на картине?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.С помощью какого цвета передает художник это ощущение?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.Мы сказали о цвете - желтом, теплом, ласковом. А как падает свет?</a:t>
            </a:r>
          </a:p>
        </p:txBody>
      </p:sp>
    </p:spTree>
    <p:extLst>
      <p:ext uri="{BB962C8B-B14F-4D97-AF65-F5344CB8AC3E}">
        <p14:creationId xmlns:p14="http://schemas.microsoft.com/office/powerpoint/2010/main" val="409879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4316-65C5-C70B-5385-3A41B44A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9231E0-F2E6-AA7E-6C42-F761B0E9A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4A181C-5E81-6D1F-6340-288F03B3A1FE}"/>
              </a:ext>
            </a:extLst>
          </p:cNvPr>
          <p:cNvSpPr txBox="1"/>
          <p:nvPr/>
        </p:nvSpPr>
        <p:spPr>
          <a:xfrm>
            <a:off x="1018095" y="933254"/>
            <a:ext cx="9992412" cy="404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AADCA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Подберите и запишите имена прилагательные к данным словам. Составьте  предложения, с этими словосочетаниями, помогающие описать картину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AADCA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endParaRPr kumimoji="0" lang="ru-RU" altLang="ru-RU" sz="2600" b="0" i="0" u="none" strike="noStrike" kern="1200" cap="none" spc="0" normalizeH="0" baseline="0" noProof="0" dirty="0">
              <a:ln>
                <a:noFill/>
              </a:ln>
              <a:solidFill>
                <a:srgbClr val="463416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AADCA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463416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Цвет(какой?)……….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AADCA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Стволы сосен( какие?)…….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AADCA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Песок на берегах ручья (какой?)…..</a:t>
            </a:r>
          </a:p>
        </p:txBody>
      </p:sp>
    </p:spTree>
    <p:extLst>
      <p:ext uri="{BB962C8B-B14F-4D97-AF65-F5344CB8AC3E}">
        <p14:creationId xmlns:p14="http://schemas.microsoft.com/office/powerpoint/2010/main" val="62808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2B1D2-E756-49BB-785F-9B960BD0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1D949A-4AE5-5560-76D5-FAF05BD0C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D48F76-E231-4B42-4E79-F6E4DA05A033}"/>
              </a:ext>
            </a:extLst>
          </p:cNvPr>
          <p:cNvSpPr txBox="1"/>
          <p:nvPr/>
        </p:nvSpPr>
        <p:spPr>
          <a:xfrm>
            <a:off x="838200" y="659876"/>
            <a:ext cx="10515600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AADCA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800" b="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Прочитайте текст, раскройте скобки, выберите выразительные и точные прилагательные, запишите словосочетания</a:t>
            </a:r>
            <a:r>
              <a:rPr kumimoji="0" lang="ru-RU" altLang="ru-RU" sz="2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AADCA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endParaRPr kumimoji="0" lang="ru-RU" altLang="ru-RU" sz="2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AADCA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    На картине «Корабельная роща» 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И.И.Шишкина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мы видим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(большая, лесная, солнечная, жаркая)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опушку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(большой, огромный, могучий)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соснового бора.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AADCA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     В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(спокойная, безмолвная)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тишине гордо застыли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 великие, величавые, высокие, стройные)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сосны. Высоко вскинули они в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(высокое, бездонное, синее)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небо свои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(зеленые, изумрудные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раскидистые , пышные)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вершины.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AADCA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    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(Маленький, быстрый, прозрачный)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ручеек лениво продолжает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(быстрое,  медленное,  неторопливое)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движение, прячется за деревьями, точно зовет нас за собой в эту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(далекая, таинственная)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даль.</a:t>
            </a:r>
          </a:p>
        </p:txBody>
      </p:sp>
    </p:spTree>
    <p:extLst>
      <p:ext uri="{BB962C8B-B14F-4D97-AF65-F5344CB8AC3E}">
        <p14:creationId xmlns:p14="http://schemas.microsoft.com/office/powerpoint/2010/main" val="1279906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464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Constantia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Принцева</dc:creator>
  <cp:lastModifiedBy>Александра Принцева</cp:lastModifiedBy>
  <cp:revision>2</cp:revision>
  <dcterms:created xsi:type="dcterms:W3CDTF">2022-12-13T17:31:54Z</dcterms:created>
  <dcterms:modified xsi:type="dcterms:W3CDTF">2022-12-13T18:13:28Z</dcterms:modified>
</cp:coreProperties>
</file>