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9" r:id="rId3"/>
    <p:sldId id="292" r:id="rId4"/>
    <p:sldId id="273" r:id="rId5"/>
    <p:sldId id="263" r:id="rId6"/>
    <p:sldId id="268" r:id="rId7"/>
    <p:sldId id="280" r:id="rId8"/>
    <p:sldId id="281" r:id="rId9"/>
    <p:sldId id="257" r:id="rId10"/>
    <p:sldId id="264" r:id="rId11"/>
    <p:sldId id="282" r:id="rId12"/>
    <p:sldId id="266" r:id="rId13"/>
    <p:sldId id="278" r:id="rId14"/>
    <p:sldId id="275" r:id="rId15"/>
    <p:sldId id="269" r:id="rId16"/>
    <p:sldId id="285" r:id="rId17"/>
    <p:sldId id="276" r:id="rId18"/>
    <p:sldId id="271" r:id="rId19"/>
    <p:sldId id="274" r:id="rId20"/>
    <p:sldId id="284" r:id="rId21"/>
    <p:sldId id="272" r:id="rId22"/>
    <p:sldId id="286" r:id="rId23"/>
    <p:sldId id="277" r:id="rId24"/>
    <p:sldId id="287" r:id="rId25"/>
    <p:sldId id="291" r:id="rId2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B5A2FC"/>
    <a:srgbClr val="FBB0A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1762" y="-33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0FD5E4-3B25-4504-881C-498D3539D4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B9229A-F3D9-49B4-ADDC-7CE608949A3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DFEA71-13E5-4DED-AACC-50F7CCF5D2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7CF687-FCED-4CD6-81AA-3A2C266B53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258F7E-3920-42F5-933A-F9A4861A536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861A77-2EA2-4937-A19D-73EDD1C9F8D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28DD02-D5A1-4350-BB48-93A88E56F0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2515D3-AFE4-4F32-8276-3D6FE36F3F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146150-0F61-4ED2-A201-6C03DD31516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BEECBB-EB1E-445C-BB28-3872D9E557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A817AA-DF28-462B-9F5F-3BCABF108D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7690F777-CD56-42E0-96C9-7AF350F27C0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/>
      <p:bldP spid="1027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Максим Горький 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2743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altLang="ru-RU" dirty="0" smtClean="0"/>
              <a:t>Вводный урок по пьесе«На дне»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400" dirty="0" smtClean="0"/>
              <a:t>Знакомство с героями. Конфликт. Проблематика. Анализ 1-го действия.</a:t>
            </a:r>
          </a:p>
          <a:p>
            <a:pPr eaLnBrk="1" hangingPunct="1">
              <a:lnSpc>
                <a:spcPct val="90000"/>
              </a:lnSpc>
            </a:pPr>
            <a:endParaRPr lang="ru-RU" altLang="ru-RU" sz="2400" dirty="0" smtClean="0"/>
          </a:p>
          <a:p>
            <a:pPr eaLnBrk="1" hangingPunct="1">
              <a:lnSpc>
                <a:spcPct val="90000"/>
              </a:lnSpc>
            </a:pPr>
            <a:endParaRPr lang="ru-RU" altLang="ru-RU" sz="2400" dirty="0" smtClean="0"/>
          </a:p>
          <a:p>
            <a:pPr eaLnBrk="1" hangingPunct="1">
              <a:lnSpc>
                <a:spcPct val="90000"/>
              </a:lnSpc>
            </a:pPr>
            <a:r>
              <a:rPr lang="ru-RU" altLang="ru-RU" sz="1400" dirty="0" smtClean="0"/>
              <a:t>Учитель русского языка и литературы МБОУ «Лицей №3 им. К.А. </a:t>
            </a:r>
            <a:r>
              <a:rPr lang="ru-RU" altLang="ru-RU" sz="1400" dirty="0" err="1" smtClean="0"/>
              <a:t>Москаленко</a:t>
            </a:r>
            <a:r>
              <a:rPr lang="ru-RU" altLang="ru-RU" sz="1400" dirty="0" smtClean="0"/>
              <a:t>» г. Липецк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1400" dirty="0" smtClean="0"/>
              <a:t>Корнева Г.А.</a:t>
            </a:r>
          </a:p>
        </p:txBody>
      </p:sp>
      <p:pic>
        <p:nvPicPr>
          <p:cNvPr id="2052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6288" y="228600"/>
            <a:ext cx="1558925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200" smtClean="0"/>
              <a:t>Поговорим об именах, фамилиях. Лука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altLang="ru-RU" sz="2000" smtClean="0"/>
              <a:t>- один из евангелистов, Горький даёт ему имя, которое ему дорого. (Газета "Московские ведомости", 23.12.1902 г.: "Этот странник вошёл в подвал, как луч яркого солнца, осветив в нём всё дурное... и... пробудив к жизни ростки добра".) 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000" smtClean="0"/>
              <a:t>- Имя </a:t>
            </a:r>
            <a:r>
              <a:rPr lang="ru-RU" altLang="ru-RU" sz="2000" i="1" smtClean="0"/>
              <a:t>Лука</a:t>
            </a:r>
            <a:r>
              <a:rPr lang="ru-RU" altLang="ru-RU" sz="2000" smtClean="0"/>
              <a:t> происходит от слова "лукавый". Именно таким видят старика и современники Горького (Д.Мережковский: "Религия старца лукавого есть религия лжи"). 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000" smtClean="0"/>
              <a:t>- В Красноярске жил современник М.Горького архиепископ Лука (1877-1961). Это был известный священник и хирург, человек, достойный уважения. Безусловно, он был известен Горькому. Красноярский архиепископ Лука провёл двенадцать лет в сталинских лагерях. В октябре 2002 года в честь 125-летия со дня его рождения в Красноярске был открыт памятник. Священник и хирург в ватнике - таким увидел его скульптор. </a:t>
            </a:r>
          </a:p>
        </p:txBody>
      </p:sp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0" y="5257800"/>
            <a:ext cx="112395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Сатин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ru-RU" altLang="ru-RU" smtClean="0"/>
              <a:t>   в этом имени звучание слова "сатана". Но какое испытание придумает он? Может быть, Сатин испытывает человека возможностью новой веры? </a:t>
            </a:r>
          </a:p>
          <a:p>
            <a:pPr eaLnBrk="1" hangingPunct="1"/>
            <a:endParaRPr lang="ru-RU" altLang="ru-RU" smtClean="0"/>
          </a:p>
        </p:txBody>
      </p:sp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24400" y="3581400"/>
            <a:ext cx="29718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4000" smtClean="0"/>
              <a:t>- О чём говорит род занятий действующих лиц? 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 Клещ - слесарь, </a:t>
            </a:r>
          </a:p>
          <a:p>
            <a:pPr eaLnBrk="1" hangingPunct="1"/>
            <a:r>
              <a:rPr lang="ru-RU" altLang="ru-RU" smtClean="0"/>
              <a:t>Квашня - торговка пельменями, </a:t>
            </a:r>
          </a:p>
          <a:p>
            <a:pPr eaLnBrk="1" hangingPunct="1"/>
            <a:r>
              <a:rPr lang="ru-RU" altLang="ru-RU" smtClean="0"/>
              <a:t>Алёшка - сапожник,</a:t>
            </a:r>
          </a:p>
          <a:p>
            <a:pPr eaLnBrk="1" hangingPunct="1"/>
            <a:r>
              <a:rPr lang="ru-RU" altLang="ru-RU" smtClean="0"/>
              <a:t> Кривой Зоб и Татарин - ключники.</a:t>
            </a:r>
          </a:p>
          <a:p>
            <a:pPr eaLnBrk="1" hangingPunct="1"/>
            <a:r>
              <a:rPr lang="ru-RU" altLang="ru-RU" smtClean="0"/>
              <a:t>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4000" smtClean="0"/>
              <a:t>- </a:t>
            </a:r>
            <a:r>
              <a:rPr lang="ru-RU" altLang="ru-RU" sz="2400" smtClean="0">
                <a:solidFill>
                  <a:schemeClr val="accent2"/>
                </a:solidFill>
              </a:rPr>
              <a:t>Каков возраст ночлежников? О чём это говорит?</a:t>
            </a:r>
            <a:r>
              <a:rPr lang="ru-RU" altLang="ru-RU" sz="4000" smtClean="0"/>
              <a:t> </a:t>
            </a:r>
          </a:p>
        </p:txBody>
      </p:sp>
      <p:sp>
        <p:nvSpPr>
          <p:cNvPr id="15363" name="Rectangle 6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altLang="ru-RU" sz="2400" smtClean="0"/>
              <a:t>Клещу и Квашне по 40 лет, Анне - 30, Бубнову - 45. Это самый работоспособный возраст. А ещё это возраст, в котором человек уже должен сложиться, что-то иметь за плечами. Но эти люди - в ночлежке, они не имеют ничего. 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400" smtClean="0"/>
              <a:t>- Барону 33 года. Это возраст Иисуса Христа. Почему Горький (а мы знаем, что у большого художника ничего не бывает случайным) даёт возраст Христа одному из нелюбимых героев с прозвищем Барон? Возможно, анализируя пьесу, раскрывая образ героя, мы ответим на этот вопрос.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4000" smtClean="0"/>
              <a:t>Знакомство с героями. Клещ</a:t>
            </a:r>
            <a:r>
              <a:rPr lang="ru-RU" altLang="ru-RU" smtClean="0"/>
              <a:t>.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altLang="ru-RU" sz="1600" smtClean="0"/>
              <a:t> </a:t>
            </a:r>
            <a:r>
              <a:rPr lang="ru-RU" altLang="ru-RU" sz="2000" smtClean="0"/>
              <a:t>Всего полгода находится в ночлежке.</a:t>
            </a:r>
          </a:p>
          <a:p>
            <a:pPr eaLnBrk="1" hangingPunct="1">
              <a:lnSpc>
                <a:spcPct val="80000"/>
              </a:lnSpc>
            </a:pPr>
            <a:endParaRPr lang="ru-RU" altLang="ru-RU" sz="2000" smtClean="0"/>
          </a:p>
          <a:p>
            <a:pPr eaLnBrk="1" hangingPunct="1">
              <a:lnSpc>
                <a:spcPct val="80000"/>
              </a:lnSpc>
            </a:pPr>
            <a:r>
              <a:rPr lang="ru-RU" altLang="ru-RU" sz="2000" smtClean="0"/>
              <a:t> Ему, рабочему человеку, больнее всего сознавать, что он обречён жить среди людей, находящихся без труда.</a:t>
            </a:r>
          </a:p>
          <a:p>
            <a:pPr eaLnBrk="1" hangingPunct="1">
              <a:lnSpc>
                <a:spcPct val="80000"/>
              </a:lnSpc>
            </a:pPr>
            <a:endParaRPr lang="ru-RU" altLang="ru-RU" sz="2000" smtClean="0"/>
          </a:p>
          <a:p>
            <a:pPr eaLnBrk="1" hangingPunct="1">
              <a:lnSpc>
                <a:spcPct val="80000"/>
              </a:lnSpc>
            </a:pPr>
            <a:r>
              <a:rPr lang="ru-RU" altLang="ru-RU" sz="2000" smtClean="0"/>
              <a:t>Клещ живёт одним стремлением вырваться на поверхность.</a:t>
            </a:r>
          </a:p>
          <a:p>
            <a:pPr eaLnBrk="1" hangingPunct="1">
              <a:lnSpc>
                <a:spcPct val="80000"/>
              </a:lnSpc>
            </a:pPr>
            <a:endParaRPr lang="ru-RU" altLang="ru-RU" sz="2000" smtClean="0"/>
          </a:p>
          <a:p>
            <a:pPr eaLnBrk="1" hangingPunct="1">
              <a:lnSpc>
                <a:spcPct val="80000"/>
              </a:lnSpc>
            </a:pPr>
            <a:r>
              <a:rPr lang="ru-RU" altLang="ru-RU" sz="2000" smtClean="0"/>
              <a:t>В 1-м акте - два раза ремарка "угрюмо". Это самая мрачная фигура. Он трезво смотрит на жизнь и угрюмо перед собой. </a:t>
            </a:r>
          </a:p>
          <a:p>
            <a:pPr eaLnBrk="1" hangingPunct="1">
              <a:lnSpc>
                <a:spcPct val="80000"/>
              </a:lnSpc>
            </a:pPr>
            <a:endParaRPr lang="ru-RU" altLang="ru-RU" sz="2000" smtClean="0"/>
          </a:p>
          <a:p>
            <a:pPr eaLnBrk="1" hangingPunct="1">
              <a:lnSpc>
                <a:spcPct val="80000"/>
              </a:lnSpc>
            </a:pPr>
            <a:r>
              <a:rPr lang="ru-RU" altLang="ru-RU" sz="2000" smtClean="0"/>
              <a:t>Трагична его судьба, т.к. в конце пьесы он примиряется с жизнью: «Работы нет... силы нет! Пристанища нету. Издыхать надо...»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Актёр</a:t>
            </a:r>
          </a:p>
        </p:txBody>
      </p:sp>
      <p:sp>
        <p:nvSpPr>
          <p:cNvPr id="17411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В прошлом интеллигентный человек, артист.</a:t>
            </a:r>
          </a:p>
          <a:p>
            <a:pPr eaLnBrk="1" hangingPunct="1"/>
            <a:r>
              <a:rPr lang="ru-RU" altLang="ru-RU" smtClean="0"/>
              <a:t>Он добр, отзывчив.</a:t>
            </a:r>
          </a:p>
          <a:p>
            <a:pPr eaLnBrk="1" hangingPunct="1"/>
            <a:r>
              <a:rPr lang="ru-RU" altLang="ru-RU" smtClean="0"/>
              <a:t>Поэтическая натура Актёра сталкивается с грубостью, пошлостью ночлежников.</a:t>
            </a:r>
          </a:p>
        </p:txBody>
      </p:sp>
      <p:pic>
        <p:nvPicPr>
          <p:cNvPr id="17412" name="Picture 6"/>
          <p:cNvPicPr>
            <a:picLocks noChangeAspect="1" noChangeArrowheads="1"/>
          </p:cNvPicPr>
          <p:nvPr>
            <p:ph type="body" sz="half" idx="2"/>
          </p:nvPr>
        </p:nvPicPr>
        <p:blipFill>
          <a:blip r:embed="rId2" cstate="print"/>
          <a:srcRect/>
          <a:stretch>
            <a:fillRect/>
          </a:stretch>
        </p:blipFill>
        <p:spPr/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Актёр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altLang="ru-RU" sz="2400" smtClean="0"/>
              <a:t>- пьяница, постоянно вспоминающий своё актёрское прошлое. Он безобиден, никому не делает зла, помогает Анне, жалеет её. Цитирование им классических произведений говорит в пользу героя. 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400" smtClean="0"/>
              <a:t>Он предпочитает одиночество, общество самого себя, вернее, своих дум, мечтаний, воспоминаний. Характерны ремарки к его репликам: "помолчав", "вдруг как бы проснувшись". 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400" smtClean="0"/>
              <a:t>У него нет имени (его звали Сверчков-Заволжский, но "никто этого не знает"). Как утопающий, он хватается за любую соломинку, если она создаёт иллюзию этого имени, индивидуальности. "Мой организм отравлен алкоголем". Ремарка "с гордостью" многое объясняет: вот и у меня есть то, чего нет у других. 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Бубнов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altLang="ru-RU" smtClean="0"/>
              <a:t> - дошёл до «мёртвой точки» падения, окончательно раздавлен жизнью.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mtClean="0"/>
              <a:t>Груб, циничен.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mtClean="0"/>
              <a:t>Безразличен к судьбе товарищей.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mtClean="0"/>
              <a:t>Когда-то имел мастерскую...пропил.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mtClean="0"/>
              <a:t>«Ленив я. Страсть как работать не люблю».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mtClean="0"/>
              <a:t>С первых реплик проявляется тугодумие, равнодушие. 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Барон</a:t>
            </a:r>
          </a:p>
        </p:txBody>
      </p:sp>
      <p:sp>
        <p:nvSpPr>
          <p:cNvPr id="20483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ru-RU" altLang="ru-RU" sz="2400" smtClean="0"/>
              <a:t>- потомок богатых и знатных вельмож, но в ночлежке опустился ниже всех.</a:t>
            </a:r>
          </a:p>
          <a:p>
            <a:pPr eaLnBrk="1" hangingPunct="1"/>
            <a:r>
              <a:rPr lang="ru-RU" altLang="ru-RU" sz="2400" smtClean="0"/>
              <a:t>Он ещё молод, но живёт за счёт Насти, подкармливает его Квашня.</a:t>
            </a:r>
          </a:p>
          <a:p>
            <a:pPr eaLnBrk="1" hangingPunct="1"/>
            <a:r>
              <a:rPr lang="ru-RU" altLang="ru-RU" sz="2400" smtClean="0"/>
              <a:t>«Пропащая душа, пустой человек»,-говорят о нём босяки.</a:t>
            </a:r>
          </a:p>
        </p:txBody>
      </p:sp>
      <p:pic>
        <p:nvPicPr>
          <p:cNvPr id="20484" name="Picture 9"/>
          <p:cNvPicPr>
            <a:picLocks noChangeAspect="1" noChangeArrowheads="1"/>
          </p:cNvPicPr>
          <p:nvPr>
            <p:ph type="body" sz="half" idx="2"/>
          </p:nvPr>
        </p:nvPicPr>
        <p:blipFill>
          <a:blip r:embed="rId2" cstate="print"/>
          <a:srcRect/>
          <a:stretch>
            <a:fillRect/>
          </a:stretch>
        </p:blipFill>
        <p:spPr/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Васька Пепел</a:t>
            </a:r>
          </a:p>
        </p:txBody>
      </p:sp>
      <p:sp>
        <p:nvSpPr>
          <p:cNvPr id="21507" name="Rectangle 8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altLang="ru-RU" smtClean="0"/>
              <a:t>- богатырь по своей силе и душевной щедрости;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mtClean="0"/>
              <a:t> - полон протеста против против «волчьей жизни», со зла на нёё стал вором;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mtClean="0"/>
              <a:t> - ворует не из жадности. Ему, сильному человеку, праздная жизнь скучна;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mtClean="0"/>
              <a:t>- всей душой тянется к чистому, поэтому полюбил честную Наташу.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z="4000" smtClean="0"/>
          </a:p>
        </p:txBody>
      </p:sp>
      <p:sp>
        <p:nvSpPr>
          <p:cNvPr id="3075" name="Rectangle 5"/>
          <p:cNvSpPr>
            <a:spLocks noGrp="1" noChangeArrowheads="1"/>
          </p:cNvSpPr>
          <p:nvPr>
            <p:ph sz="half" idx="1"/>
          </p:nvPr>
        </p:nvSpPr>
        <p:spPr>
          <a:xfrm>
            <a:off x="457200" y="1981200"/>
            <a:ext cx="4037013" cy="4114800"/>
          </a:xfrm>
        </p:spPr>
        <p:txBody>
          <a:bodyPr/>
          <a:lstStyle/>
          <a:p>
            <a:pPr eaLnBrk="1" hangingPunct="1"/>
            <a:r>
              <a:rPr lang="ru-RU" altLang="ru-RU" sz="3200" smtClean="0"/>
              <a:t>Основной вопрос, который я хотел поставить в пьесе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altLang="ru-RU" sz="3200" smtClean="0"/>
              <a:t>  «На дне», - это что лучше: истина или сострадание?</a:t>
            </a:r>
          </a:p>
        </p:txBody>
      </p:sp>
      <p:pic>
        <p:nvPicPr>
          <p:cNvPr id="3076" name="Picture 1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48200" y="1447800"/>
            <a:ext cx="4038600" cy="2667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b="1" smtClean="0"/>
              <a:t>Настя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в 1-м акте появляется с романом "Роковая любовь". (Газеты писали, что такие бульварные романы составляли традиционную "культуру" городской проститутки.) </a:t>
            </a:r>
          </a:p>
          <a:p>
            <a:pPr eaLnBrk="1" hangingPunct="1"/>
            <a:r>
              <a:rPr lang="ru-RU" altLang="ru-RU" smtClean="0"/>
              <a:t>Она уже нашла "возвышающий обман" до прихода Луки. 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Сатин</a:t>
            </a:r>
          </a:p>
        </p:txBody>
      </p:sp>
      <p:sp>
        <p:nvSpPr>
          <p:cNvPr id="23555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altLang="ru-RU" sz="2400" smtClean="0"/>
              <a:t>- в прошлом интеллигентный человек;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400" smtClean="0"/>
              <a:t> - оказался  здесь потому, что убил негодяя;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400" smtClean="0"/>
              <a:t>Отсидел в тюрьме 4 года, научился играть в карты;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400" smtClean="0"/>
              <a:t> - в его монологе звучит горьковская мечта о преобразовании жизни.</a:t>
            </a:r>
          </a:p>
        </p:txBody>
      </p:sp>
      <p:pic>
        <p:nvPicPr>
          <p:cNvPr id="23556" name="Picture 6"/>
          <p:cNvPicPr>
            <a:picLocks noChangeAspect="1" noChangeArrowheads="1"/>
          </p:cNvPicPr>
          <p:nvPr>
            <p:ph type="body" sz="half" idx="2"/>
          </p:nvPr>
        </p:nvPicPr>
        <p:blipFill>
          <a:blip r:embed="rId2" cstate="print"/>
          <a:srcRect/>
          <a:stretch>
            <a:fillRect/>
          </a:stretch>
        </p:blipFill>
        <p:spPr/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b="1" smtClean="0"/>
              <a:t>Сатин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altLang="ru-RU" sz="2400" smtClean="0"/>
              <a:t>появился не со словами, а с рычанием. Его первая реплика говорит о том, что он карточный шулер и пьяница. Он когда-то служил на телеграфе, был образованным человеком. Он произносит непонятные для окружающих слова. Органон в переводе означает "орудие", "орган знания", "разум". (Может быть, Сатин имеет в виду, что отравлен не человеческий организм, а сама разумность жизни.) Сикамбр - это древнегерманское племя, означает "тёмный человек". В этих словах чувствуется превосходство Сатина над остальными ночлежниками. 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Лука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altLang="ru-RU" smtClean="0"/>
              <a:t> </a:t>
            </a:r>
            <a:r>
              <a:rPr lang="ru-RU" altLang="ru-RU" sz="2400" smtClean="0"/>
              <a:t>странник. Известно, что ему довелось «попробовать» Сибири.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400" smtClean="0"/>
              <a:t>Вкрадчивый и уклончивый.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400" smtClean="0"/>
              <a:t>В ночлежке старается каждого вызвать на откровенный разговор.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400" smtClean="0"/>
              <a:t> Обнадёживает и утешает.</a:t>
            </a:r>
          </a:p>
        </p:txBody>
      </p:sp>
      <p:pic>
        <p:nvPicPr>
          <p:cNvPr id="25604" name="Picture 4"/>
          <p:cNvPicPr>
            <a:picLocks noChangeAspect="1" noChangeArrowheads="1"/>
          </p:cNvPicPr>
          <p:nvPr>
            <p:ph type="body" sz="half" idx="2"/>
          </p:nvPr>
        </p:nvPicPr>
        <p:blipFill>
          <a:blip r:embed="rId2" cstate="print"/>
          <a:srcRect/>
          <a:stretch>
            <a:fillRect/>
          </a:stretch>
        </p:blipFill>
        <p:spPr/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Выводы по 1-му действию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altLang="ru-RU" sz="2000" smtClean="0"/>
              <a:t>В 1-м акте мы встретились со всеми героями пьесы. Эти люди в большинстве своём равнодушны друг к другу, часто не слышат, что говорят другие, не пытаются понять. В 1-м акте говорят все персонажи, но каждый почти не слушая других, - о своём. 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000" smtClean="0"/>
              <a:t>Взаимоотчуждение постояльцев ночлежки Костылёва, атмосферу духовного разобщения людей автор передаёт в оригинальной форме полилога. (</a:t>
            </a:r>
            <a:r>
              <a:rPr lang="ru-RU" altLang="ru-RU" sz="2000" b="1" smtClean="0"/>
              <a:t>Полилог </a:t>
            </a:r>
            <a:r>
              <a:rPr lang="ru-RU" altLang="ru-RU" sz="2000" smtClean="0"/>
              <a:t>- форма речевой организации в драме, совмещение реплик всех участников сцены.) Герои сознательно разрознены Горьким - каждый говорит о своём. О чём бы ни начал говорить герой пьесы, он всё равно заговорит о том, что болит. В речи персонажей есть слова, фразы, имеющие символическое значение. (Бубнов: "А ниточки-то гнилые..."; Бубнов - Насте: "Ты везде лишняя".) Этими словами раскрывается "подтекстовый смысл": мнимость связей, ненужность этих людей. 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Рефлексия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altLang="ru-RU" dirty="0" smtClean="0"/>
              <a:t>Составить </a:t>
            </a:r>
            <a:r>
              <a:rPr lang="ru-RU" altLang="ru-RU" dirty="0" err="1" smtClean="0"/>
              <a:t>синквейн</a:t>
            </a:r>
            <a:r>
              <a:rPr lang="ru-RU" altLang="ru-RU" dirty="0" smtClean="0"/>
              <a:t> по теме урока.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Драма (греч.-действие)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- род литературных произведений, написанных в диалогической форме и предназначенных для исполнения актёрами на сцене (по словарю Ожегова).</a:t>
            </a:r>
          </a:p>
          <a:p>
            <a:pPr eaLnBrk="1" hangingPunct="1"/>
            <a:r>
              <a:rPr lang="ru-RU" altLang="ru-RU" smtClean="0"/>
              <a:t>В драме особая нагрузка ложится на конфликт.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«На дне»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 Горький отверг первоначальные названия пьесы — «Без солнца», «Ночлежка», «Дно», «На дне жизни».</a:t>
            </a:r>
          </a:p>
          <a:p>
            <a:pPr eaLnBrk="1" hangingPunct="1"/>
            <a:r>
              <a:rPr lang="ru-RU" altLang="ru-RU" smtClean="0"/>
              <a:t> Решающее слово о выборе названия «На дне» принадлежало Л. Н. Андрееву. </a:t>
            </a: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5200" y="304800"/>
            <a:ext cx="1666875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200" smtClean="0"/>
              <a:t>Обратимся к афише</a:t>
            </a:r>
            <a:r>
              <a:rPr lang="ru-RU" altLang="ru-RU" sz="4000" smtClean="0"/>
              <a:t>.</a:t>
            </a:r>
            <a:br>
              <a:rPr lang="ru-RU" altLang="ru-RU" sz="4000" smtClean="0"/>
            </a:br>
            <a:r>
              <a:rPr lang="ru-RU" altLang="ru-RU" sz="4000" smtClean="0"/>
              <a:t> </a:t>
            </a:r>
            <a:r>
              <a:rPr lang="ru-RU" altLang="ru-RU" sz="2400" smtClean="0"/>
              <a:t>Чем могло привлечь зрителей  название пьесы?</a:t>
            </a:r>
            <a:r>
              <a:rPr lang="ru-RU" altLang="ru-RU" sz="4000" smtClean="0"/>
              <a:t> 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altLang="ru-RU" sz="2800" smtClean="0"/>
              <a:t> - "Дном" называли Хитров рынок. Каждый интеллигентный человек должен быть с этим знаком, считал Горький. </a:t>
            </a:r>
          </a:p>
          <a:p>
            <a:pPr eaLnBrk="1" hangingPunct="1"/>
            <a:r>
              <a:rPr lang="ru-RU" altLang="ru-RU" sz="2800" b="1" smtClean="0"/>
              <a:t>Конфликт</a:t>
            </a:r>
            <a:r>
              <a:rPr lang="ru-RU" altLang="ru-RU" sz="2800" smtClean="0"/>
              <a:t>, несомненно, уже обозначен в названии. Ведь сам факт существования "дна" жизни предполагает и наличие "верхнего течения", к которому стремятся персонажи.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Ночлежка</a:t>
            </a:r>
          </a:p>
        </p:txBody>
      </p:sp>
      <p:pic>
        <p:nvPicPr>
          <p:cNvPr id="8195" name="Picture 3"/>
          <p:cNvPicPr>
            <a:picLocks noChangeAspect="1" noChangeArrowheads="1"/>
          </p:cNvPicPr>
          <p:nvPr>
            <p:ph type="body"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81000" y="2227263"/>
            <a:ext cx="3852863" cy="3006725"/>
          </a:xfrm>
        </p:spPr>
      </p:pic>
      <p:sp>
        <p:nvSpPr>
          <p:cNvPr id="8196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18 декабря 1902 года состоялась премьера пьесы Горького «На дне».</a:t>
            </a:r>
          </a:p>
          <a:p>
            <a:pPr eaLnBrk="1" hangingPunct="1"/>
            <a:r>
              <a:rPr lang="ru-RU" altLang="ru-RU" smtClean="0"/>
              <a:t>Зрители впервые увидели на сцене страшный мир «бывших людей», босяков.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304800"/>
            <a:ext cx="8229600" cy="1143000"/>
          </a:xfrm>
        </p:spPr>
        <p:txBody>
          <a:bodyPr/>
          <a:lstStyle/>
          <a:p>
            <a:pPr eaLnBrk="1" hangingPunct="1"/>
            <a:endParaRPr lang="ru-RU" altLang="ru-RU" smtClean="0">
              <a:solidFill>
                <a:srgbClr val="B5A2FC"/>
              </a:solidFill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Почему одни действующие лица названы только по фамилии, </a:t>
            </a:r>
          </a:p>
          <a:p>
            <a:pPr eaLnBrk="1" hangingPunct="1"/>
            <a:r>
              <a:rPr lang="ru-RU" altLang="ru-RU" smtClean="0"/>
              <a:t>другие - по имени,</a:t>
            </a:r>
          </a:p>
          <a:p>
            <a:pPr eaLnBrk="1" hangingPunct="1"/>
            <a:r>
              <a:rPr lang="ru-RU" altLang="ru-RU" smtClean="0"/>
              <a:t>третьи - полностью, с указанием рода занятий?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Вывод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altLang="ru-RU" sz="2000" smtClean="0"/>
              <a:t>Уже само название пьесы и список действующих лиц говорят о социальных конфликтах, жертвами которых стали герои пьесы, оказавшиеся на "дне" жизни, в ночлежке. </a:t>
            </a:r>
          </a:p>
          <a:p>
            <a:pPr eaLnBrk="1" hangingPunct="1"/>
            <a:r>
              <a:rPr lang="ru-RU" altLang="ru-RU" sz="2000" smtClean="0"/>
              <a:t>Частью социального конфликта является и любовный конфликт (он обозначен в афише разницей в возрасте супругов Костылёвых, присутствием девушки с нежным именем Наташа)</a:t>
            </a:r>
          </a:p>
          <a:p>
            <a:pPr eaLnBrk="1" hangingPunct="1"/>
            <a:r>
              <a:rPr lang="ru-RU" altLang="ru-RU" sz="2000" smtClean="0"/>
              <a:t>. </a:t>
            </a:r>
          </a:p>
          <a:p>
            <a:pPr eaLnBrk="1" hangingPunct="1"/>
            <a:r>
              <a:rPr lang="ru-RU" altLang="ru-RU" sz="2000" smtClean="0"/>
              <a:t>Понятно, что здесь, в условиях "дна", самые возвышенные чувства не принесут счастья.  </a:t>
            </a:r>
          </a:p>
          <a:p>
            <a:pPr eaLnBrk="1" hangingPunct="1"/>
            <a:endParaRPr lang="ru-RU" altLang="ru-RU" sz="2000" smtClean="0"/>
          </a:p>
          <a:p>
            <a:pPr eaLnBrk="1" hangingPunct="1"/>
            <a:endParaRPr lang="ru-RU" altLang="ru-RU" sz="2000" smtClean="0"/>
          </a:p>
          <a:p>
            <a:pPr eaLnBrk="1" hangingPunct="1"/>
            <a:endParaRPr lang="ru-RU" altLang="ru-RU" sz="2000" smtClean="0"/>
          </a:p>
        </p:txBody>
      </p:sp>
      <p:sp>
        <p:nvSpPr>
          <p:cNvPr id="10244" name="Rectangle 4"/>
          <p:cNvSpPr>
            <a:spLocks noChangeArrowheads="1"/>
          </p:cNvSpPr>
          <p:nvPr/>
        </p:nvSpPr>
        <p:spPr bwMode="auto">
          <a:xfrm>
            <a:off x="-304800" y="327660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Прототипы героев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altLang="ru-RU" sz="1600" smtClean="0"/>
              <a:t>. Как указывал сам Горький, он наблюдал прототипы героев в Нижнем Новгороде. Почти у каждого героя был свой прототип:</a:t>
            </a:r>
          </a:p>
          <a:p>
            <a:pPr eaLnBrk="1" hangingPunct="1">
              <a:lnSpc>
                <a:spcPct val="80000"/>
              </a:lnSpc>
            </a:pPr>
            <a:endParaRPr lang="ru-RU" altLang="ru-RU" sz="1600" smtClean="0"/>
          </a:p>
          <a:p>
            <a:pPr eaLnBrk="1" hangingPunct="1">
              <a:lnSpc>
                <a:spcPct val="80000"/>
              </a:lnSpc>
            </a:pPr>
            <a:r>
              <a:rPr lang="ru-RU" altLang="ru-RU" sz="1600" smtClean="0"/>
              <a:t> </a:t>
            </a:r>
            <a:r>
              <a:rPr lang="ru-RU" altLang="ru-RU" sz="1600" b="1" smtClean="0"/>
              <a:t>артист Колосовский-Соколовский</a:t>
            </a:r>
            <a:r>
              <a:rPr lang="ru-RU" altLang="ru-RU" sz="1600" smtClean="0"/>
              <a:t> послужил прототипом Актера;</a:t>
            </a:r>
          </a:p>
          <a:p>
            <a:pPr eaLnBrk="1" hangingPunct="1">
              <a:lnSpc>
                <a:spcPct val="80000"/>
              </a:lnSpc>
            </a:pPr>
            <a:endParaRPr lang="ru-RU" altLang="ru-RU" sz="1600" smtClean="0"/>
          </a:p>
          <a:p>
            <a:pPr eaLnBrk="1" hangingPunct="1">
              <a:lnSpc>
                <a:spcPct val="80000"/>
              </a:lnSpc>
            </a:pPr>
            <a:r>
              <a:rPr lang="ru-RU" altLang="ru-RU" sz="1600" smtClean="0"/>
              <a:t> </a:t>
            </a:r>
            <a:r>
              <a:rPr lang="ru-RU" altLang="ru-RU" sz="1600" b="1" smtClean="0"/>
              <a:t>Бубнова </a:t>
            </a:r>
            <a:r>
              <a:rPr lang="ru-RU" altLang="ru-RU" sz="1600" smtClean="0"/>
              <a:t>Горький писал не только со своего знакомого босяка, но и с одного интеллигента, своего учителя; 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1600" smtClean="0"/>
              <a:t> 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1600" smtClean="0"/>
              <a:t>В Нижнем Новгороде, да и в других местах, Горький видел много странников, так что у писателя накопился огромный материал для создания </a:t>
            </a:r>
            <a:r>
              <a:rPr lang="ru-RU" altLang="ru-RU" sz="1600" b="1" smtClean="0"/>
              <a:t>образа Луки.</a:t>
            </a:r>
            <a:r>
              <a:rPr lang="ru-RU" altLang="ru-RU" sz="1600" smtClean="0"/>
              <a:t> </a:t>
            </a:r>
          </a:p>
          <a:p>
            <a:pPr eaLnBrk="1" hangingPunct="1">
              <a:lnSpc>
                <a:spcPct val="80000"/>
              </a:lnSpc>
            </a:pPr>
            <a:endParaRPr lang="ru-RU" altLang="ru-RU" sz="1600" smtClean="0"/>
          </a:p>
          <a:p>
            <a:pPr eaLnBrk="1" hangingPunct="1">
              <a:lnSpc>
                <a:spcPct val="80000"/>
              </a:lnSpc>
            </a:pPr>
            <a:r>
              <a:rPr lang="ru-RU" altLang="ru-RU" sz="1600" b="1" smtClean="0"/>
              <a:t>Сатин</a:t>
            </a:r>
            <a:r>
              <a:rPr lang="ru-RU" altLang="ru-RU" sz="1600" smtClean="0"/>
              <a:t> также писался с конкретного человека. </a:t>
            </a:r>
            <a:br>
              <a:rPr lang="ru-RU" altLang="ru-RU" sz="1600" smtClean="0"/>
            </a:br>
            <a:endParaRPr lang="ru-RU" altLang="ru-RU" sz="1600" smtClean="0"/>
          </a:p>
          <a:p>
            <a:pPr eaLnBrk="1" hangingPunct="1">
              <a:lnSpc>
                <a:spcPct val="80000"/>
              </a:lnSpc>
            </a:pPr>
            <a:r>
              <a:rPr lang="ru-RU" altLang="ru-RU" sz="1600" smtClean="0"/>
              <a:t>    Герои пьесы “На дне” получились обобщенными, собирательными образами, хотя они, без сомнения, типичны, они знакомы и близки Горькому. </a:t>
            </a:r>
            <a:br>
              <a:rPr lang="ru-RU" altLang="ru-RU" sz="1600" smtClean="0"/>
            </a:br>
            <a:r>
              <a:rPr lang="ru-RU" altLang="ru-RU" sz="1600" smtClean="0"/>
              <a:t/>
            </a:r>
            <a:br>
              <a:rPr lang="ru-RU" altLang="ru-RU" sz="1600" smtClean="0"/>
            </a:br>
            <a:endParaRPr lang="ru-RU" altLang="ru-RU" sz="1600" smtClean="0"/>
          </a:p>
        </p:txBody>
      </p:sp>
      <p:pic>
        <p:nvPicPr>
          <p:cNvPr id="11268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01000" y="381000"/>
            <a:ext cx="819150" cy="124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403</TotalTime>
  <Words>1443</Words>
  <Application>Microsoft Office PowerPoint</Application>
  <PresentationFormat>Экран (4:3)</PresentationFormat>
  <Paragraphs>110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9" baseType="lpstr">
      <vt:lpstr>Arial</vt:lpstr>
      <vt:lpstr>Calibri</vt:lpstr>
      <vt:lpstr>Wingdings</vt:lpstr>
      <vt:lpstr>Оформление по умолчанию</vt:lpstr>
      <vt:lpstr>Максим Горький </vt:lpstr>
      <vt:lpstr>Слайд 2</vt:lpstr>
      <vt:lpstr>Драма (греч.-действие)</vt:lpstr>
      <vt:lpstr>«На дне»</vt:lpstr>
      <vt:lpstr>Обратимся к афише.  Чем могло привлечь зрителей  название пьесы? </vt:lpstr>
      <vt:lpstr>Ночлежка</vt:lpstr>
      <vt:lpstr>Слайд 7</vt:lpstr>
      <vt:lpstr>Вывод</vt:lpstr>
      <vt:lpstr>Прототипы героев</vt:lpstr>
      <vt:lpstr>Поговорим об именах, фамилиях. Лука</vt:lpstr>
      <vt:lpstr>Сатин</vt:lpstr>
      <vt:lpstr>- О чём говорит род занятий действующих лиц? </vt:lpstr>
      <vt:lpstr>- Каков возраст ночлежников? О чём это говорит? </vt:lpstr>
      <vt:lpstr>Знакомство с героями. Клещ.</vt:lpstr>
      <vt:lpstr>Актёр</vt:lpstr>
      <vt:lpstr>Актёр</vt:lpstr>
      <vt:lpstr>Бубнов</vt:lpstr>
      <vt:lpstr>Барон</vt:lpstr>
      <vt:lpstr>Васька Пепел</vt:lpstr>
      <vt:lpstr>Настя</vt:lpstr>
      <vt:lpstr>Сатин</vt:lpstr>
      <vt:lpstr>Сатин</vt:lpstr>
      <vt:lpstr>Лука</vt:lpstr>
      <vt:lpstr>Выводы по 1-му действию</vt:lpstr>
      <vt:lpstr>Рефлексия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Екатерина</dc:creator>
  <cp:lastModifiedBy>Екатерина</cp:lastModifiedBy>
  <cp:revision>14</cp:revision>
  <cp:lastPrinted>1601-01-01T00:00:00Z</cp:lastPrinted>
  <dcterms:created xsi:type="dcterms:W3CDTF">1601-01-01T00:00:00Z</dcterms:created>
  <dcterms:modified xsi:type="dcterms:W3CDTF">2021-04-16T21:10:20Z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