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702" r:id="rId1"/>
  </p:sldMasterIdLst>
  <p:notesMasterIdLst>
    <p:notesMasterId r:id="rId48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3" r:id="rId14"/>
    <p:sldId id="271" r:id="rId15"/>
    <p:sldId id="272" r:id="rId16"/>
    <p:sldId id="274" r:id="rId17"/>
    <p:sldId id="275" r:id="rId18"/>
    <p:sldId id="276" r:id="rId19"/>
    <p:sldId id="277" r:id="rId20"/>
    <p:sldId id="302" r:id="rId21"/>
    <p:sldId id="259" r:id="rId22"/>
    <p:sldId id="278" r:id="rId23"/>
    <p:sldId id="303" r:id="rId24"/>
    <p:sldId id="280" r:id="rId25"/>
    <p:sldId id="281" r:id="rId26"/>
    <p:sldId id="279" r:id="rId27"/>
    <p:sldId id="282" r:id="rId28"/>
    <p:sldId id="283" r:id="rId29"/>
    <p:sldId id="304" r:id="rId30"/>
    <p:sldId id="289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154-8AFE-42C9-BA72-D49A9DBF803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860BD-0A27-4BA8-8108-C423197E3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4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860BD-0A27-4BA8-8108-C423197E34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6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860BD-0A27-4BA8-8108-C423197E346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6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0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7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30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8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37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92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8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3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4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5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8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094265F-5623-450C-9233-B27FA1DCE565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BA6D1DF-D86C-45BF-A99F-9FC7D55D9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8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0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0310" y="2099732"/>
            <a:ext cx="8269800" cy="1962129"/>
          </a:xfrm>
        </p:spPr>
        <p:txBody>
          <a:bodyPr/>
          <a:lstStyle/>
          <a:p>
            <a:pPr algn="ctr"/>
            <a:r>
              <a:rPr lang="ru-RU" sz="2400" b="1" dirty="0" smtClean="0"/>
              <a:t>Презентация к методическому пособию по изучению немецкого языка в начальной школе  </a:t>
            </a:r>
            <a:r>
              <a:rPr lang="ru-RU" sz="3200" b="1" dirty="0" smtClean="0"/>
              <a:t>«Королевство грамматики»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2653" y="4831882"/>
            <a:ext cx="5888910" cy="8069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 smtClean="0"/>
              <a:t>Автор: </a:t>
            </a:r>
            <a:r>
              <a:rPr lang="ru-RU" sz="1600" b="1" dirty="0" err="1" smtClean="0"/>
              <a:t>Левенкова</a:t>
            </a:r>
            <a:r>
              <a:rPr lang="ru-RU" sz="1600" b="1" dirty="0" smtClean="0"/>
              <a:t>  </a:t>
            </a:r>
            <a:r>
              <a:rPr lang="ru-RU" sz="1600" b="1" dirty="0" err="1" smtClean="0"/>
              <a:t>людмила</a:t>
            </a:r>
            <a:r>
              <a:rPr lang="ru-RU" sz="1600" b="1" dirty="0" smtClean="0"/>
              <a:t> Николаевна</a:t>
            </a:r>
            <a:r>
              <a:rPr lang="ru-RU" sz="1600" b="1" dirty="0" smtClean="0"/>
              <a:t>, учитель </a:t>
            </a:r>
            <a:r>
              <a:rPr lang="ru-RU" sz="1600" b="1" dirty="0" smtClean="0"/>
              <a:t>немецкого </a:t>
            </a:r>
            <a:r>
              <a:rPr lang="ru-RU" sz="1600" b="1" dirty="0"/>
              <a:t>языка МАОУ СОШ № 44</a:t>
            </a:r>
            <a:r>
              <a:rPr lang="ru-RU" sz="1600" b="1"/>
              <a:t>, </a:t>
            </a:r>
            <a:r>
              <a:rPr lang="ru-RU" sz="1600" b="1" err="1" smtClean="0"/>
              <a:t>Г</a:t>
            </a:r>
            <a:r>
              <a:rPr lang="ru-RU" sz="1600" b="1" smtClean="0"/>
              <a:t>. </a:t>
            </a:r>
            <a:r>
              <a:rPr lang="ru-RU" sz="1600" b="1" dirty="0" smtClean="0"/>
              <a:t>Екатеринбург</a:t>
            </a:r>
            <a:endParaRPr lang="ru-RU" sz="1600" b="1" dirty="0"/>
          </a:p>
        </p:txBody>
      </p:sp>
      <p:pic>
        <p:nvPicPr>
          <p:cNvPr id="5" name="Рисунок 4" descr="https://ds04.infourok.ru/uploads/ex/0617/000c75ae-1b5fd6e0/9/hello_html_m2db51f4f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2" y="86627"/>
            <a:ext cx="5466321" cy="2492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4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9a6/000c1795-deac40c3/3/hello_html_1e8ae1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50" y="3254477"/>
            <a:ext cx="4207447" cy="26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 flipV="1">
            <a:off x="-3118" y="5249862"/>
            <a:ext cx="171393" cy="28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 flipV="1">
            <a:off x="2772956" y="5483224"/>
            <a:ext cx="1914931" cy="34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8759" y="383768"/>
            <a:ext cx="11883241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>
            <a:lvl1pPr indent="469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Жили были в этом королевстве "Грамматика" два паучка </a:t>
            </a:r>
          </a:p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können и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mögen.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Паучок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können</a:t>
            </a:r>
            <a:r>
              <a:rPr kumimoji="0" lang="ru-RU" altLang="ru-RU" sz="28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был очень трудолюбивым и всё мог делать.</a:t>
            </a:r>
          </a:p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Он говорил про себя: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-6350" y="5059363"/>
            <a:ext cx="1746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36850" y="5254625"/>
            <a:ext cx="19510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07522" y="2587715"/>
            <a:ext cx="960713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69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2458" y="2847906"/>
            <a:ext cx="5462649" cy="2277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malen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singen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spielen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390" y="285008"/>
            <a:ext cx="86096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паучок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mögen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очень любил поесть,     И всегда пел такую песенку:</a:t>
            </a:r>
          </a:p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 mag so vieles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 mag so vieles……..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631" y="2968831"/>
            <a:ext cx="6204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ts val="4200"/>
              </a:spcBef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говорил про себя:</a:t>
            </a:r>
          </a:p>
          <a:p>
            <a:pPr marL="1841500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Ich mag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Bananen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41500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Ich mag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Birnen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https://bipbap.ru/wp-content/uploads/2020/03/milyy-pauchok-18-640x3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7" y="2487555"/>
            <a:ext cx="4538663" cy="3519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0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701" y="568100"/>
            <a:ext cx="991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Жили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были в королевстве "Кривых зеркал” четыре друга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Мис­тер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Nominativ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Genitiv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Dativ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мистер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Akkusativ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0850" y="2048025"/>
            <a:ext cx="7528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5300" algn="ctr">
              <a:lnSpc>
                <a:spcPts val="1750"/>
              </a:lnSpc>
              <a:spcBef>
                <a:spcPts val="4200"/>
              </a:spcBef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 что всегда удивляло короля и королеву, это любопытство мистеров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Nominativ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Genitiv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Dativ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Akkusativ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95300" algn="ctr">
              <a:lnSpc>
                <a:spcPts val="1750"/>
              </a:lnSpc>
              <a:spcBef>
                <a:spcPts val="4200"/>
              </a:spcBef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Они всегда задавали вопросы: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425" y="4111926"/>
            <a:ext cx="8946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0" indent="457200">
              <a:tabLst>
                <a:tab pos="2441575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Nominativ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спрашивал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Wer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Was?,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09600" indent="457200">
              <a:tabLst>
                <a:tab pos="2441575" algn="l"/>
              </a:tabLs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Genitiv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спрашивал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Wessen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609600" indent="457200">
              <a:tabLst>
                <a:tab pos="2441575" algn="l"/>
              </a:tabLs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Dativ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спрашивал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Wem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мистер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Akkusativ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спрашивал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Wen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Was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Wohin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486888"/>
            <a:ext cx="9773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4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мы уже знаем, мистер </a:t>
            </a: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Nom,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потерял всю свою волшебную силу. Он изменить никого не мог. Поэтому он предложил королю, короле­ве и их ребенку дружбу. А у мистера </a:t>
            </a: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Akk.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её осталось совсем немно­го, так как у него осталась только одна волшебная палочка (а у остальных их было по три). И он решил, что изменять будет короля, так как он отправится сражаться со злыми волшебниками, защищая королеву и ребенка. А королева </a:t>
            </a:r>
            <a:r>
              <a:rPr lang="de-DE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"die"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ребенком </a:t>
            </a:r>
            <a:r>
              <a:rPr lang="de-DE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"das"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будет нахо­дится в замке, где и так много защитников.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9070" y="2733657"/>
            <a:ext cx="8549850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9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мистер </a:t>
            </a:r>
            <a:r>
              <a:rPr lang="de-D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Nom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будет изменять короля, королеву и ребенка, то посмотрите что получится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85"/>
              </a:lnSpc>
              <a:spcAft>
                <a:spcPts val="99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85"/>
              </a:lnSpc>
              <a:spcAft>
                <a:spcPts val="990"/>
              </a:spcAf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                    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der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 der</a:t>
            </a:r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    Nom        die – die</a:t>
            </a:r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                     das - das</a:t>
            </a:r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1397000" marR="2997200">
              <a:lnSpc>
                <a:spcPts val="1850"/>
              </a:lnSpc>
              <a:spcBef>
                <a:spcPts val="1200"/>
              </a:spcBef>
              <a:spcAft>
                <a:spcPts val="1480"/>
              </a:spcAft>
            </a:pP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www.clipartmax.com/png/full/128-1280002_seven-dwarfs-snow-white-bashful-sneezy-grumpy-seven-dwarfs-snow-white-bashfu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3608439"/>
            <a:ext cx="2570598" cy="278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2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5019" y="159194"/>
            <a:ext cx="10339448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 мистер </a:t>
            </a:r>
            <a:r>
              <a:rPr kumimoji="0" lang="de-DE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Akk</a:t>
            </a:r>
            <a:r>
              <a:rPr kumimoji="0" lang="de-DE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изменит только короля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9" name="Picture 7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6" y="2658665"/>
            <a:ext cx="2909454" cy="80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H="1">
            <a:off x="4994786" y="3604272"/>
            <a:ext cx="1560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das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endParaRPr lang="ru-RU" sz="2400" dirty="0"/>
          </a:p>
        </p:txBody>
      </p:sp>
      <p:pic>
        <p:nvPicPr>
          <p:cNvPr id="11" name="Рисунок 10" descr="https://ds05.infourok.ru/uploads/ex/0677/000e4ace-cb70e900/img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283" r="16460" b="-1283"/>
          <a:stretch/>
        </p:blipFill>
        <p:spPr bwMode="auto">
          <a:xfrm>
            <a:off x="228540" y="1790410"/>
            <a:ext cx="2681808" cy="3342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06454" y="2423295"/>
            <a:ext cx="5031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превратил его в динозавра по имени Денвер - коротко "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Ден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-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Den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Рисунок 16" descr="https://static-eu.insales.ru/files/1/3695/8638063/original/4e3d9f70474202953090a05f9f38c9d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13" y="3421236"/>
            <a:ext cx="3258045" cy="283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8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3807" y="190005"/>
            <a:ext cx="8098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мистеры 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Gen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Dat изменят </a:t>
            </a:r>
            <a:r>
              <a:rPr lang="de-DE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всех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de-DE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короля, королеву и их ребенка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 flipH="1">
            <a:off x="4461946" y="2082960"/>
            <a:ext cx="6163293" cy="214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2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Рисунок 27" descr="https://ds04.infourok.ru/uploads/ex/0e13/0017c84a-a2d063c7/hello_html_m48af5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53" y="1754742"/>
            <a:ext cx="2348839" cy="3259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Прямая со стрелкой 30"/>
          <p:cNvCxnSpPr/>
          <p:nvPr/>
        </p:nvCxnSpPr>
        <p:spPr>
          <a:xfrm>
            <a:off x="7386452" y="2202873"/>
            <a:ext cx="1377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 descr="https://i.pinimg.com/originals/9b/48/31/9b48313680c7c1f5027896367922049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28" y="1405385"/>
            <a:ext cx="2166649" cy="209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Прямая со стрелкой 37"/>
          <p:cNvCxnSpPr/>
          <p:nvPr/>
        </p:nvCxnSpPr>
        <p:spPr>
          <a:xfrm flipH="1" flipV="1">
            <a:off x="7374577" y="3384468"/>
            <a:ext cx="2327563" cy="1721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 descr="https://thumbs.dreamstime.com/b/%D1%88%D0%B0%D1%80%D0%B6-%D1%82%D1%80%D0%B8%D1%86%D0%B5%D1%80%D0%B0%D1%82%D0%BE%D0%BF%D1%81-%D0%B8%D0%BD%D0%BE%D0%B7%D0%B0%D0%B2%D1%80%D0%B0-602392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77" y="4473295"/>
            <a:ext cx="1809750" cy="15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5726937" y="2055007"/>
            <a:ext cx="20069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der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</a:p>
          <a:p>
            <a:pPr algn="ctr"/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die –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</a:p>
          <a:p>
            <a:pPr algn="ctr"/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das  - des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48176" y="2696012"/>
            <a:ext cx="9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flipV="1">
            <a:off x="5391397" y="2315688"/>
            <a:ext cx="843148" cy="418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51" idx="3"/>
          </p:cNvCxnSpPr>
          <p:nvPr/>
        </p:nvCxnSpPr>
        <p:spPr>
          <a:xfrm flipV="1">
            <a:off x="5400304" y="2800369"/>
            <a:ext cx="857992" cy="126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400304" y="3103180"/>
            <a:ext cx="834241" cy="186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4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40" y="1968103"/>
            <a:ext cx="2707574" cy="119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2042" y="1793174"/>
            <a:ext cx="2054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2042" y="2380748"/>
            <a:ext cx="152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- der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2041" y="2839559"/>
            <a:ext cx="1645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- dem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https://www.gemchyjinka.ru/wp-content/uploads/2017/04/fa4a3181a00e73aa26e792896311254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5" y="869842"/>
            <a:ext cx="3505200" cy="27083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22787" y="4419098"/>
            <a:ext cx="7189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ts val="4200"/>
              </a:spcBef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Мистер </a:t>
            </a: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превратил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короля в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динозавра по имени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Деменик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Demenik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коротко </a:t>
            </a:r>
            <a:r>
              <a:rPr 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„Dem“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ребенка в Деменик младьший -  коротко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“dem”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https://www.yourstreetgiftcards.com/d/2020/01/dinosaur-to-colour-my-little-pony-halloween-coloring-pages-hello-kitty-book-chicken-pretty-mandala-learning-for-toddlers-horse-anatomy-atlas-print-childrens-stress-relief-books-ar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3"/>
          <a:stretch/>
        </p:blipFill>
        <p:spPr bwMode="auto">
          <a:xfrm>
            <a:off x="7885533" y="3786694"/>
            <a:ext cx="2241338" cy="1493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ds05.infourok.ru/uploads/ex/0398/0005473f-1cf76e12/img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t="3066" r="16124" b="7170"/>
          <a:stretch/>
        </p:blipFill>
        <p:spPr bwMode="auto">
          <a:xfrm>
            <a:off x="8359715" y="656133"/>
            <a:ext cx="2082143" cy="2166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7433954" y="1793174"/>
            <a:ext cx="1496290" cy="237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544564" y="3113792"/>
            <a:ext cx="1129783" cy="78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1%87%D0%B5%D1%80%D0%B5%D0%BF%D0%B0%D1%88%D0%BA%D0%B0-%D0%B0%D0%BC%D1%8B-%D1%88%D0%B0%D1%80%D0%B6%D0%B0-292000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0"/>
          <a:stretch/>
        </p:blipFill>
        <p:spPr bwMode="auto">
          <a:xfrm>
            <a:off x="451262" y="2733368"/>
            <a:ext cx="2704893" cy="2900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262" y="403762"/>
            <a:ext cx="8187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Давайте познакомимся с другом мистера </a:t>
            </a:r>
            <a:r>
              <a:rPr lang="de-DE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Dat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7647" y="1187533"/>
            <a:ext cx="608016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3240"/>
              </a:lnSpc>
            </a:pPr>
            <a:r>
              <a:rPr lang="de-DE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 </a:t>
            </a:r>
            <a:r>
              <a:rPr lang="de-DE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мистер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его друг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"mit" </a:t>
            </a:r>
            <a:r>
              <a:rPr lang="de-DE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меняет </a:t>
            </a:r>
            <a:r>
              <a:rPr lang="de-D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der", "die", "das"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imag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333518" y="3438922"/>
            <a:ext cx="3408604" cy="17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9486" y="29566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– dem                                                          </a:t>
            </a:r>
          </a:p>
        </p:txBody>
      </p:sp>
      <p:pic>
        <p:nvPicPr>
          <p:cNvPr id="7" name="Рисунок 6" descr="https://ds05.infourok.ru/uploads/ex/0398/0005473f-1cf76e12/img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t="3066" r="16124" b="7170"/>
          <a:stretch/>
        </p:blipFill>
        <p:spPr bwMode="auto">
          <a:xfrm>
            <a:off x="8821831" y="2017131"/>
            <a:ext cx="2082143" cy="2166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www.yourstreetgiftcards.com/d/2020/01/dinosaur-to-colour-my-little-pony-halloween-coloring-pages-hello-kitty-book-chicken-pretty-mandala-learning-for-toddlers-horse-anatomy-atlas-print-childrens-stress-relief-books-ar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3"/>
          <a:stretch/>
        </p:blipFill>
        <p:spPr bwMode="auto">
          <a:xfrm>
            <a:off x="8495133" y="4710927"/>
            <a:ext cx="2241338" cy="1493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2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d8f/00042c3e-b1b3717c/img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20097" r="17890"/>
          <a:stretch/>
        </p:blipFill>
        <p:spPr bwMode="auto">
          <a:xfrm>
            <a:off x="8008693" y="1472540"/>
            <a:ext cx="4048125" cy="556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140" y="368135"/>
            <a:ext cx="724163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Жила была добрая фея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sehen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140" y="2042811"/>
            <a:ext cx="715035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45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Фея </a:t>
            </a: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"Sehen"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сказала, что умеет творить разные чудеса и тоже сможет защитить королевство от врагов. Но защищать я буду только короля </a:t>
            </a:r>
            <a:r>
              <a:rPr lang="de-DE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"der"</a:t>
            </a:r>
            <a:r>
              <a:rPr lang="de-DE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de-DE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 как он мужчина и ходит на войну. И чтобы его не убили она будет охранять его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45"/>
              </a:spcAf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39800">
              <a:spcBef>
                <a:spcPts val="1200"/>
              </a:spcBef>
              <a:spcAft>
                <a:spcPts val="1365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как: </a:t>
            </a:r>
            <a:r>
              <a:rPr lang="de-DE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der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ein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einen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472052" y="212568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378245" y="4050890"/>
            <a:ext cx="3048000" cy="1061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3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3459" y="222311"/>
            <a:ext cx="1227908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 algn="ctr">
              <a:lnSpc>
                <a:spcPct val="150000"/>
              </a:lnSpc>
              <a:spcAft>
                <a:spcPts val="113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этом же королевстве жили - были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предлоги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82600" algn="ctr">
              <a:lnSpc>
                <a:spcPct val="150000"/>
              </a:lnSpc>
              <a:spcAft>
                <a:spcPts val="113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(такие маленькие, но очень нужные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слова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indent="482600" algn="ctr">
              <a:lnSpc>
                <a:spcPct val="150000"/>
              </a:lnSpc>
              <a:spcAft>
                <a:spcPts val="113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познакомьтесь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ними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82600">
              <a:lnSpc>
                <a:spcPts val="1510"/>
              </a:lnSpc>
              <a:spcAft>
                <a:spcPts val="113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82600">
              <a:lnSpc>
                <a:spcPts val="1510"/>
              </a:lnSpc>
              <a:spcAft>
                <a:spcPts val="1130"/>
              </a:spcAft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82600">
              <a:lnSpc>
                <a:spcPts val="1510"/>
              </a:lnSpc>
              <a:spcAft>
                <a:spcPts val="113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82600">
              <a:lnSpc>
                <a:spcPts val="1510"/>
              </a:lnSpc>
              <a:spcAft>
                <a:spcPts val="113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sz="4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auf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https://thumbs.dreamstime.com/b/%D0%BC%D0%B8%D0%BB%D1%8B%D0%B9-%D0%B3%D0%BE%D0%BB%D1%83%D0%B1%D0%BE%D0%B9-%D1%88%D0%B0%D1%80%D0%B6-%D0%B3%D1%83%D1%81%D0%B5%D0%BD%D0%B8%D1%86%D1%8B-1160583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5" y="1804555"/>
            <a:ext cx="249555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t2.depositphotos.com/1967477/7519/v/950/depositphotos_75190693-stock-illustration-cartoon-stag-beet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04" y="3038360"/>
            <a:ext cx="2714625" cy="294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pinimg.com/originals/40/8f/ae/408fae4a81e98516ef4a5d6c0ddd0b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76" y="3481708"/>
            <a:ext cx="238125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421037" y="5358419"/>
            <a:ext cx="838691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009" y="742259"/>
            <a:ext cx="9690264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lnSpc>
                <a:spcPts val="1730"/>
              </a:lnSpc>
              <a:spcBef>
                <a:spcPts val="4200"/>
              </a:spcBef>
              <a:spcAft>
                <a:spcPts val="1145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мы познакомимся с веселым человечком "Треугольнич­ком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ist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https://yt3.ggpht.com/a/AATXAJyzhZ6Z3Ez4CsL1hh7rxMBapjrFzPcigufBEVFJ3g=s900-c-k-c0x00ffffff-no-rj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84" y="1466850"/>
            <a:ext cx="5146654" cy="392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3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3330" y="363794"/>
            <a:ext cx="8799870" cy="327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1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Жили они в лесу на полянке в маленьком, но очень уютном домике. Только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любил тепло и всегда жил </a:t>
            </a:r>
            <a:r>
              <a:rPr 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внутри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домика.</a:t>
            </a:r>
          </a:p>
          <a:p>
            <a:pPr indent="482600">
              <a:spcAft>
                <a:spcPts val="122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 в королевстве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"Грамматика"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было всегда тепло. Зимы там никогда не было. Поэтому можно было жить и на улице,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жил когда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стене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а когда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 стены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домика</a:t>
            </a: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3330" y="3727000"/>
            <a:ext cx="86523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spcAft>
                <a:spcPts val="122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наступал вечер он вешал свой гамак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стену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домика, а утром, когда припекало сол­нышко он стелил одеяло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стены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домика и загорал там.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Ну а 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auf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жил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крыше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домика. Ему было там все хорошо видно, даже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горизонт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2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zen_doc/1594475/pub_5d1a17982eb24a00adddcaf9_5d1a3ee2745a6f00ad5f183d/scale_1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555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t2.depositphotos.com/1967477/7519/v/950/depositphotos_75190693-stock-illustration-cartoon-stag-beet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35" y="192356"/>
            <a:ext cx="144716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humbs.dreamstime.com/b/%D0%BC%D0%B8%D0%BB%D1%8B%D0%B9-%D0%B3%D0%BE%D0%BB%D1%83%D0%B1%D0%BE%D0%B9-%D1%88%D0%B0%D1%80%D0%B6-%D0%B3%D1%83%D1%81%D0%B5%D0%BD%D0%B8%D1%86%D1%8B-1160583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28" y="4001984"/>
            <a:ext cx="1592592" cy="93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.pinimg.com/originals/40/8f/ae/408fae4a81e98516ef4a5d6c0ddd0ba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83" y="4771221"/>
            <a:ext cx="1133475" cy="159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3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390" y="498764"/>
            <a:ext cx="10616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Жил был слоненок, которого звали  </a:t>
            </a:r>
            <a:r>
              <a:rPr lang="ru-RU" sz="24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Präsens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настоящее время. Но он был очень одинок. И вот он пошел в королевский лес в поисках друга. </a:t>
            </a:r>
            <a:endParaRPr lang="ru-RU" sz="2400" b="1" dirty="0"/>
          </a:p>
        </p:txBody>
      </p:sp>
      <p:pic>
        <p:nvPicPr>
          <p:cNvPr id="3" name="Рисунок 2" descr="https://thumbs.dreamstime.com/z/%D1%81%D0%BB%D0%BE%D0%BD-259114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 bwMode="auto">
          <a:xfrm>
            <a:off x="1876302" y="1838325"/>
            <a:ext cx="5545776" cy="4503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22078" y="3578637"/>
            <a:ext cx="188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Präsens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47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199" y="294968"/>
            <a:ext cx="9124335" cy="5168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75"/>
              </a:spcAft>
            </a:pPr>
            <a:r>
              <a:rPr lang="ru-RU" sz="2400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Слонёнок</a:t>
            </a:r>
            <a:r>
              <a:rPr lang="ru-RU" sz="24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Präsens встретил</a:t>
            </a:r>
            <a:r>
              <a:rPr lang="ru-RU" sz="2400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здесь красивую девушку которая рассказала </a:t>
            </a:r>
            <a:r>
              <a:rPr lang="ru-RU" sz="2400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ему, что зовут ее « </a:t>
            </a:r>
            <a:r>
              <a:rPr lang="ru-RU" sz="24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Красавица ОСНОВА</a:t>
            </a:r>
            <a:r>
              <a:rPr lang="ru-RU" sz="2400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что она дочь « </a:t>
            </a:r>
            <a:r>
              <a:rPr lang="ru-RU" sz="24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ГЛАГОЛА</a:t>
            </a:r>
            <a:r>
              <a:rPr lang="ru-RU" sz="2400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Её отец очень рассердился на нее за то, что она не захотела выйти замуж за </a:t>
            </a:r>
            <a:r>
              <a:rPr lang="ru-RU" sz="2400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заморского</a:t>
            </a:r>
          </a:p>
          <a:p>
            <a:pPr>
              <a:spcAft>
                <a:spcPts val="1275"/>
              </a:spcAft>
            </a:pPr>
            <a:endParaRPr lang="ru-RU" kern="18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75"/>
              </a:spcAft>
            </a:pPr>
            <a:r>
              <a:rPr lang="ru-RU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</a:t>
            </a:r>
            <a:r>
              <a:rPr lang="ru-RU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принца                     </a:t>
            </a:r>
            <a:r>
              <a:rPr lang="ru-RU" sz="28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</a:t>
            </a:r>
            <a:endParaRPr lang="ru-RU" b="1" kern="18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75"/>
              </a:spcAft>
            </a:pPr>
            <a:endParaRPr lang="ru-RU" kern="1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75"/>
              </a:spcAft>
            </a:pPr>
            <a:r>
              <a:rPr lang="ru-RU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была влюблена в офицера охраны по </a:t>
            </a:r>
            <a:r>
              <a:rPr lang="ru-RU" sz="2400" kern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имени</a:t>
            </a:r>
          </a:p>
          <a:p>
            <a:pPr>
              <a:spcAft>
                <a:spcPts val="1275"/>
              </a:spcAft>
            </a:pPr>
            <a:endParaRPr lang="ru-RU" sz="2400" kern="1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75"/>
              </a:spcAft>
            </a:pPr>
            <a:r>
              <a:rPr lang="ru-RU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kern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ru-RU" sz="28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ru-RU" sz="2400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kern="18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который постоянно находился при ней.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1275"/>
              </a:spcAft>
            </a:pPr>
            <a:r>
              <a:rPr lang="ru-RU" kern="1800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Рисунок 2" descr="https://i.pinimg.com/736x/3c/40/08/3c40087178e88a94d8d4be8f27b298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47" y="1791643"/>
            <a:ext cx="867410" cy="132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pinimg.com/236x/f9/b5/1e/f9b51e2bcdcca51626b10e1b57086117--prince-eric-the-little-mermaid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3404" r="33335"/>
          <a:stretch/>
        </p:blipFill>
        <p:spPr bwMode="auto">
          <a:xfrm>
            <a:off x="2860808" y="3803999"/>
            <a:ext cx="728345" cy="1629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pbs.twimg.com/media/C_Ptv9qXoAQ5aO9.jpg:lar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4" y="3803999"/>
            <a:ext cx="1494124" cy="1741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30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bs.twimg.com/media/C_Ptv9qXoAQ5aO9.jpg:lar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2" y="919530"/>
            <a:ext cx="2930916" cy="49145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785756" y="3244334"/>
            <a:ext cx="2066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Красавица ОСНОВА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83407" y="3244334"/>
            <a:ext cx="120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15926" y="3234652"/>
            <a:ext cx="897947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15879" y="5783734"/>
            <a:ext cx="536752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  <a:spcAft>
                <a:spcPts val="1275"/>
              </a:spcAft>
            </a:pPr>
            <a:r>
              <a:rPr lang="en-US" sz="3200" b="1" kern="1800" dirty="0" err="1" smtClean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Malen</a:t>
            </a:r>
            <a:r>
              <a:rPr lang="ru-RU" sz="3200" b="1" kern="1800" dirty="0" smtClean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    </a:t>
            </a:r>
            <a:r>
              <a:rPr lang="en-US" sz="32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mal</a:t>
            </a:r>
            <a:r>
              <a:rPr lang="ru-RU" sz="32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kern="1800" dirty="0" smtClean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32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2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endParaRPr lang="ru-RU" sz="32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11" name="Рисунок 10" descr="https://i.pinimg.com/736x/3c/40/08/3c40087178e88a94d8d4be8f27b298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4" y="1730477"/>
            <a:ext cx="2025921" cy="393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.pinimg.com/236x/f9/b5/1e/f9b51e2bcdcca51626b10e1b57086117--prince-eric-the-little-mermaid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3404" r="33335"/>
          <a:stretch/>
        </p:blipFill>
        <p:spPr bwMode="auto">
          <a:xfrm>
            <a:off x="9421893" y="1317524"/>
            <a:ext cx="1491913" cy="4178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2215925" y="658761"/>
            <a:ext cx="3319636" cy="5810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.pinimg.com/236x/f9/b5/1e/f9b51e2bcdcca51626b10e1b57086117--prince-eric-the-little-mermai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3404" r="33335"/>
          <a:stretch/>
        </p:blipFill>
        <p:spPr bwMode="auto">
          <a:xfrm>
            <a:off x="2411054" y="3163018"/>
            <a:ext cx="1108894" cy="2588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883" y="83128"/>
            <a:ext cx="1105592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Aft>
                <a:spcPts val="1275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Отец ГЛАГОЛ разлучил их, узнав об этом,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 заточил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темницу, а ее отправил на берег озера и поселил ее в небольшом домике. А охранять ее поставил свою личную охрану –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личные окончания глагола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Но хотя ты видишь их сейчас всех вместе, они охраняют меня по очереди, когда я их позову 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4" name="Рисунок 3" descr="http://pngimg.com/uploads/jail/jail_PNG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24" y="2123769"/>
            <a:ext cx="5162550" cy="4060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3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originals/13/db/eb/13dbeb95f1e3c46dbffe0f91cb1b721f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2" y="14660"/>
            <a:ext cx="3286497" cy="532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s04.infourok.ru/uploads/ex/044f/0013edf6-9f4e35b0/hello_html_d68380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498" y="4439886"/>
            <a:ext cx="66452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mg1.picmix.com/output/stamp/normal/6/9/3/1/1031396_e93a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51" y="1128156"/>
            <a:ext cx="1917709" cy="499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pdb/2015825/3917a371-b13c-4e54-b0aa-71c8b00bdf0e/s1200?webp=fals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523" y="4564821"/>
            <a:ext cx="6645910" cy="211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pol-market.ru/pub_data/catalog_images/c_fekfffE6wb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26" y="4352067"/>
            <a:ext cx="6645910" cy="11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1718205/fb0461ae-de54-4a6d-9b83-9a2112e9742c/s1200?webp=fals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88" y="4995360"/>
            <a:ext cx="6645910" cy="176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get-pdb/1817937/7b70398c-549c-41df-b069-201564a08004/s1200?webp=fals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2" y="42770"/>
            <a:ext cx="7548748" cy="649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avatars.mds.yandex.net/get-pdb/199965/8d6f1d93-08ab-42c5-be43-e4983ab32f74/s1200?webp=fals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385" y="1185843"/>
            <a:ext cx="2577777" cy="41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i.pinimg.com/736x/89/6e/4a/896e4aa0de08cce4c6c4f5b1b2639132--american-revolutionary-war-american-war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79" y="3154238"/>
            <a:ext cx="1046913" cy="184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i.pinimg.com/originals/dd/52/78/dd52785c1e33074c6be589d96859414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37" y="3107330"/>
            <a:ext cx="1157597" cy="229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avatars.mds.yandex.net/get-pdb/1239772/f2206528-9e71-4e83-852e-e72ce0b7ee36/s1200?webp=fals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79" y="2260987"/>
            <a:ext cx="1144187" cy="244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i.pinimg.com/736x/d7/5e/60/d75e6090b6f7457fd15808bec2a69d89--british-uniforms-napoleonic-wars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88" y="3059326"/>
            <a:ext cx="1083102" cy="239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bw-1651cf0d2f737d7adeab84d339dbabd3-bcs.s3.amazonaws.com/products/product_86967/Full86967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3" t="5612" r="6681" b="10208"/>
          <a:stretch/>
        </p:blipFill>
        <p:spPr bwMode="auto">
          <a:xfrm>
            <a:off x="8119018" y="3408202"/>
            <a:ext cx="809625" cy="219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i.pinimg.com/474x/2b/a6/c5/2ba6c52d206e3c23bc47465b96273365--britis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47" y="3429000"/>
            <a:ext cx="1000125" cy="223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.pinimg.com/originals/dd/52/78/dd52785c1e33074c6be589d96859414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50" y="3154238"/>
            <a:ext cx="1157597" cy="229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i.pinimg.com/originals/dd/52/78/dd52785c1e33074c6be589d96859414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50" y="3306638"/>
            <a:ext cx="1157597" cy="229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i.pinimg.com/474x/2b/a6/c5/2ba6c52d206e3c23bc47465b96273365--britis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47" y="3435530"/>
            <a:ext cx="1000125" cy="2239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3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05" y="106879"/>
            <a:ext cx="10367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хотя ты видишь их сейчас всех вместе, они охраняют меня по очереди, когда я их позову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0686" y="736270"/>
            <a:ext cx="6923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Говорю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себе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(-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поставлю я в конце.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это будешь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 (-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поставишь ты.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     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везде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поставь скорей в конце.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0685" y="3562597"/>
            <a:ext cx="74102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поставим (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конце,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опять же букву (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они, вот это да! Тоже ставят (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en )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85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813" y="176981"/>
            <a:ext cx="10314039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Слонёнок </a:t>
            </a:r>
            <a:r>
              <a:rPr lang="de-DE" sz="2000" b="1" dirty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Präsens</a:t>
            </a:r>
            <a:r>
              <a:rPr lang="ru-RU" sz="2000" b="1" dirty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 рассказал «Красавице основе» , что он очень одинок. «Красавица основа» Предложила ему остаться здесь. С тех пор они стали неразлучны. </a:t>
            </a:r>
            <a:endParaRPr lang="ru-RU" sz="2000" b="1" dirty="0" smtClean="0">
              <a:solidFill>
                <a:srgbClr val="333333"/>
              </a:solidFill>
              <a:latin typeface="GothaPro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000" b="1" dirty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Вот их фотография</a:t>
            </a:r>
            <a:r>
              <a:rPr lang="ru-RU" sz="2000" b="1" dirty="0" smtClean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.   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https://thumbs.dreamstime.com/z/%D1%81%D0%BB%D0%BE%D0%BD-2591146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 bwMode="auto">
          <a:xfrm>
            <a:off x="874149" y="2113935"/>
            <a:ext cx="1741231" cy="1755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9574" y="3136490"/>
            <a:ext cx="125852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600"/>
              </a:lnSpc>
            </a:pPr>
            <a:r>
              <a:rPr lang="ru-RU" sz="4000" b="1" dirty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=</a:t>
            </a:r>
            <a:endParaRPr lang="ru-RU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https://avatanplus.com/files/resources/original/57acdc79642601567b3d3a4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6" y="2113935"/>
            <a:ext cx="2212033" cy="1755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699096" y="3038168"/>
            <a:ext cx="514891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600"/>
              </a:lnSpc>
            </a:pPr>
            <a:r>
              <a:rPr lang="ru-RU" sz="4000" b="1" dirty="0">
                <a:solidFill>
                  <a:srgbClr val="333333"/>
                </a:solidFill>
                <a:latin typeface="GothaPro"/>
                <a:ea typeface="Times New Roman" panose="02020603050405020304" pitchFamily="18" charset="0"/>
              </a:rPr>
              <a:t>+</a:t>
            </a:r>
            <a:endParaRPr lang="ru-RU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https://i.pinimg.com/originals/dd/52/78/dd52785c1e33074c6be589d9685941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38" y="1057152"/>
            <a:ext cx="1097198" cy="129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.pinimg.com/474x/2b/a6/c5/2ba6c52d206e3c23bc47465b96273365--british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67" y="2564396"/>
            <a:ext cx="976569" cy="149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avatars.mds.yandex.net/get-pdb/1239772/f2206528-9e71-4e83-852e-e72ce0b7ee36/s1200?webp=fals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06" y="4168877"/>
            <a:ext cx="1356851" cy="171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.pinimg.com/736x/89/6e/4a/896e4aa0de08cce4c6c4f5b1b2639132--american-revolutionary-war-american-war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22" y="1117078"/>
            <a:ext cx="935704" cy="12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bw-1651cf0d2f737d7adeab84d339dbabd3-bcs.s3.amazonaws.com/products/product_86967/Full8696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3" t="5612" r="6681" b="10208"/>
          <a:stretch/>
        </p:blipFill>
        <p:spPr bwMode="auto">
          <a:xfrm>
            <a:off x="9420030" y="2451392"/>
            <a:ext cx="697364" cy="1496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i.pinimg.com/736x/d7/5e/60/d75e6090b6f7457fd15808bec2a69d89--british-uniforms-napoleonic-wars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174" y="4060723"/>
            <a:ext cx="1545304" cy="18189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7905136" y="1725239"/>
            <a:ext cx="367408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293103" y="1704586"/>
            <a:ext cx="59503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854813" y="5171607"/>
            <a:ext cx="59503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44222" y="3481116"/>
            <a:ext cx="53893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63287" y="5236993"/>
            <a:ext cx="37863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6928" y="3414106"/>
            <a:ext cx="37863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onjugation schwacher verben (спряжение слабых глаголов) - презентация  онлай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3" y="294969"/>
            <a:ext cx="11405419" cy="6312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22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761" y="534390"/>
            <a:ext cx="10070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 algn="ctr">
              <a:spcBef>
                <a:spcPts val="4200"/>
              </a:spcBef>
              <a:spcAft>
                <a:spcPts val="1375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управлял всем этим королевством не король с королевой, а их министр без портфеля (очень важный господин)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(это)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https://thumbs.dreamstime.com/b/%D1%81%D0%BC%D0%B5%D1%88%D0%BD%D1%8B%D0%B5-%D1%83%D1%81%D0%BC%D0%B5%D1%88%D0%BA%D0%B8-%D0%BA%D0%BE%D1%80%D0%BE%D0%BB%D1%8F-%D1%88%D0%B0%D1%80%D0%B6%D0%B0-%D1%81%D0%BA%D0%B0%D0%B7%D0%BA%D0%B8-28346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92" y="1545578"/>
            <a:ext cx="6543302" cy="5048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3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6812" y="393290"/>
            <a:ext cx="10559844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60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давние времена, когда вас никого не было на свете жил 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МАМОНТ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звали его 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Perfekt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- « Прошедшее время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был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королем всех зверей.</a:t>
            </a:r>
          </a:p>
        </p:txBody>
      </p:sp>
      <p:pic>
        <p:nvPicPr>
          <p:cNvPr id="3" name="Рисунок 2" descr="https://image.freepik.com/free-vector/cartoon-mammoth-isolated-on-white-background_29190-12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42" y="1997074"/>
            <a:ext cx="4050265" cy="39317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620000" y="3539612"/>
            <a:ext cx="275303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Perfekt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6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-eu.insales.ru/files/1/3695/8638063/original/4e3d9f70474202953090a05f9f38c9d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1" y="1651419"/>
            <a:ext cx="2089150" cy="21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t3.depositphotos.com/6633222/13318/v/1600/depositphotos_133183830-stock-illustration-cute-tyranosaurus-cartoo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 bwMode="auto">
          <a:xfrm>
            <a:off x="3682898" y="4278569"/>
            <a:ext cx="1974850" cy="2076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7652" y="501445"/>
            <a:ext cx="10756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75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это же время жили два брата динозаврика 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haben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sein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страшный ящер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«Partizip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ll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i.pinimg.com/originals/26/91/8f/26918f229797bb81aedffc256169637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48" y="1786194"/>
            <a:ext cx="2438400" cy="2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880852" y="2320413"/>
            <a:ext cx="3637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haben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54393" y="4947462"/>
            <a:ext cx="2040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sein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9438968" y="3101026"/>
            <a:ext cx="2635044" cy="88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Partizip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942" y="275303"/>
            <a:ext cx="114349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75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Динозаврики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haben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sein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сказали, что они не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Могут оставаться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всё время такими, они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любят</a:t>
            </a:r>
          </a:p>
          <a:p>
            <a:pPr indent="469900">
              <a:lnSpc>
                <a:spcPts val="1750"/>
              </a:lnSpc>
            </a:pP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меняться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69900">
              <a:lnSpc>
                <a:spcPts val="1750"/>
              </a:lnSpc>
            </a:pP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75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Посмотрите как: </a:t>
            </a:r>
          </a:p>
        </p:txBody>
      </p:sp>
      <p:pic>
        <p:nvPicPr>
          <p:cNvPr id="4" name="Рисунок 3" descr="Глаголы haben и sein в немецком языке. | Немцы, кино и не только | Яндекс  Дзен"/>
          <p:cNvPicPr/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6450"/>
          <a:stretch/>
        </p:blipFill>
        <p:spPr bwMode="auto">
          <a:xfrm>
            <a:off x="3923071" y="1470946"/>
            <a:ext cx="7954296" cy="498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53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290" y="147484"/>
            <a:ext cx="10048568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>
              <a:lnSpc>
                <a:spcPts val="16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Тут не выдержал и ящер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Partizip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ll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поведал друзьям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страшную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тайну………… Он никто иной как заколдованная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Красавица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пра-пра-пра-пра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бабушка настоящей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Красавицы Основы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Её отец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тоже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Глагол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за то что она рассердила его выйти замуж за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заморского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разозлившись, попросил злого волшебника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заколдовать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его. И злой волшебник превратил ее в страшного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ящ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Partizip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ll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>
              <a:lnSpc>
                <a:spcPts val="16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приставил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кней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своих слуг: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https://ds211.srt.prosadiki.ru/media/2019/09/23/1262665472/Kox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40" y="3291144"/>
            <a:ext cx="11811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pinimg.com/originals/26/91/8f/26918f229797bb81aedffc256169637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74" y="3284794"/>
            <a:ext cx="13462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pinimg.com/originals/26/91/8f/26918f229797bb81aedffc256169637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74" y="4900459"/>
            <a:ext cx="13462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ds211.srt.prosadiki.ru/media/2019/09/23/1262665472/Kox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6" y="3291144"/>
            <a:ext cx="11811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ds211.srt.prosadiki.ru/media/2019/09/23/1262665472/Kox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6" y="4849868"/>
            <a:ext cx="11811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ds211.srt.prosadiki.ru/media/2019/09/29/1262554481/F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05" y="3307276"/>
            <a:ext cx="1060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ds211.srt.prosadiki.ru/media/2019/09/26/1262736145/Zel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80" y="4747555"/>
            <a:ext cx="12827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757724" y="3592510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85450" y="522164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t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7617" y="3671258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ge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6559" y="5402109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ge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09593" y="3604953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    основа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29257" y="5247038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–     основа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816014" y="3557833"/>
            <a:ext cx="1767920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ge-fahr-en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22376" y="5077082"/>
            <a:ext cx="1462260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-mal-t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942" y="216310"/>
            <a:ext cx="97437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Очень строго обращался с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Красавицей основой 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отец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Глагол</a:t>
            </a:r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Но он был в возрасте и часто болел. Когда он болел, он слабел, и тогда он уговаривал Основу выйти замуж за заморского принца 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te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2258" y="2839554"/>
            <a:ext cx="7374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Когда он выздоравливал и становился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сильным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, то ругал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Красавицу основу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. Да так сильно, что она менялась в лице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Посмотрите как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malen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mal – te,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turnen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turn – te,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spielen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spiel – te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fahren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u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hr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tragen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u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laufen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ie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endParaRPr lang="ru-RU" sz="2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5" name="Рисунок 4" descr="https://i.pinimg.com/736x/3c/40/08/3c40087178e88a94d8d4be8f27b298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29" y="824476"/>
            <a:ext cx="843526" cy="1859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1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originals/fe/63/bf/fe63bf7a610ef5297a3746c8282d2d6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9" y="2263785"/>
            <a:ext cx="1965357" cy="20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mg1.picmix.com/output/stamp/normal/7/0/2/3/1313207_3ced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99" y="1573161"/>
            <a:ext cx="145415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nplus.com/files/resources/original/57acdc79642601567b3d3a4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52" y="3760792"/>
            <a:ext cx="2094271" cy="16027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19086" y="550296"/>
            <a:ext cx="3622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наскальный рисун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о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к</a:t>
            </a:r>
            <a:endParaRPr lang="ru-RU" sz="28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684206" y="2812026"/>
            <a:ext cx="1179871" cy="40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054942" y="3628103"/>
            <a:ext cx="2350030" cy="111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люс 18"/>
          <p:cNvSpPr/>
          <p:nvPr/>
        </p:nvSpPr>
        <p:spPr>
          <a:xfrm>
            <a:off x="5889522" y="2723535"/>
            <a:ext cx="527939" cy="363794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https://i.pinimg.com/236x/f9/b5/1e/f9b51e2bcdcca51626b10e1b57086117--prince-eric-the-little-mermaid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3404" r="33335"/>
          <a:stretch/>
        </p:blipFill>
        <p:spPr bwMode="auto">
          <a:xfrm>
            <a:off x="5674510" y="1386348"/>
            <a:ext cx="972095" cy="2347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15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5574" y="550606"/>
            <a:ext cx="98814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У короля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Мамонта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Perfekt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( прошедшее разговорное время) был сын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Мамонтёнок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Imperfekt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( прошедшее повествовательное время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).</a:t>
            </a: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Но как вы уже знаете отец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Глагол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превратил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Красавицу основу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в страшного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ящера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Partizip II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за то, что она не захотела выходить замуж за заморского принца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–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Рисунок 2" descr="https://i.pinimg.com/originals/fe/63/bf/fe63bf7a610ef5297a3746c8282d2d6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71" y="999554"/>
            <a:ext cx="1965357" cy="2091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4297" y="275304"/>
            <a:ext cx="10382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Давайте теперь посмотрим что же произошло с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Красавицей основой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:</a:t>
            </a:r>
            <a:endParaRPr lang="ru-RU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 </a:t>
            </a:r>
            <a:endParaRPr lang="ru-RU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Сначала она любила офицера охраны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en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 Но это было так неопределенно ( ведь отец не хотел выдать её замуж за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en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ru-RU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Infinitiv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неопределённая форма глагола</a:t>
            </a:r>
            <a:endParaRPr lang="ru-RU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   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Основа 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en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-       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mal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en</a:t>
            </a:r>
            <a:endParaRPr lang="ru-RU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 </a:t>
            </a:r>
            <a:endParaRPr lang="ru-RU" sz="36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02890" y="452284"/>
            <a:ext cx="8141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2. Затем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отец уговаривал её выйти замуж за заморского принца 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но она не соглашалась и отец кричал на неё так , что она менялась в лице ( становилась очень грустной) ( изменение корневой гласной):</a:t>
            </a:r>
            <a:endParaRPr lang="ru-RU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02242" y="3239697"/>
            <a:ext cx="6813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основа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+ te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spielen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spiel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malen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mal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02242" y="3982998"/>
            <a:ext cx="6640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основа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fahren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u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hr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tragen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u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69375" y="3594302"/>
            <a:ext cx="196239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Imperfekt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726426" y="3548476"/>
            <a:ext cx="1602658" cy="337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726426" y="4010141"/>
            <a:ext cx="1533832" cy="20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5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425" y="344129"/>
            <a:ext cx="98027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это уже в прошлом, так как отец разозлившись на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Красавицу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основу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попросил злого волшебника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avatars.mds.yandex.net/get-pdb/1822843/8599acb3-26f5-48db-a195-8a0272c86000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17" y="917780"/>
            <a:ext cx="1212215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548284" y="2828836"/>
            <a:ext cx="2595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633" y="2719936"/>
            <a:ext cx="11395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Превратить её во что –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нибудь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 И он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превраил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Красавицу основу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в страшного ящера  и приставил к ней свою охрану.</a:t>
            </a:r>
            <a:endParaRPr lang="ru-RU" sz="32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2929" y="3953888"/>
            <a:ext cx="3913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spiel - t</a:t>
            </a:r>
            <a:endParaRPr lang="ru-RU" sz="36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8284" y="4817330"/>
            <a:ext cx="267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fahr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en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01068" y="4487912"/>
            <a:ext cx="198220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Partizip II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260258" y="4419602"/>
            <a:ext cx="1111045" cy="329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260258" y="4817330"/>
            <a:ext cx="1111045" cy="397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6" y="1261171"/>
            <a:ext cx="5545777" cy="35958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185420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главный из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главнейших</a:t>
            </a:r>
          </a:p>
          <a:p>
            <a:pPr marR="1854200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Издам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сейчас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указ:</a:t>
            </a:r>
          </a:p>
          <a:p>
            <a:pPr marR="1854200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Вас назначаю слугами</a:t>
            </a:r>
          </a:p>
          <a:p>
            <a:pPr marR="185420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требую от вас:</a:t>
            </a:r>
          </a:p>
          <a:p>
            <a:pPr marR="185420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«Повиновенья полного</a:t>
            </a:r>
          </a:p>
          <a:p>
            <a:pPr marR="185420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только, только мне,</a:t>
            </a:r>
          </a:p>
          <a:p>
            <a:pPr marR="1854200">
              <a:spcAft>
                <a:spcPts val="13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захочу, то сделаю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</a:p>
          <a:p>
            <a:pPr marR="1854200">
              <a:spcAft>
                <a:spcPts val="139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не перечьте мне!»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i.pinimg.com/originals/5c/8f/0a/5c8f0a1f1f8d4c5083dd291be72a41d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84" y="0"/>
            <a:ext cx="72756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4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originals/26/91/8f/26918f229797bb81aedffc256169637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580" y="3127169"/>
            <a:ext cx="2025446" cy="181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mg1.picmix.com/output/stamp/normal/7/0/2/3/1313207_3ced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3" y="1675376"/>
            <a:ext cx="1337187" cy="244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bs.twimg.com/media/C_Ptv9qXoAQ5aO9.jpg:lar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54" y="1322438"/>
            <a:ext cx="1703029" cy="27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nplus.com/files/resources/original/57acdc79642601567b3d3a4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3" y="4601496"/>
            <a:ext cx="2212257" cy="18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.pinimg.com/736x/3c/40/08/3c40087178e88a94d8d4be8f27b298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17" y="1612488"/>
            <a:ext cx="1549400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.pinimg.com/236x/f9/b5/1e/f9b51e2bcdcca51626b10e1b57086117--prince-eric-the-little-mermaid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3404" r="33335"/>
          <a:stretch/>
        </p:blipFill>
        <p:spPr bwMode="auto">
          <a:xfrm>
            <a:off x="3177047" y="1406013"/>
            <a:ext cx="1070487" cy="2630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69692" y="1821265"/>
            <a:ext cx="2249334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Partizip II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09583" y="618874"/>
            <a:ext cx="2211234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Imperfekt  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 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70474" y="642317"/>
            <a:ext cx="1800493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Infinitiv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621161" y="2679289"/>
            <a:ext cx="11798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503174" y="3127169"/>
            <a:ext cx="1573161" cy="2005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340645" y="2899491"/>
            <a:ext cx="352935" cy="22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3"/>
          </p:cNvCxnSpPr>
          <p:nvPr/>
        </p:nvCxnSpPr>
        <p:spPr>
          <a:xfrm flipV="1">
            <a:off x="8190270" y="4389077"/>
            <a:ext cx="1326842" cy="1161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077" y="324465"/>
            <a:ext cx="991091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 охраняли королевство ГРАММАТИКА цифры. Они делились на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младших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стражников и старших.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Младшие - это цифры до 20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Старшие - это цифры после 20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 утрам они всегда делали зарядку. А потом шли охранять короля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der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королеву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die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их ребёнка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das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Утром делая зарядку,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Рассчитались по порядку.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Получили все в конце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Кто-то  -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а кто-то –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ste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439" y="334297"/>
            <a:ext cx="98814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А кто же получил на конце  -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 Это младшие стражники. А старшие стражники, которые служили королю 20 и больше лет, получали на конце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ste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И что получилось: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                           </a:t>
            </a:r>
            <a:r>
              <a:rPr lang="en-US" sz="2400" b="1" dirty="0">
                <a:solidFill>
                  <a:srgbClr val="984806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Der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(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die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das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)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zwei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te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                                        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Der ( die, das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z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wanzig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ste</a:t>
            </a:r>
            <a:endParaRPr lang="ru-RU" sz="2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Рисунок 2" descr="https://static.vecteezy.com/system/resources/previews/000/416/473/large_2x/vector-different-characters-of-king-and-quee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76" b="45482"/>
          <a:stretch/>
        </p:blipFill>
        <p:spPr bwMode="auto">
          <a:xfrm>
            <a:off x="1429263" y="2723535"/>
            <a:ext cx="891151" cy="1860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static.vecteezy.com/system/resources/previews/000/416/473/large_2x/vector-different-characters-of-king-and-quee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76" b="45482"/>
          <a:stretch/>
        </p:blipFill>
        <p:spPr bwMode="auto">
          <a:xfrm>
            <a:off x="1429263" y="4526627"/>
            <a:ext cx="1035050" cy="1972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cdn.pixabay.com/photo/2017/11/10/03/06/princess-2935211_128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16" y="2935953"/>
            <a:ext cx="1289050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dn.pixabay.com/photo/2017/11/10/03/06/princess-2935211_128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55" y="4583777"/>
            <a:ext cx="144039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zen_doc/1888987/pub_5d8fa17f2fda8600af85070f_5d8fa26fc7e50c00afa9632b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84" y="2904203"/>
            <a:ext cx="10604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get-zen_doc/1888987/pub_5d8fa17f2fda8600af85070f_5d8fa26fc7e50c00afa9632b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50" y="4583777"/>
            <a:ext cx="10604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.pinimg.com/236x/48/20/8a/48208ab7215e3f62c0700cc4175877f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73" y="2872605"/>
            <a:ext cx="135255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0-tub-ru.yandex.net/i?id=3e526c6003edd40c6078175a0d62ed2b&amp;ref=rim&amp;n=33&amp;w=205&amp;h=2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73" y="4523452"/>
            <a:ext cx="139065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Левая круглая скобка 10"/>
          <p:cNvSpPr/>
          <p:nvPr/>
        </p:nvSpPr>
        <p:spPr>
          <a:xfrm>
            <a:off x="1012003" y="3077497"/>
            <a:ext cx="88393" cy="1423731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вая круглая скобка 11"/>
          <p:cNvSpPr/>
          <p:nvPr/>
        </p:nvSpPr>
        <p:spPr>
          <a:xfrm>
            <a:off x="1012004" y="4615529"/>
            <a:ext cx="156498" cy="142147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круглая скобка 12"/>
          <p:cNvSpPr/>
          <p:nvPr/>
        </p:nvSpPr>
        <p:spPr>
          <a:xfrm>
            <a:off x="5404300" y="2970878"/>
            <a:ext cx="255392" cy="139479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авая круглая скобка 14"/>
          <p:cNvSpPr/>
          <p:nvPr/>
        </p:nvSpPr>
        <p:spPr>
          <a:xfrm>
            <a:off x="5520303" y="4615528"/>
            <a:ext cx="228127" cy="155574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105431" y="3529162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-te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196109" y="5328209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ste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735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lad.freeimg.ru/rsynced_images/house-48745_128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66" y="108155"/>
            <a:ext cx="8529586" cy="352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png.rinvik.ru/files/muzhchina-v-vozroste-dedushka-sidit-na-kreslo-kachalk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87" y="2614869"/>
            <a:ext cx="1967865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zen_doc/195350/pub_5c4a0a46cb725500aea5c2d0_5c4bead1c7bd8a00ae53fcd8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45" y="3124810"/>
            <a:ext cx="1152463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Девочки, Девушки 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64" y="2644678"/>
            <a:ext cx="154305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tatic.zerochan.net/Saeki.Kota.full.2942652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28159"/>
          <a:stretch/>
        </p:blipFill>
        <p:spPr bwMode="auto">
          <a:xfrm>
            <a:off x="6134271" y="2401503"/>
            <a:ext cx="859539" cy="2753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r1.nubex.ru/s2733-fdf/f2711_4a/bare-tree-clipart-free-clipart-image-clipart-of-a-tree-1954_1583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9" y="-133673"/>
            <a:ext cx="3282950" cy="507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catherineasquithgallery.com/uploads/posts/2021-03/1614571115_13-p-rasteniya-na-belom-fone-1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068" y="1210549"/>
            <a:ext cx="1735269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catherineasquithgallery.com/uploads/posts/2021-03/1614579121_7-p-les-na-belom-fone-11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6" y="2902489"/>
            <a:ext cx="5456903" cy="229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zabor-region-ryazan.ru/wp-content/uploads/2019/05/shrubs-bush-png-25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65" y="4428576"/>
            <a:ext cx="7708490" cy="301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avatars.mds.yandex.net/get-zen_doc/195350/pub_5c4a0a46cb725500aea5c2d0_5c4bead1c7bd8a00ae53fcd8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20" y="3190429"/>
            <a:ext cx="1152463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avatars.mds.yandex.net/get-zen_doc/195350/pub_5c4a0a46cb725500aea5c2d0_5c4bead1c7bd8a00ae53fcd8/scale_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20" y="3221289"/>
            <a:ext cx="1152463" cy="174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9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ngimg.com/uploads/robot/robot_PNG4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r="8118"/>
          <a:stretch/>
        </p:blipFill>
        <p:spPr bwMode="auto">
          <a:xfrm>
            <a:off x="1362997" y="655690"/>
            <a:ext cx="1277119" cy="12124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avatars.mds.yandex.net/get-pdb/1982708/1b9f23fe-734e-4d59-b2d1-b46536a3e44a/s1200?webp=fals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43" y="2808953"/>
            <a:ext cx="1309073" cy="114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galerey-room.ru/images/012928_141764576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92" y="363513"/>
            <a:ext cx="1139313" cy="158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yt3.ggpht.com/a/AATXAJy33edyTvRVikKrce5_8ouPaCdMPM37zVJAYw=s900-c-k-c0xffffffff-no-rj-m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92" y="2323181"/>
            <a:ext cx="1578232" cy="124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thumbs.dreamstime.com/b/e-r-1503170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27" y="4278629"/>
            <a:ext cx="1678858" cy="159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pngimg.com/uploads/robot/robot_PNG53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72" y="4415749"/>
            <a:ext cx="1505796" cy="13175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47252" y="1170039"/>
            <a:ext cx="31758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werde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7252" y="3185652"/>
            <a:ext cx="3608438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wirst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5071" y="4415749"/>
            <a:ext cx="6096000" cy="1680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wird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32206" y="1058021"/>
            <a:ext cx="489646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werden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9356" y="2946145"/>
            <a:ext cx="504295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Ihr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werdet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27175" y="4903877"/>
            <a:ext cx="6302476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werden</a:t>
            </a:r>
            <a:endParaRPr lang="ru-RU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1756" y="589935"/>
            <a:ext cx="734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Так как же образуется будущее время:</a:t>
            </a:r>
            <a:endParaRPr lang="ru-RU" sz="32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Рисунок 2" descr="https://png.rinvik.ru/files/muzhchina-v-vozroste-dedushka-sidit-na-kreslo-kachalk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36" y="1887350"/>
            <a:ext cx="2241755" cy="245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zen_doc/195350/pub_5c4a0a46cb725500aea5c2d0_5c4bead1c7bd8a00ae53fcd8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86" y="2330272"/>
            <a:ext cx="1152463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Девочки, Девушки 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85" y="1977845"/>
            <a:ext cx="2029919" cy="245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tatic.zerochan.net/Saeki.Kota.full.2942652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28159"/>
          <a:stretch/>
        </p:blipFill>
        <p:spPr bwMode="auto">
          <a:xfrm>
            <a:off x="8877471" y="1826678"/>
            <a:ext cx="859539" cy="2753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7934" y="4801653"/>
            <a:ext cx="169968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Futurum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0670" y="3064671"/>
            <a:ext cx="48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00737" y="477023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05751" y="4673807"/>
            <a:ext cx="1537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77471" y="4636153"/>
            <a:ext cx="829073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02689" y="4693472"/>
            <a:ext cx="158710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werden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8119" y="4648688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93131" y="3003115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655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1.mt.ru/u11/photo270E/20645646537-0/original.jp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72" y="1956334"/>
            <a:ext cx="7639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132" y="237506"/>
            <a:ext cx="11542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spcBef>
                <a:spcPts val="4200"/>
              </a:spcBef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Приехал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Треугольничек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ist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королевство "Грамматика"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благодаря своему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добродушному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нраву подружился со всеми словами и даже с министр без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портфеля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начал относиться к нему с почтением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8088"/>
            <a:ext cx="113765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54200" indent="457200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Треугольный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человечек</a:t>
            </a:r>
          </a:p>
          <a:p>
            <a:pPr marR="1854200" indent="457200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Очень добр и очень весел.</a:t>
            </a:r>
          </a:p>
          <a:p>
            <a:pPr indent="457200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слова все подружил,</a:t>
            </a:r>
          </a:p>
          <a:p>
            <a:pPr indent="457200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Даже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не забыл.</a:t>
            </a:r>
          </a:p>
          <a:p>
            <a:pPr indent="457200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 заспорил вредный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02628" y="2728809"/>
            <a:ext cx="612766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1560"/>
              </a:lnSpc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Кто же главный тут из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нас,</a:t>
            </a:r>
          </a:p>
          <a:p>
            <a:pPr indent="457200">
              <a:lnSpc>
                <a:spcPts val="1560"/>
              </a:lnSpc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ts val="156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на первом месте встанет,</a:t>
            </a:r>
          </a:p>
          <a:p>
            <a:pPr indent="457200">
              <a:lnSpc>
                <a:spcPts val="1560"/>
              </a:lnSpc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ts val="156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ссоры всех избавит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>
              <a:lnSpc>
                <a:spcPts val="1560"/>
              </a:lnSpc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701800" indent="457200">
              <a:lnSpc>
                <a:spcPts val="1775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Долго спорили и вот:</a:t>
            </a:r>
          </a:p>
          <a:p>
            <a:pPr marR="1701800" indent="457200">
              <a:lnSpc>
                <a:spcPts val="1775"/>
              </a:lnSpc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701800" indent="457200">
              <a:lnSpc>
                <a:spcPts val="1775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Отвечаем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"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встает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R="1701800" indent="457200">
              <a:lnSpc>
                <a:spcPts val="1775"/>
              </a:lnSpc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ts val="1775"/>
              </a:lnSpc>
              <a:spcAft>
                <a:spcPts val="1075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Ну а спросим - </a:t>
            </a:r>
            <a:r>
              <a:rPr lang="ru-RU" sz="2400" b="1" spc="-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ru-RU" sz="2400" b="1" spc="-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вперед.</a:t>
            </a:r>
          </a:p>
        </p:txBody>
      </p:sp>
    </p:spTree>
    <p:extLst>
      <p:ext uri="{BB962C8B-B14F-4D97-AF65-F5344CB8AC3E}">
        <p14:creationId xmlns:p14="http://schemas.microsoft.com/office/powerpoint/2010/main" val="15189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639" y="401309"/>
            <a:ext cx="7144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01800" indent="457200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Долго спорили и вот Отвечаем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"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встает,</a:t>
            </a:r>
          </a:p>
          <a:p>
            <a:pPr indent="457200">
              <a:spcAft>
                <a:spcPts val="1075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Ну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спросим - </a:t>
            </a:r>
            <a:r>
              <a:rPr lang="ru-RU" b="1" spc="-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ru-RU" b="1" spc="-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вперед.</a:t>
            </a:r>
          </a:p>
        </p:txBody>
      </p:sp>
      <p:pic>
        <p:nvPicPr>
          <p:cNvPr id="4" name="Рисунок 3" descr="https://thumbs.dreamstime.com/b/%D1%81%D0%BC%D0%B5%D1%88%D0%BD%D1%8B%D0%B5-%D1%83%D1%81%D0%BC%D0%B5%D1%88%D0%BA%D0%B8-%D0%BA%D0%BE%D1%80%D0%BE%D0%BB%D1%8F-%D1%88%D0%B0%D1%80%D0%B6%D0%B0-%D1%81%D0%BA%D0%B0%D0%B7%D0%BA%D0%B8-28346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98" y="2251179"/>
            <a:ext cx="14573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yt3.ggpht.com/a/AATXAJyzhZ6Z3Ez4CsL1hh7rxMBapjrFzPcigufBEVFJ3g=s900-c-k-c0x00ffffff-no-rj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6" y="2355954"/>
            <a:ext cx="14859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.pinimg.com/originals/3c/9f/e8/3c9fe8adc2d81fee77402d9d58b9cc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88" y="2251179"/>
            <a:ext cx="771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yt3.ggpht.com/a/AATXAJyzhZ6Z3Ez4CsL1hh7rxMBapjrFzPcigufBEVFJ3g=s900-c-k-c0x00ffffff-no-rj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94" y="4310913"/>
            <a:ext cx="14859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thumbs.dreamstime.com/b/%D1%81%D0%BC%D0%B5%D1%88%D0%BD%D1%8B%D0%B5-%D1%83%D1%81%D0%BC%D0%B5%D1%88%D0%BA%D0%B8-%D0%BA%D0%BE%D1%80%D0%BE%D0%BB%D1%8F-%D1%88%D0%B0%D1%80%D0%B6%D0%B0-%D1%81%D0%BA%D0%B0%D0%B7%D0%BA%D0%B8-28346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08" y="4206138"/>
            <a:ext cx="14573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.pinimg.com/originals/3c/9f/e8/3c9fe8adc2d81fee77402d9d58b9cc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46" y="4206138"/>
            <a:ext cx="771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ds04.infourok.ru/uploads/ex/0bf2/0002b789-f93c455e/hello_html_31775328.g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0"/>
          <a:stretch/>
        </p:blipFill>
        <p:spPr bwMode="auto">
          <a:xfrm>
            <a:off x="6497595" y="3302886"/>
            <a:ext cx="285750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ds04.infourok.ru/uploads/ex/0bf2/0002b789-f93c455e/hello_html_31775328.gi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r="35800"/>
          <a:stretch/>
        </p:blipFill>
        <p:spPr bwMode="auto">
          <a:xfrm>
            <a:off x="6628346" y="4310914"/>
            <a:ext cx="758106" cy="1172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3132" y="-328710"/>
            <a:ext cx="11938500" cy="1998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096102" y="2320506"/>
            <a:ext cx="581380" cy="8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9013" y="1405370"/>
            <a:ext cx="101508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95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в честь своего примирения они решили сфотографироваться и пригласили Юту.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.pixabay.com/photo/2017/11/10/03/06/princess-2935211_128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1" y="2593885"/>
            <a:ext cx="2544148" cy="40138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31273" y="225631"/>
            <a:ext cx="9856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spcBef>
                <a:spcPts val="4200"/>
              </a:spcBef>
              <a:spcAft>
                <a:spcPts val="1395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Ну, а теперь пришло время познакомиться 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королевой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Die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королем Der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стали спокойно управлять королевством,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ухода министра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0089" y="3244334"/>
            <a:ext cx="2446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королева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Die</a:t>
            </a:r>
            <a:endParaRPr lang="ru-RU" sz="2800" dirty="0"/>
          </a:p>
        </p:txBody>
      </p:sp>
      <p:pic>
        <p:nvPicPr>
          <p:cNvPr id="5" name="Рисунок 4" descr="https://static.vecteezy.com/system/resources/previews/000/416/473/large_2x/vector-different-characters-of-king-and-quee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76" b="45482"/>
          <a:stretch/>
        </p:blipFill>
        <p:spPr bwMode="auto">
          <a:xfrm>
            <a:off x="6248029" y="2215607"/>
            <a:ext cx="2124075" cy="4467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72104" y="3158836"/>
            <a:ext cx="2315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король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Der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379" y="475014"/>
            <a:ext cx="11293433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Королеву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зовут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Die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- и все её друзья имеют артикль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Die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</a:t>
            </a:r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1150"/>
              </a:spcAft>
            </a:pP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Королева одета в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красное платье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- и значит женский род мы обозна­чим красным цветом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661" y="1648976"/>
            <a:ext cx="10580915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Короля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зовут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"Der"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все его друзья имеют артикль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Der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Aft>
                <a:spcPts val="1010"/>
              </a:spcAft>
            </a:pP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Король одет в </a:t>
            </a: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синюю одежду</a:t>
            </a: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- и мужской род мы обозначим синим цветом.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759" y="2698511"/>
            <a:ext cx="1113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Bef>
                <a:spcPts val="4200"/>
              </a:spcBef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Жили король с королевой долго, но детей у них не было. И вот нако­нец у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них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появился ребенок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Kind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которого назвали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(но это не министр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ведь бывают одинаковые имена). И у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него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тоже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появились свои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друзья: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379" y="4183051"/>
            <a:ext cx="12037621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1585"/>
              </a:lnSpc>
              <a:spcBef>
                <a:spcPts val="4200"/>
              </a:spcBef>
              <a:spcAft>
                <a:spcPts val="2685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Костюм у 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желтого цвета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значит средний род обозначим жел­тым цветом.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img3.stockfresh.com/files/l/lenm/m/11/1278732_stock-photo-baby-crow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11" y="4837100"/>
            <a:ext cx="13811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flipH="1">
            <a:off x="6103916" y="4998658"/>
            <a:ext cx="2766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Das</a:t>
            </a:r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44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0010" y="308759"/>
            <a:ext cx="12136581" cy="1408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ts val="1585"/>
              </a:lnSpc>
              <a:spcBef>
                <a:spcPts val="4200"/>
              </a:spcBef>
              <a:spcAft>
                <a:spcPts val="2685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рос не по дням, а по часам.</a:t>
            </a:r>
          </a:p>
          <a:p>
            <a:pPr indent="457200" algn="ctr">
              <a:lnSpc>
                <a:spcPts val="1585"/>
              </a:lnSpc>
              <a:spcBef>
                <a:spcPts val="4200"/>
              </a:spcBef>
              <a:spcAft>
                <a:spcPts val="2685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 превратился в прекрасного принца.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https://avatars.mds.yandex.net/get-zen_doc/1888987/pub_5d8fa17f2fda8600af85070f_5d8fa26fc7e50c00afa9632b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454" y="2595716"/>
            <a:ext cx="1084178" cy="24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gifok.net/images/2015/10/17/Flowers-Florets_1_06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0921"/>
            <a:ext cx="11871364" cy="408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.pinimg.com/originals/24/ab/f2/24abf278540646f18a970efbee9efcfe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8"/>
          <a:stretch/>
        </p:blipFill>
        <p:spPr bwMode="auto">
          <a:xfrm>
            <a:off x="1" y="0"/>
            <a:ext cx="2573897" cy="6953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4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3597</TotalTime>
  <Words>1775</Words>
  <Application>Microsoft Office PowerPoint</Application>
  <PresentationFormat>Широкоэкранный</PresentationFormat>
  <Paragraphs>269</Paragraphs>
  <Slides>46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Calibri</vt:lpstr>
      <vt:lpstr>Century Gothic</vt:lpstr>
      <vt:lpstr>GothaPro</vt:lpstr>
      <vt:lpstr>Tahoma</vt:lpstr>
      <vt:lpstr>Times New Roman</vt:lpstr>
      <vt:lpstr>Wingdings 3</vt:lpstr>
      <vt:lpstr>Ион (конференц-зал)</vt:lpstr>
      <vt:lpstr>Презентация к методическому пособию по изучению немецкого языка в начальной школе  «Королевство грамматики»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Королевство грамматики</dc:title>
  <dc:creator>Библиотекарь</dc:creator>
  <cp:lastModifiedBy>Библиотека</cp:lastModifiedBy>
  <cp:revision>130</cp:revision>
  <dcterms:created xsi:type="dcterms:W3CDTF">2020-09-29T12:43:38Z</dcterms:created>
  <dcterms:modified xsi:type="dcterms:W3CDTF">2022-10-21T11:28:16Z</dcterms:modified>
</cp:coreProperties>
</file>