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mp3" ContentType="audio/unknown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64" r:id="rId4"/>
    <p:sldId id="258" r:id="rId5"/>
    <p:sldId id="265" r:id="rId6"/>
    <p:sldId id="281" r:id="rId7"/>
    <p:sldId id="282" r:id="rId8"/>
    <p:sldId id="284" r:id="rId9"/>
    <p:sldId id="285" r:id="rId10"/>
    <p:sldId id="266" r:id="rId11"/>
    <p:sldId id="280" r:id="rId12"/>
    <p:sldId id="259" r:id="rId13"/>
    <p:sldId id="260" r:id="rId14"/>
    <p:sldId id="261" r:id="rId15"/>
    <p:sldId id="283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7" r:id="rId25"/>
    <p:sldId id="276" r:id="rId26"/>
    <p:sldId id="287" r:id="rId2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49" d="100"/>
          <a:sy n="49" d="100"/>
        </p:scale>
        <p:origin x="-1596" y="-2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FFB659-77B6-4E96-94ED-1F6610694C9B}" type="datetimeFigureOut">
              <a:rPr lang="ru-RU" smtClean="0"/>
              <a:pPr/>
              <a:t>12.10.2022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5C41A9-D037-4638-8816-4A6627E235B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AA46FD-8AF8-4764-B60B-32C7245DECB6}" type="datetimeFigureOut">
              <a:rPr lang="ru-RU"/>
              <a:pPr>
                <a:defRPr/>
              </a:pPr>
              <a:t>12.10.2022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42FA49-10F2-41A1-8E3A-FEDCE32C08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2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4552C0-7160-4C8C-9A1A-F8FF1085408D}" type="datetimeFigureOut">
              <a:rPr lang="ru-RU"/>
              <a:pPr>
                <a:defRPr/>
              </a:pPr>
              <a:t>12.10.2022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981B17-BB33-4204-BC1A-5503F931E4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2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3E7B6F-9102-4858-884B-0B740F7A1FA1}" type="datetimeFigureOut">
              <a:rPr lang="ru-RU"/>
              <a:pPr>
                <a:defRPr/>
              </a:pPr>
              <a:t>12.10.2022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C1C36E-C652-4CA9-9459-846DEA4CB0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2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B2AAA7-8E5D-4B3C-B299-E9EC279ED0D5}" type="datetimeFigureOut">
              <a:rPr lang="ru-RU"/>
              <a:pPr>
                <a:defRPr/>
              </a:pPr>
              <a:t>12.10.2022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DF2E42-E7D7-4879-A35D-1E43C36ACC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2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8BD719-4412-4378-9457-FD0635B48D04}" type="datetimeFigureOut">
              <a:rPr lang="ru-RU"/>
              <a:pPr>
                <a:defRPr/>
              </a:pPr>
              <a:t>12.10.2022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777DAD-527F-459A-A90D-DD44D7A7A0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2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46A17F-9CB1-43EF-89E9-F2C30C76FBDD}" type="datetimeFigureOut">
              <a:rPr lang="ru-RU"/>
              <a:pPr>
                <a:defRPr/>
              </a:pPr>
              <a:t>12.10.2022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68A02C-317F-468B-8A94-007386AD9D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2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B1FB12-0A59-43B8-8AD4-7F418E82A0F0}" type="datetimeFigureOut">
              <a:rPr lang="ru-RU"/>
              <a:pPr>
                <a:defRPr/>
              </a:pPr>
              <a:t>12.10.2022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1FBFE1-3DB4-4BD5-99B4-961B2BC155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2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E3858A-D78F-48F8-B5DF-D3B5C8D9B5D1}" type="datetimeFigureOut">
              <a:rPr lang="ru-RU"/>
              <a:pPr>
                <a:defRPr/>
              </a:pPr>
              <a:t>12.10.2022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085FB4-13E9-4085-8E86-4C0F42B355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2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EA8CCD-A6A7-442A-9C23-6D205AB5C7FE}" type="datetimeFigureOut">
              <a:rPr lang="ru-RU"/>
              <a:pPr>
                <a:defRPr/>
              </a:pPr>
              <a:t>12.10.2022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4B4688-65D2-4438-989D-824046EFFA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2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F939D6-45CB-4C95-96BE-898323FF38D7}" type="datetimeFigureOut">
              <a:rPr lang="ru-RU"/>
              <a:pPr>
                <a:defRPr/>
              </a:pPr>
              <a:t>12.10.2022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C2AB9B-BB1A-4720-A910-507BCABE62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2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62352-0528-4BC5-A098-BC948918F62D}" type="datetimeFigureOut">
              <a:rPr lang="ru-RU"/>
              <a:pPr>
                <a:defRPr/>
              </a:pPr>
              <a:t>12.10.2022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E4B597-5CFA-4D35-BDD2-D8700A0119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2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EED0CD4-CFE6-4BBA-8E04-AD79171D1F0D}" type="datetimeFigureOut">
              <a:rPr lang="ru-RU"/>
              <a:pPr>
                <a:defRPr/>
              </a:pPr>
              <a:t>12.10.2022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EE20C83-1D64-4CCB-83CE-C9B90B223D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ransition spd="med">
    <p:wheel spokes="2"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file:///C:\Users\1\Documents\&#1087;&#1088;&#1086;&#1077;&#1082;&#1090;&#1099;\&#1055;&#1088;&#1086;&#1077;&#1082;&#1090;%20&#1082;&#1086;&#1089;&#1084;&#1086;&#1089;%20-&#1089;&#1082;&#1086;&#1088;&#1086;&#1075;&#1086;&#1074;&#1086;&#1088;&#1082;&#1080;%2055&#1083;&#1077;&#1090;\&#1087;&#1088;&#1077;&#1079;&#1077;&#1085;&#1090;&#1072;&#1094;&#1080;&#1103;\&#1080;&#1085;&#1080;&#1075;&#1084;&#1072;.mp3" TargetMode="External"/><Relationship Id="rId1" Type="http://schemas.openxmlformats.org/officeDocument/2006/relationships/audio" Target="file:///G:\&#1082;&#1086;&#1089;&#1084;&#1086;&#1089;\10vu.mp3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45.png"/><Relationship Id="rId5" Type="http://schemas.microsoft.com/office/2007/relationships/media" Target="../media/media2.mp3"/><Relationship Id="rId4" Type="http://schemas.openxmlformats.org/officeDocument/2006/relationships/image" Target="../media/image44.gi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G:\&#1082;&#1086;&#1089;&#1084;&#1086;&#1089;\10vu.mp3" TargetMode="Externa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G:\&#1082;&#1086;&#1089;&#1084;&#1086;&#1089;\10vu.mp3" TargetMode="Externa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Рисунок 7" descr="фон-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28575"/>
            <a:ext cx="91440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83568" y="404664"/>
            <a:ext cx="61206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</a:rPr>
              <a:t>ГБОУ </a:t>
            </a:r>
            <a:r>
              <a:rPr lang="ru-RU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</a:rPr>
              <a:t> </a:t>
            </a:r>
            <a:r>
              <a:rPr lang="ru-RU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</a:rPr>
              <a:t>школа </a:t>
            </a:r>
            <a:r>
              <a:rPr lang="ru-RU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</a:rPr>
              <a:t>№</a:t>
            </a:r>
            <a:r>
              <a:rPr lang="ru-RU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</a:rPr>
              <a:t>461 </a:t>
            </a:r>
            <a:endParaRPr lang="ru-RU" sz="36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27984" y="5301208"/>
            <a:ext cx="4248472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8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+mn-lt"/>
            </a:endParaRPr>
          </a:p>
        </p:txBody>
      </p:sp>
      <p:pic>
        <p:nvPicPr>
          <p:cNvPr id="5" name="10vu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6948264" y="332656"/>
            <a:ext cx="304800" cy="3048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500430" y="5643578"/>
            <a:ext cx="31432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Санкт-Петербург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2022г</a:t>
            </a:r>
            <a:r>
              <a:rPr lang="ru-RU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.</a:t>
            </a:r>
            <a:endParaRPr lang="ru-RU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857356" y="2571744"/>
            <a:ext cx="7020272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Методическое  пособие:</a:t>
            </a:r>
          </a:p>
          <a:p>
            <a:pPr algn="ctr"/>
            <a:r>
              <a:rPr lang="ru-RU" sz="2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Игровой практикум</a:t>
            </a:r>
          </a:p>
          <a:p>
            <a:pPr algn="ctr"/>
            <a:r>
              <a:rPr lang="ru-RU" sz="2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«Космические </a:t>
            </a:r>
            <a:r>
              <a:rPr lang="ru-RU" sz="2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скороговорки</a:t>
            </a:r>
            <a:r>
              <a:rPr lang="ru-RU" sz="2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»</a:t>
            </a:r>
            <a:r>
              <a:rPr lang="ru-RU" sz="2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.</a:t>
            </a:r>
            <a:endParaRPr lang="ru-RU" sz="2400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pPr algn="r"/>
            <a:r>
              <a:rPr lang="ru-RU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Автор </a:t>
            </a:r>
            <a:r>
              <a:rPr lang="ru-RU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:</a:t>
            </a:r>
          </a:p>
          <a:p>
            <a:pPr algn="r"/>
            <a:r>
              <a:rPr lang="ru-RU" sz="24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уч.-логопед</a:t>
            </a:r>
            <a:r>
              <a:rPr lang="ru-RU" sz="2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 Крылова Е.А.</a:t>
            </a:r>
            <a:endParaRPr lang="ru-RU" sz="2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11" name="инигма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19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numSld="999">
                <p:cTn id="2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3554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b="80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Скругленный прямоугольник 4"/>
          <p:cNvSpPr/>
          <p:nvPr/>
        </p:nvSpPr>
        <p:spPr>
          <a:xfrm>
            <a:off x="683568" y="4077072"/>
            <a:ext cx="7775575" cy="2519362"/>
          </a:xfrm>
          <a:prstGeom prst="roundRect">
            <a:avLst/>
          </a:prstGeom>
          <a:solidFill>
            <a:schemeClr val="accent1">
              <a:alpha val="6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83568" y="4653136"/>
            <a:ext cx="770485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+mn-lt"/>
              </a:rPr>
              <a:t>КОСМИЧЕСКИЕ </a:t>
            </a:r>
            <a:r>
              <a:rPr lang="ru-RU" sz="4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+mn-lt"/>
              </a:rPr>
              <a:t>СКОРОГОВОРКИ</a:t>
            </a:r>
            <a:endParaRPr lang="ru-RU" sz="48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ransition spd="med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4338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кругленный прямоугольник 5"/>
          <p:cNvSpPr/>
          <p:nvPr/>
        </p:nvSpPr>
        <p:spPr>
          <a:xfrm>
            <a:off x="468313" y="476250"/>
            <a:ext cx="8280400" cy="5616575"/>
          </a:xfrm>
          <a:prstGeom prst="roundRect">
            <a:avLst/>
          </a:prstGeom>
          <a:solidFill>
            <a:schemeClr val="accent1">
              <a:alpha val="7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43608" y="620688"/>
            <a:ext cx="7344816" cy="403187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800" b="1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О, Космос как же ты красив!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Велик, могуч и необъятен!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Галактик множество твоих и млечный путь – всегда прекрасен!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ransition spd="med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Скругленный прямоугольник 5"/>
          <p:cNvSpPr/>
          <p:nvPr/>
        </p:nvSpPr>
        <p:spPr>
          <a:xfrm>
            <a:off x="467544" y="476672"/>
            <a:ext cx="8280400" cy="2881313"/>
          </a:xfrm>
          <a:prstGeom prst="roundRect">
            <a:avLst/>
          </a:prstGeom>
          <a:solidFill>
            <a:schemeClr val="accent1">
              <a:alpha val="7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43608" y="1052736"/>
            <a:ext cx="7344816" cy="230832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Полёт в космос 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 -  прекрасное явление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 А </a:t>
            </a:r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в 21 веке тоже 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- настроенье</a:t>
            </a:r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!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ransition spd="med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0" y="0"/>
            <a:ext cx="917368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Скругленный прямоугольник 5"/>
          <p:cNvSpPr/>
          <p:nvPr/>
        </p:nvSpPr>
        <p:spPr>
          <a:xfrm>
            <a:off x="250825" y="333375"/>
            <a:ext cx="4249738" cy="5975350"/>
          </a:xfrm>
          <a:prstGeom prst="roundRect">
            <a:avLst/>
          </a:prstGeom>
          <a:solidFill>
            <a:schemeClr val="accent1">
              <a:alpha val="7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560" y="476672"/>
            <a:ext cx="3600400" cy="563231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Сиянье звёзд и счёт созвездий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Приятен сердцу, взору мил!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«Поехали!» - и сквозь столетья,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Услышим вновь, вдруг новую звезду открыв!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ransition spd="med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3033740"/>
            <a:ext cx="4716016" cy="38242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Скругленный прямоугольник 5"/>
          <p:cNvSpPr/>
          <p:nvPr/>
        </p:nvSpPr>
        <p:spPr>
          <a:xfrm>
            <a:off x="323850" y="476250"/>
            <a:ext cx="8496300" cy="3744913"/>
          </a:xfrm>
          <a:prstGeom prst="roundRect">
            <a:avLst/>
          </a:prstGeom>
          <a:solidFill>
            <a:schemeClr val="accent1">
              <a:alpha val="7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764704"/>
            <a:ext cx="8208912" cy="286232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Вселенная Добра, Любви планеты,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Созвездие Мечты, Счастья Млечный путь –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Всё это Юрия Гагарина заветы.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Ты их пойми и не забудь!</a:t>
            </a:r>
          </a:p>
        </p:txBody>
      </p:sp>
    </p:spTree>
  </p:cSld>
  <p:clrMapOvr>
    <a:masterClrMapping/>
  </p:clrMapOvr>
  <p:transition spd="med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1988840"/>
            <a:ext cx="3672408" cy="29379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866208" y="1268760"/>
            <a:ext cx="5730128" cy="224676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Открыты все пути к успеху!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Дерзай, стремись, работай и учись!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Важно подрастающему человеку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Свою звезду найти,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И ей служить всю жизнь!!!</a:t>
            </a:r>
          </a:p>
        </p:txBody>
      </p:sp>
    </p:spTree>
  </p:cSld>
  <p:clrMapOvr>
    <a:masterClrMapping/>
  </p:clrMapOvr>
  <p:transition spd="med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2.77521E-7 L -0.00399 0.2580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" y="1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8" y="71438"/>
            <a:ext cx="8772525" cy="667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кругленный прямоугольник 5"/>
          <p:cNvSpPr/>
          <p:nvPr/>
        </p:nvSpPr>
        <p:spPr>
          <a:xfrm>
            <a:off x="4211638" y="260350"/>
            <a:ext cx="4681537" cy="3529013"/>
          </a:xfrm>
          <a:prstGeom prst="roundRect">
            <a:avLst/>
          </a:prstGeom>
          <a:solidFill>
            <a:srgbClr val="0070C0">
              <a:alpha val="6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4427984" y="476672"/>
            <a:ext cx="4248472" cy="230832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Гордость 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душу наполняет!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Сердце – радость заполняет!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 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Космическую эру открывая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Учёные трудились не уставая!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atin typeface="+mn-lt"/>
              </a:rPr>
              <a:t> </a:t>
            </a:r>
          </a:p>
        </p:txBody>
      </p:sp>
    </p:spTree>
  </p:cSld>
  <p:clrMapOvr>
    <a:masterClrMapping/>
  </p:clrMapOvr>
  <p:transition spd="med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Рисунок 8" descr="GAGA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кругленный прямоугольник 5"/>
          <p:cNvSpPr/>
          <p:nvPr/>
        </p:nvSpPr>
        <p:spPr>
          <a:xfrm>
            <a:off x="4464050" y="260350"/>
            <a:ext cx="4500563" cy="4868863"/>
          </a:xfrm>
          <a:prstGeom prst="roundRect">
            <a:avLst/>
          </a:prstGeom>
          <a:solidFill>
            <a:schemeClr val="tx2">
              <a:lumMod val="60000"/>
              <a:lumOff val="40000"/>
              <a:alpha val="6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4679504" y="764704"/>
            <a:ext cx="4408401" cy="415498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Юрий Алексеевич Гагарин – первый космонавт!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О Юрии Гагарине все говорят!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Юрий Гагарин – герой!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Отважный, смельчак вот он какой!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 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Космический корабль «Восток» вокруг Земли летел, летел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Космический корабль «Восток» с победой прилетел!</a:t>
            </a:r>
          </a:p>
        </p:txBody>
      </p:sp>
    </p:spTree>
  </p:cSld>
  <p:clrMapOvr>
    <a:masterClrMapping/>
  </p:clrMapOvr>
  <p:transition spd="med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KOROLE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9392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Скругленный прямоугольник 5"/>
          <p:cNvSpPr/>
          <p:nvPr/>
        </p:nvSpPr>
        <p:spPr>
          <a:xfrm>
            <a:off x="3851275" y="260350"/>
            <a:ext cx="4502150" cy="6337300"/>
          </a:xfrm>
          <a:prstGeom prst="roundRect">
            <a:avLst/>
          </a:prstGeom>
          <a:solidFill>
            <a:schemeClr val="tx2">
              <a:lumMod val="60000"/>
              <a:lumOff val="40000"/>
              <a:alpha val="6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4124039" y="476672"/>
            <a:ext cx="4408401" cy="600164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Сергей Королёв конструировал, конструировал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И сконструировал!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 Ух, сконструировал!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Ах, сконструировал!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 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Королёв - генеральный конструктор!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Королёв - главный конструктор!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Королёв - гениальный конструктор!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 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Космонавтика – наука!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Для ума и для души!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Все учебные предметы добросовестно учи!</a:t>
            </a:r>
          </a:p>
        </p:txBody>
      </p:sp>
    </p:spTree>
  </p:cSld>
  <p:clrMapOvr>
    <a:masterClrMapping/>
  </p:clrMapOvr>
  <p:transition spd="med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Рисунок 3" descr="луноход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кругленный прямоугольник 5"/>
          <p:cNvSpPr/>
          <p:nvPr/>
        </p:nvSpPr>
        <p:spPr>
          <a:xfrm>
            <a:off x="4427538" y="333375"/>
            <a:ext cx="4502150" cy="6335713"/>
          </a:xfrm>
          <a:prstGeom prst="roundRect">
            <a:avLst/>
          </a:prstGeom>
          <a:solidFill>
            <a:schemeClr val="tx2">
              <a:lumMod val="60000"/>
              <a:lumOff val="40000"/>
              <a:alpha val="6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4700103" y="548680"/>
            <a:ext cx="4192377" cy="563231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Космодрому шлют привет! Диана, Ваня и Ахмед!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 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Млечный Путь – хорош, пригож!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Лучше во Вселенной не найдёшь!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 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Звезда-раз, звезда- два…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Ох, кружится голова!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Сосчитать все звёзды я хочу!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А потом отправлюсь на луну!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SMS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 отправлю вам, друзья: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 «Прилетайте, покажу  вам Лунного Кота!»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 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Луно-луно-луноход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!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Ходит он не устаёт!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По луне наш луноход,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Ходит уж который год!</a:t>
            </a:r>
          </a:p>
        </p:txBody>
      </p:sp>
    </p:spTree>
  </p:cSld>
  <p:clrMapOvr>
    <a:masterClrMapping/>
  </p:clrMapOvr>
  <p:transition spd="med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4338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кругленный прямоугольник 5"/>
          <p:cNvSpPr/>
          <p:nvPr/>
        </p:nvSpPr>
        <p:spPr>
          <a:xfrm>
            <a:off x="467544" y="332656"/>
            <a:ext cx="7533480" cy="4667980"/>
          </a:xfrm>
          <a:prstGeom prst="roundRect">
            <a:avLst/>
          </a:prstGeom>
          <a:solidFill>
            <a:schemeClr val="accent1">
              <a:alpha val="7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ru-RU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1000100" y="1032015"/>
            <a:ext cx="6500826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</a:tabLst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Цель: 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</a:tabLst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создание условий для  воспитания чувств  патриотизма, гражданственной идентичности, гордости и ответственности  за историческое наследие  - 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</a:tabLst>
            </a:pPr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первого 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полёта 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человека</a:t>
            </a:r>
            <a:r>
              <a:rPr kumimoji="0" lang="ru-RU" sz="32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космос.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 spd="med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Рисунок 7" descr="земля.png"/>
          <p:cNvPicPr>
            <a:picLocks noChangeAspect="1"/>
          </p:cNvPicPr>
          <p:nvPr/>
        </p:nvPicPr>
        <p:blipFill>
          <a:blip r:embed="rId2" cstate="print"/>
          <a:srcRect b="53946"/>
          <a:stretch>
            <a:fillRect/>
          </a:stretch>
        </p:blipFill>
        <p:spPr bwMode="auto">
          <a:xfrm>
            <a:off x="0" y="4437063"/>
            <a:ext cx="5256213" cy="242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кругленный прямоугольник 5"/>
          <p:cNvSpPr/>
          <p:nvPr/>
        </p:nvSpPr>
        <p:spPr>
          <a:xfrm>
            <a:off x="4427538" y="549275"/>
            <a:ext cx="4502150" cy="5832475"/>
          </a:xfrm>
          <a:prstGeom prst="roundRect">
            <a:avLst/>
          </a:prstGeom>
          <a:solidFill>
            <a:schemeClr val="tx2">
              <a:lumMod val="60000"/>
              <a:lumOff val="40000"/>
              <a:alpha val="6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4700103" y="764704"/>
            <a:ext cx="4192377" cy="529375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О Марсе мне приснился сон: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Живёт на Марсе марсианский слон.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Марсианские дожди там идут.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И марсиане под зонтами бегут!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 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Венеру, Сатурн, Плутон-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Их нарисую потом.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Землю, Солнце, Пегас-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Я нарисую сейчас!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 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 Солнце яркое светило!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Лучами Землю обхватило!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 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Земля ходит вокруг Солнца,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А я смотрю в своё оконце.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Весна зиму сменяет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К апрелю приближает!</a:t>
            </a:r>
          </a:p>
        </p:txBody>
      </p:sp>
      <p:pic>
        <p:nvPicPr>
          <p:cNvPr id="28676" name="Рисунок 6" descr="солн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762500" cy="389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9761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Скругленный прямоугольник 5"/>
          <p:cNvSpPr/>
          <p:nvPr/>
        </p:nvSpPr>
        <p:spPr>
          <a:xfrm>
            <a:off x="4500563" y="115888"/>
            <a:ext cx="4464050" cy="6553200"/>
          </a:xfrm>
          <a:prstGeom prst="roundRect">
            <a:avLst/>
          </a:prstGeom>
          <a:solidFill>
            <a:schemeClr val="tx2">
              <a:lumMod val="60000"/>
              <a:lumOff val="40000"/>
              <a:alpha val="6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4716016" y="179249"/>
            <a:ext cx="4192377" cy="667875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12 апреля в 1961 году птицы запели,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А я сейчас  подпою!!!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 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Галактика, Галактика очень притягательна!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 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Энергия космоса сильна!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Энергия космоса нужна!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Энергия космоса полезна и всем нам интересна!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 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Юпитер, Юпитер - полюби наш Питер!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 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Рассказ о Меркурии придумай-ка, Юрий!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 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Красивый Плутон нарисовал Антон!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 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Шоколадку «Марс» я скушал.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О планете Марс послушал!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 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Иван про Уран сочинял роман.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Роман получился!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Уран удивился!</a:t>
            </a:r>
          </a:p>
        </p:txBody>
      </p:sp>
    </p:spTree>
  </p:cSld>
  <p:clrMapOvr>
    <a:masterClrMapping/>
  </p:clrMapOvr>
  <p:transition spd="med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0" y="0"/>
            <a:ext cx="917456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Скругленный прямоугольник 5"/>
          <p:cNvSpPr/>
          <p:nvPr/>
        </p:nvSpPr>
        <p:spPr>
          <a:xfrm>
            <a:off x="4572000" y="188913"/>
            <a:ext cx="4500563" cy="6335712"/>
          </a:xfrm>
          <a:prstGeom prst="roundRect">
            <a:avLst/>
          </a:prstGeom>
          <a:solidFill>
            <a:schemeClr val="tx2">
              <a:lumMod val="60000"/>
              <a:lumOff val="40000"/>
              <a:alpha val="6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4844119" y="404664"/>
            <a:ext cx="4192377" cy="60631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Млечный Путь  - добрым будь!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Добрым будь - Млечный Путь!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 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Большой Медведицы созвездие всем классом смотреть интереснее!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 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На Марс хочет полететь наш Стас!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 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Путешествие по Венере предложили только Вере!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 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От вояжа на Меркурий не отказалась Юлия!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 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Луну Алёна изучает.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Знания о луне Алёна получает!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 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Год космический у нас!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Год Космоса- это класс!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 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Космическая ракета,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Как Золушки карета!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Ввысь она летит и чудеса вершит!</a:t>
            </a:r>
          </a:p>
        </p:txBody>
      </p:sp>
    </p:spTree>
  </p:cSld>
  <p:clrMapOvr>
    <a:masterClrMapping/>
  </p:clrMapOvr>
  <p:transition spd="med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8600"/>
            <a:ext cx="91440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5148064" cy="68151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5148065" y="0"/>
            <a:ext cx="3995936" cy="698652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Россия космонавтикой гордится!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Наука пригодится!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 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Году космонавтики-УРА! УРА! УРА!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Новых ждёт побед Российская детвора!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  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Космические скороговорки хороши!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Писались от души!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Году космоса мы их посвящаем!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Всем здоровья, удачи и счастья желаем!!!</a:t>
            </a:r>
          </a:p>
        </p:txBody>
      </p:sp>
      <p:pic>
        <p:nvPicPr>
          <p:cNvPr id="31748" name="Рисунок 8" descr="10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150" y="3429000"/>
            <a:ext cx="2879725" cy="146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8520" y="-15207"/>
            <a:ext cx="9257742" cy="68732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28604"/>
            <a:ext cx="2589958" cy="1857388"/>
          </a:xfrm>
          <a:prstGeom prst="rect">
            <a:avLst/>
          </a:prstGeom>
        </p:spPr>
      </p:pic>
      <p:pic>
        <p:nvPicPr>
          <p:cNvPr id="2" name="приятная музыка - Космос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71337" y="6093297"/>
            <a:ext cx="36552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27745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9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44444E-6 L 0.71649 4.44444E-6 " pathEditMode="relative" rAng="0" ptsTypes="AA">
                                      <p:cBhvr>
                                        <p:cTn id="10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81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25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165 -1.48148E-6 L 0.72188 0.7298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3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25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2188 0.72986 L -0.0342 0.74028 " pathEditMode="relative" rAng="0" ptsTypes="AA">
                                      <p:cBhvr>
                                        <p:cTn id="16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813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5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2 0.74028 L -0.02621 0.00533 " pathEditMode="relative" rAng="0" ptsTypes="AA">
                                      <p:cBhvr>
                                        <p:cTn id="19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9" y="-3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750"/>
                            </p:stCondLst>
                            <p:childTnLst>
                              <p:par>
                                <p:cTn id="2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621 0.00532 L -0.0342 0.75069 " pathEditMode="relative" rAng="0" ptsTypes="AA">
                                      <p:cBhvr>
                                        <p:cTn id="22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3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0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2 0.74028 L 0.72969 0.72986 " pathEditMode="relative" rAng="0" ptsTypes="AA">
                                      <p:cBhvr>
                                        <p:cTn id="25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94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3250"/>
                            </p:stCondLst>
                            <p:childTnLst>
                              <p:par>
                                <p:cTn id="2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2188 0.72986 L 0.71407 0.00533 " pathEditMode="relative" rAng="0" ptsTypes="AA">
                                      <p:cBhvr>
                                        <p:cTn id="28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3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500"/>
                            </p:stCondLst>
                            <p:childTnLst>
                              <p:par>
                                <p:cTn id="3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165 -1.48148E-6 L -0.0184 0.00533 " pathEditMode="relative" rAng="0" ptsTypes="AA">
                                      <p:cBhvr>
                                        <p:cTn id="31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753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750"/>
                            </p:stCondLst>
                            <p:childTnLst>
                              <p:par>
                                <p:cTn id="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622 0.00532 L 0.70347 0.73078 " pathEditMode="relative" rAng="0" ptsTypes="AA">
                                      <p:cBhvr>
                                        <p:cTn id="34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476" y="3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250"/>
                            </p:stCondLst>
                            <p:childTnLst>
                              <p:par>
                                <p:cTn id="36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2188 0.72986 L 0.71407 0.00093 " pathEditMode="relative" rAng="0" ptsTypes="AA">
                                      <p:cBhvr>
                                        <p:cTn id="37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3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2750"/>
                            </p:stCondLst>
                            <p:childTnLst>
                              <p:par>
                                <p:cTn id="3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165 3.7037E-7 L -0.02621 0.01134 " pathEditMode="relative" rAng="0" ptsTypes="AA">
                                      <p:cBhvr>
                                        <p:cTn id="40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135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250"/>
                            </p:stCondLst>
                            <p:childTnLst>
                              <p:par>
                                <p:cTn id="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621 0.00532 L -0.0342 0.74028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3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7250"/>
                            </p:stCondLst>
                            <p:childTnLst>
                              <p:par>
                                <p:cTn id="4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2 0.74028 L 0.71407 0.00093 " pathEditMode="relative" rAng="0" ptsTypes="AA">
                                      <p:cBhvr>
                                        <p:cTn id="46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413" y="-3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9750"/>
                            </p:stCondLst>
                            <p:childTnLst>
                              <p:par>
                                <p:cTn id="4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165 3.7037E-7 L -0.01059 0.00093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354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1750"/>
                            </p:stCondLst>
                            <p:childTnLst>
                              <p:par>
                                <p:cTn id="5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621 0.00533 L -0.0342 0.7463 " pathEditMode="relative" rAng="0" ptsTypes="AA">
                                      <p:cBhvr>
                                        <p:cTn id="52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3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4250"/>
                            </p:stCondLst>
                            <p:childTnLst>
                              <p:par>
                                <p:cTn id="5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2 0.74028 L 0.34393 0.36829 " pathEditMode="relative" rAng="0" ptsTypes="AA">
                                      <p:cBhvr>
                                        <p:cTn id="55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06" y="-18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6750"/>
                            </p:stCondLst>
                            <p:childTnLst>
                              <p:par>
                                <p:cTn id="57" presetID="5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6216 0.41643 C 0.77691 0.13727 0.59688 -0.10486 0.35643 -0.12153 C 0.12639 -0.14213 -0.08871 0.04537 -0.10329 0.31574 C -0.12083 0.5669 0.02969 0.79977 0.24549 0.8169 C 0.44237 0.83032 0.62952 0.67477 0.64375 0.44167 C 0.65816 0.22917 0.5323 0.02824 0.34931 0.01181 C 0.18039 -0.00069 0.02223 0.12847 0.01146 0.32454 C 0.00087 0.49907 0.10122 0.67106 0.25209 0.67917 C 0.38872 0.69167 0.51771 0.5912 0.52882 0.43264 C 0.53594 0.29074 0.46025 0.1537 0.34184 0.14537 C 0.23785 0.13727 0.13368 0.21157 0.12639 0.33356 C 0.11945 0.43704 0.17309 0.53704 0.25955 0.54583 C 0.33125 0.55417 0.40677 0.50787 0.41042 0.425 C 0.41737 0.35833 0.38872 0.28704 0.33507 0.27847 C 0.29132 0.27847 0.24862 0.2956 0.24167 0.34097 C 0.23785 0.37014 0.24549 0.39977 0.26667 0.4125 C 0.27726 0.41643 0.28473 0.41643 0.29514 0.4125 " pathEditMode="relative" rAng="0" ptsTypes="fffffffffffffffff">
                                      <p:cBhvr>
                                        <p:cTn id="58" dur="10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420" y="-7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6750"/>
                            </p:stCondLst>
                            <p:childTnLst>
                              <p:par>
                                <p:cTn id="60" presetID="2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6215 0.41644 C 0.76215 0.60046 0.66962 0.75231 0.55746 0.75231 C 0.42361 0.75231 0.37639 0.58426 0.35573 0.48287 L 0.33507 0.34931 C 0.31441 0.24815 0.26337 0.08032 0.11285 0.08032 C 0.01701 0.08032 -0.09201 0.23171 -0.09201 0.41644 C -0.09201 0.60046 0.01701 0.75231 0.11285 0.75231 C 0.26337 0.75231 0.31441 0.58426 0.33507 0.48287 L 0.35573 0.34931 C 0.37639 0.24815 0.42361 0.08032 0.55746 0.08032 C 0.66962 0.08032 0.76215 0.23171 0.76215 0.41644 Z " pathEditMode="relative" rAng="5400000" ptsTypes="ffFffffFfff">
                                      <p:cBhvr>
                                        <p:cTn id="61" dur="7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7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4000"/>
                            </p:stCondLst>
                            <p:childTnLst>
                              <p:par>
                                <p:cTn id="63" presetID="2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6181 0.41621 C 0.76181 0.61366 0.71546 0.77755 0.65816 0.77755 C 0.59775 0.77755 0.55122 0.61366 0.55122 0.41621 C 0.55122 0.21852 0.504 0.05602 0.44757 0.05602 C 0.39028 0.05602 0.34375 0.21852 0.34375 0.41621 C 0.34375 0.61366 0.29757 0.77755 0.24011 0.77755 C 0.18368 0.77755 0.13681 0.61366 0.13681 0.41621 C 0.13681 0.21852 0.08993 0.05602 0.02987 0.05602 C -0.02743 0.05602 -0.07361 0.21852 -0.07361 0.41621 C -0.07361 0.61366 -0.02743 0.77755 0.02987 0.77755 C 0.08993 0.77755 0.13681 0.61366 0.13681 0.41621 C 0.13681 0.21852 0.18368 0.05602 0.24011 0.05602 C 0.29757 0.05602 0.34375 0.21852 0.34375 0.41621 C 0.34375 0.61366 0.39028 0.77755 0.44757 0.77755 C 0.504 0.77755 0.55122 0.61366 0.55122 0.41621 C 0.55122 0.21852 0.59775 0.05602 0.65816 0.05602 C 0.71546 0.05602 0.76181 0.21852 0.76181 0.41621 Z " pathEditMode="relative" rAng="5400000" ptsTypes="fffffffffffffffff">
                                      <p:cBhvr>
                                        <p:cTn id="64" dur="1275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71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6750"/>
                            </p:stCondLst>
                            <p:childTnLst>
                              <p:par>
                                <p:cTn id="66" presetID="5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6181 0.4162 C 0.77552 0.17778 0.60643 -0.02917 0.37934 -0.04306 C 0.16285 -0.06088 -0.03906 0.09931 -0.05243 0.33032 C -0.06961 0.54468 0.07205 0.74375 0.27535 0.75833 C 0.46077 0.76968 0.63681 0.63704 0.65035 0.43727 C 0.66372 0.25625 0.5448 0.08449 0.37327 0.0706 C 0.21493 0.05949 0.06511 0.17037 0.05539 0.33796 C 0.04584 0.48727 0.13959 0.6338 0.28177 0.64051 C 0.41025 0.65116 0.53177 0.56551 0.54219 0.42986 C 0.54844 0.30903 0.47778 0.1919 0.36632 0.18426 C 0.26823 0.17778 0.17014 0.24074 0.16285 0.34514 C 0.1566 0.43426 0.2073 0.51944 0.28872 0.52662 C 0.35625 0.5338 0.42726 0.49421 0.43091 0.42292 C 0.43698 0.3669 0.41025 0.30556 0.35973 0.29838 C 0.31875 0.29838 0.2783 0.31296 0.27188 0.35162 C 0.26823 0.37639 0.27535 0.40208 0.29532 0.4125 C 0.30521 0.4162 0.31216 0.4162 0.32223 0.4125 " pathEditMode="relative" rAng="0" ptsTypes="fffffffffffffffff">
                                      <p:cBhvr>
                                        <p:cTn id="67" dur="1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85" y="-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6750"/>
                            </p:stCondLst>
                            <p:childTnLst>
                              <p:par>
                                <p:cTn id="6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0" dur="3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0250"/>
                            </p:stCondLst>
                            <p:childTnLst>
                              <p:par>
                                <p:cTn id="7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3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3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3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Двойная волна 4"/>
          <p:cNvSpPr/>
          <p:nvPr/>
        </p:nvSpPr>
        <p:spPr>
          <a:xfrm>
            <a:off x="1043608" y="2492896"/>
            <a:ext cx="7344816" cy="2232248"/>
          </a:xfrm>
          <a:prstGeom prst="doubleWav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TriangleInverted">
              <a:avLst/>
            </a:prstTxWarp>
          </a:bodyPr>
          <a:lstStyle/>
          <a:p>
            <a:pPr algn="ctr"/>
            <a: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Спасибо за внимание!</a:t>
            </a:r>
            <a:endParaRPr lang="ru-RU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wheel spokes="2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683568" y="476672"/>
            <a:ext cx="8064896" cy="93610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</a:rPr>
              <a:t>Используемые ссылки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75656" y="1412776"/>
            <a:ext cx="7200800" cy="38884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/>
              <a:t>https://yandex.ru/images/</a:t>
            </a:r>
            <a:endParaRPr lang="ru-RU" sz="2400" dirty="0" smtClean="0"/>
          </a:p>
          <a:p>
            <a:endParaRPr lang="ru-RU" sz="2400" dirty="0" smtClean="0"/>
          </a:p>
          <a:p>
            <a:r>
              <a:rPr lang="en-US" sz="2400" dirty="0" smtClean="0"/>
              <a:t>https://yandex.ru/images/</a:t>
            </a:r>
            <a:endParaRPr lang="ru-RU" sz="2400" dirty="0" smtClean="0"/>
          </a:p>
          <a:p>
            <a:endParaRPr lang="ru-RU" sz="2400" dirty="0" smtClean="0"/>
          </a:p>
          <a:p>
            <a:r>
              <a:rPr lang="en-US" sz="2400" dirty="0" smtClean="0"/>
              <a:t>https://yandex.ru/images/</a:t>
            </a:r>
            <a:endParaRPr lang="ru-RU" sz="2400" dirty="0" smtClean="0"/>
          </a:p>
          <a:p>
            <a:endParaRPr lang="ru-RU" sz="2400" dirty="0" smtClean="0"/>
          </a:p>
          <a:p>
            <a:pPr algn="ctr"/>
            <a:endParaRPr lang="ru-RU" dirty="0"/>
          </a:p>
        </p:txBody>
      </p:sp>
    </p:spTree>
  </p:cSld>
  <p:clrMapOvr>
    <a:masterClrMapping/>
  </p:clrMapOvr>
  <p:transition spd="med">
    <p:wheel spokes="2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1506" name="Содержимое 6" descr="фон-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Скругленный прямоугольник 5"/>
          <p:cNvSpPr/>
          <p:nvPr/>
        </p:nvSpPr>
        <p:spPr>
          <a:xfrm>
            <a:off x="285720" y="0"/>
            <a:ext cx="4681538" cy="6408738"/>
          </a:xfrm>
          <a:prstGeom prst="roundRect">
            <a:avLst/>
          </a:prstGeom>
          <a:solidFill>
            <a:schemeClr val="accent4">
              <a:lumMod val="60000"/>
              <a:lumOff val="40000"/>
              <a:shade val="30000"/>
              <a:satMod val="115000"/>
              <a:alpha val="6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500034" y="285728"/>
            <a:ext cx="4214842" cy="572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Задачи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Образовательные: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Закрепить знания о космосе и о первом космонавте Ю.А.Гагарине.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Актуализировать     явление  первого полёта  человека в космос.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Выработать  навыки и умения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скороговорения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Формировать чувства гордости , ответственности, уважения , благодарности.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Развивающие: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Содействовать развитию  познавательного интереса к  теме космоса.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Формирование языковых способностей младших школьников 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Учить выявлять собственные затруднения и  самостоятельно находить способы их решения.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Осуществлять развитие  творческого начала.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Воспитательные: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Воспитание патриотических чувств , любви к Родине.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Пробудить чувство значимости  факта  55-летия первого полёта  человека в космос.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Создание атмосферы радости и  психологического комфорта.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Способствовать рождению мечты.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 spd="med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10vu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419600" y="3709988"/>
            <a:ext cx="304800" cy="304800"/>
          </a:xfrm>
        </p:spPr>
      </p:pic>
      <p:sp>
        <p:nvSpPr>
          <p:cNvPr id="10" name="Скругленный прямоугольник 9"/>
          <p:cNvSpPr/>
          <p:nvPr/>
        </p:nvSpPr>
        <p:spPr>
          <a:xfrm>
            <a:off x="500034" y="928670"/>
            <a:ext cx="4643470" cy="5072098"/>
          </a:xfrm>
          <a:prstGeom prst="roundRect">
            <a:avLst/>
          </a:prstGeom>
          <a:solidFill>
            <a:schemeClr val="accent4">
              <a:lumMod val="60000"/>
              <a:lumOff val="40000"/>
              <a:shade val="30000"/>
              <a:satMod val="115000"/>
              <a:alpha val="6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857224" y="1000108"/>
            <a:ext cx="3929090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Планируемые  результаты.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Предметные УУД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получат возможность обобщить полученные знания и представления о космосе и о первом космонавте Ю.А.Гагарине.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</a:t>
            </a: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Личностные УУД.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научатся осуществлять ценностную оценку и мотивацию к деятельности;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осуществлять совместную практическую речевую деятельность;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анализировать свою деятельность;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приобретут понимание необходимости уважительного отношения к  историческим событиям  Родины ,профессиям, связанных с космосом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Регулятивные УУД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пределять с помощью учителя тему урока и собственную цель;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выявлять собственные затруднения;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находить способы выхода из затруднений; организовывать свою деятельность.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 spd="med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9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b="9277"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Скругленный прямоугольник 5"/>
          <p:cNvSpPr/>
          <p:nvPr/>
        </p:nvSpPr>
        <p:spPr>
          <a:xfrm>
            <a:off x="500034" y="428604"/>
            <a:ext cx="4681537" cy="5786478"/>
          </a:xfrm>
          <a:prstGeom prst="roundRect">
            <a:avLst/>
          </a:prstGeom>
          <a:solidFill>
            <a:schemeClr val="accent4">
              <a:lumMod val="60000"/>
              <a:lumOff val="40000"/>
              <a:shade val="30000"/>
              <a:satMod val="115000"/>
              <a:alpha val="6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2532" name="Рисунок 6" descr="солн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4643438" y="0"/>
            <a:ext cx="4762500" cy="389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714348" y="571480"/>
            <a:ext cx="4071966" cy="5570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Описание  методического пособия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Игрового практикума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Космические скороговорки</a:t>
            </a:r>
            <a:r>
              <a:rPr kumimoji="0" lang="ru-RU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i="1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Игровой практикум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Космические скороговорки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представляет собой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55 авторских скороговорок , посвящённых 55-летнему полёту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Ю.А.Гагарина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космос. Скороговорки  разделены на  5 частей   по 11  в каждой , имеющие игровые поля разного  цвета. Соответственно каждой части к скороговоркам прилагаются  игровые задания , в том же количестве (см.приложения).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 часть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Космические раскраски.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часть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Найди отличия.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 часть -  Космические лабиринты.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 часть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Узнай лишнее.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5 часть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Собери космическое слово.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 spd="med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427984" y="5301208"/>
            <a:ext cx="4248472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8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+mn-lt"/>
            </a:endParaRPr>
          </a:p>
        </p:txBody>
      </p:sp>
      <p:pic>
        <p:nvPicPr>
          <p:cNvPr id="5" name="10vu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6948264" y="332656"/>
            <a:ext cx="304800" cy="304800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 b="80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500034" y="428604"/>
            <a:ext cx="4714908" cy="6143668"/>
          </a:xfrm>
          <a:prstGeom prst="roundRect">
            <a:avLst/>
          </a:prstGeom>
          <a:solidFill>
            <a:schemeClr val="accent1">
              <a:alpha val="7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714348" y="714356"/>
            <a:ext cx="4714908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90488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Алгоритм работы над методическим пособием</a:t>
            </a:r>
            <a:endParaRPr kumimoji="0" lang="ru-RU" b="1" i="1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</a:endParaRPr>
          </a:p>
          <a:p>
            <a:pPr marL="0" marR="0" lvl="0" indent="90488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Космические скороговорки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b="1" i="1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</a:endParaRPr>
          </a:p>
          <a:p>
            <a:pPr marL="0" marR="0" lvl="0" indent="904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Класс разделён на 5 групп.   Каждой  группе предложены 11 скороговорок, с соответственными заданиями.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904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Далее работа делится на этапы: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904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Введение в тему. ( беседа о  первом космонавте, о космосе; обзор книг ; представление лучших поделок и т.п.)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904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Чтение скороговорок во внутреннем плане (про себя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шёпотом).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904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Чтение скороговорок негромко внутри своей группы,  каждым из учащихся поочерёдно.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904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Чтение скороговорок  каждым учащимся поочерёдно из каждой группы вслух чётко и выразительно 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904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Выполнение заданий.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 spd="med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16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F:\космос\космос\SDC10105.JPG"/>
          <p:cNvPicPr/>
          <p:nvPr/>
        </p:nvPicPr>
        <p:blipFill>
          <a:blip r:embed="rId2" cstate="print">
            <a:lum bright="-20000" contrast="40000"/>
          </a:blip>
          <a:srcRect l="3704" t="8228" r="7282" b="10717"/>
          <a:stretch>
            <a:fillRect/>
          </a:stretch>
        </p:blipFill>
        <p:spPr bwMode="auto">
          <a:xfrm>
            <a:off x="357158" y="3143248"/>
            <a:ext cx="4143404" cy="2857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 descr="I:\DCIM\102SSCAM\SDC10116.JPG"/>
          <p:cNvPicPr/>
          <p:nvPr/>
        </p:nvPicPr>
        <p:blipFill>
          <a:blip r:embed="rId3" cstate="print">
            <a:lum bright="-20000"/>
          </a:blip>
          <a:srcRect l="8334" t="10880" r="9727" b="11538"/>
          <a:stretch>
            <a:fillRect/>
          </a:stretch>
        </p:blipFill>
        <p:spPr bwMode="auto">
          <a:xfrm rot="5400000">
            <a:off x="5572133" y="2857497"/>
            <a:ext cx="2714642" cy="32861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33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7" name="Рисунок 6" descr="F:\космос\космос\SDC10103.JPG"/>
          <p:cNvPicPr/>
          <p:nvPr/>
        </p:nvPicPr>
        <p:blipFill>
          <a:blip r:embed="rId4" cstate="print">
            <a:lum bright="-20000"/>
          </a:blip>
          <a:srcRect r="-43" b="11392"/>
          <a:stretch>
            <a:fillRect/>
          </a:stretch>
        </p:blipFill>
        <p:spPr bwMode="auto">
          <a:xfrm>
            <a:off x="214282" y="285728"/>
            <a:ext cx="4429156" cy="26432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F:\космос\космос\SDC10102.JPG"/>
          <p:cNvPicPr/>
          <p:nvPr/>
        </p:nvPicPr>
        <p:blipFill>
          <a:blip r:embed="rId5" cstate="print">
            <a:lum bright="-20000"/>
          </a:blip>
          <a:srcRect r="-43" b="11392"/>
          <a:stretch>
            <a:fillRect/>
          </a:stretch>
        </p:blipFill>
        <p:spPr bwMode="auto">
          <a:xfrm>
            <a:off x="4857752" y="357166"/>
            <a:ext cx="4030171" cy="26432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2786050" y="2786058"/>
            <a:ext cx="3857652" cy="1285884"/>
          </a:xfrm>
          <a:prstGeom prst="roundRect">
            <a:avLst/>
          </a:prstGeom>
          <a:solidFill>
            <a:schemeClr val="accent1">
              <a:alpha val="7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None/>
            </a:pPr>
            <a:r>
              <a:rPr lang="ru-RU" dirty="0" smtClean="0"/>
              <a:t>Выставка книг</a:t>
            </a:r>
          </a:p>
          <a:p>
            <a:pPr algn="ctr">
              <a:buNone/>
            </a:pPr>
            <a:r>
              <a:rPr lang="ru-RU" dirty="0" smtClean="0"/>
              <a:t>и  поделок</a:t>
            </a:r>
            <a:endParaRPr lang="ru-RU" dirty="0"/>
          </a:p>
        </p:txBody>
      </p:sp>
      <p:pic>
        <p:nvPicPr>
          <p:cNvPr id="12" name="Рисунок 11" descr="F:\космос\космос\SDC10106.JPG"/>
          <p:cNvPicPr/>
          <p:nvPr/>
        </p:nvPicPr>
        <p:blipFill>
          <a:blip r:embed="rId6" cstate="print">
            <a:lum bright="-10000"/>
          </a:blip>
          <a:srcRect l="6308" t="6962" r="12488" b="10714"/>
          <a:stretch>
            <a:fillRect/>
          </a:stretch>
        </p:blipFill>
        <p:spPr bwMode="auto">
          <a:xfrm>
            <a:off x="5214942" y="4857760"/>
            <a:ext cx="1428760" cy="1658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HeroicExtremeLeftFacing"/>
            <a:lightRig rig="threePt" dir="t"/>
          </a:scene3d>
        </p:spPr>
      </p:pic>
      <p:pic>
        <p:nvPicPr>
          <p:cNvPr id="13" name="Рисунок 12" descr="I:\DCIM\102SSCAM\SDC10115.JPG"/>
          <p:cNvPicPr/>
          <p:nvPr/>
        </p:nvPicPr>
        <p:blipFill>
          <a:blip r:embed="rId7" cstate="print">
            <a:lum bright="-20000"/>
          </a:blip>
          <a:srcRect l="4971" t="10897" r="6570" b="12393"/>
          <a:stretch>
            <a:fillRect/>
          </a:stretch>
        </p:blipFill>
        <p:spPr bwMode="auto">
          <a:xfrm rot="5400000">
            <a:off x="3393273" y="4750604"/>
            <a:ext cx="1928827" cy="1714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Relaxed"/>
            <a:lightRig rig="threePt" dir="t"/>
          </a:scene3d>
        </p:spPr>
      </p:pic>
      <p:sp>
        <p:nvSpPr>
          <p:cNvPr id="10" name="Прямоугольник 9"/>
          <p:cNvSpPr/>
          <p:nvPr/>
        </p:nvSpPr>
        <p:spPr>
          <a:xfrm>
            <a:off x="1273436" y="404664"/>
            <a:ext cx="666695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Предварительная работа</a:t>
            </a:r>
            <a:endParaRPr lang="ru-RU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I:\DCIM\102SSCAM\SDC10112.JPG"/>
          <p:cNvPicPr/>
          <p:nvPr/>
        </p:nvPicPr>
        <p:blipFill>
          <a:blip r:embed="rId2" cstate="print"/>
          <a:srcRect r="2567" b="11067"/>
          <a:stretch>
            <a:fillRect/>
          </a:stretch>
        </p:blipFill>
        <p:spPr bwMode="auto">
          <a:xfrm>
            <a:off x="5214942" y="4143380"/>
            <a:ext cx="3643338" cy="23574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I:\DCIM\102SSCAM\SDC10111.JPG"/>
          <p:cNvPicPr/>
          <p:nvPr/>
        </p:nvPicPr>
        <p:blipFill>
          <a:blip r:embed="rId3" cstate="print"/>
          <a:srcRect b="11446"/>
          <a:stretch>
            <a:fillRect/>
          </a:stretch>
        </p:blipFill>
        <p:spPr bwMode="auto">
          <a:xfrm>
            <a:off x="500034" y="3929066"/>
            <a:ext cx="3786214" cy="2571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Содержимое 3" descr="I:\DCIM\102SSCAM\SDC10109.JPG"/>
          <p:cNvPicPr>
            <a:picLocks noGrp="1"/>
          </p:cNvPicPr>
          <p:nvPr>
            <p:ph idx="1"/>
          </p:nvPr>
        </p:nvPicPr>
        <p:blipFill>
          <a:blip r:embed="rId4" cstate="print"/>
          <a:srcRect r="2203" b="10256"/>
          <a:stretch>
            <a:fillRect/>
          </a:stretch>
        </p:blipFill>
        <p:spPr bwMode="auto">
          <a:xfrm>
            <a:off x="5429256" y="214290"/>
            <a:ext cx="3429024" cy="29289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HeroicExtremeLeftFacing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I:\DCIM\102SSCAM\SDC10108.JPG"/>
          <p:cNvPicPr/>
          <p:nvPr/>
        </p:nvPicPr>
        <p:blipFill>
          <a:blip r:embed="rId5" cstate="print"/>
          <a:srcRect r="2259" b="11932"/>
          <a:stretch>
            <a:fillRect/>
          </a:stretch>
        </p:blipFill>
        <p:spPr bwMode="auto">
          <a:xfrm>
            <a:off x="0" y="285728"/>
            <a:ext cx="3714744" cy="30003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ContrastingRightFacing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I:\DCIM\102SSCAM\SDC10113.JPG"/>
          <p:cNvPicPr/>
          <p:nvPr/>
        </p:nvPicPr>
        <p:blipFill>
          <a:blip r:embed="rId6" cstate="print"/>
          <a:srcRect r="1229" b="11325"/>
          <a:stretch>
            <a:fillRect/>
          </a:stretch>
        </p:blipFill>
        <p:spPr bwMode="auto">
          <a:xfrm>
            <a:off x="3571868" y="285728"/>
            <a:ext cx="2214578" cy="20717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Содержимое 8"/>
          <p:cNvSpPr txBox="1">
            <a:spLocks/>
          </p:cNvSpPr>
          <p:nvPr/>
        </p:nvSpPr>
        <p:spPr bwMode="auto">
          <a:xfrm>
            <a:off x="2915816" y="2348880"/>
            <a:ext cx="3286148" cy="1928826"/>
          </a:xfrm>
          <a:prstGeom prst="roundRect">
            <a:avLst/>
          </a:prstGeom>
          <a:solidFill>
            <a:schemeClr val="accent1">
              <a:alpha val="73000"/>
            </a:schemeClr>
          </a:solidFill>
          <a:ln w="25400" cap="flat" cmpd="sng" algn="ctr">
            <a:solidFill>
              <a:schemeClr val="accent1">
                <a:shade val="50000"/>
              </a:schemeClr>
            </a:solidFill>
            <a:prstDash val="solid"/>
            <a:miter lim="800000"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Создание</a:t>
            </a:r>
            <a:r>
              <a:rPr kumimoji="0" lang="ru-RU" b="0" i="0" u="none" strike="noStrike" kern="1200" cap="none" spc="0" normalizeH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ru-RU" dirty="0" smtClean="0"/>
              <a:t>и</a:t>
            </a:r>
            <a:r>
              <a:rPr lang="ru-RU" baseline="0" dirty="0" smtClean="0"/>
              <a:t>нтерактивной</a:t>
            </a:r>
            <a:r>
              <a:rPr lang="ru-RU" dirty="0" smtClean="0"/>
              <a:t> модели солнечной системы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ru-RU" dirty="0" smtClean="0"/>
              <a:t>и  игра с подвижной картой звёздного неба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F:\космос\космос\SDC10093.JPG"/>
          <p:cNvPicPr/>
          <p:nvPr/>
        </p:nvPicPr>
        <p:blipFill>
          <a:blip r:embed="rId2" cstate="print"/>
          <a:srcRect b="10983"/>
          <a:stretch>
            <a:fillRect/>
          </a:stretch>
        </p:blipFill>
        <p:spPr bwMode="auto">
          <a:xfrm>
            <a:off x="395536" y="260648"/>
            <a:ext cx="3790559" cy="281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F:\космос\космос\SDC10094.JPG"/>
          <p:cNvPicPr/>
          <p:nvPr/>
        </p:nvPicPr>
        <p:blipFill>
          <a:blip r:embed="rId3" cstate="print"/>
          <a:srcRect r="1366" b="10759"/>
          <a:stretch>
            <a:fillRect/>
          </a:stretch>
        </p:blipFill>
        <p:spPr bwMode="auto">
          <a:xfrm>
            <a:off x="4932040" y="332656"/>
            <a:ext cx="3877987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F:\космос\космос\SDC10096.JPG"/>
          <p:cNvPicPr/>
          <p:nvPr/>
        </p:nvPicPr>
        <p:blipFill>
          <a:blip r:embed="rId4" cstate="print"/>
          <a:srcRect b="18017"/>
          <a:stretch>
            <a:fillRect/>
          </a:stretch>
        </p:blipFill>
        <p:spPr bwMode="auto">
          <a:xfrm>
            <a:off x="251520" y="3212976"/>
            <a:ext cx="3024336" cy="328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ContrastingRightFacing"/>
            <a:lightRig rig="threePt" dir="t"/>
          </a:scene3d>
        </p:spPr>
      </p:pic>
      <p:pic>
        <p:nvPicPr>
          <p:cNvPr id="7" name="Рисунок 6" descr="F:\космос\космос\SDC10095.JPG"/>
          <p:cNvPicPr/>
          <p:nvPr/>
        </p:nvPicPr>
        <p:blipFill>
          <a:blip r:embed="rId5" cstate="print"/>
          <a:srcRect l="11059" b="2110"/>
          <a:stretch>
            <a:fillRect/>
          </a:stretch>
        </p:blipFill>
        <p:spPr bwMode="auto">
          <a:xfrm>
            <a:off x="5868144" y="3429000"/>
            <a:ext cx="3024336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HeroicExtremeLeftFacing"/>
            <a:lightRig rig="threePt" dir="t"/>
          </a:scene3d>
        </p:spPr>
      </p:pic>
      <p:sp>
        <p:nvSpPr>
          <p:cNvPr id="8" name="Содержимое 8"/>
          <p:cNvSpPr>
            <a:spLocks noGrp="1"/>
          </p:cNvSpPr>
          <p:nvPr>
            <p:ph idx="1"/>
          </p:nvPr>
        </p:nvSpPr>
        <p:spPr>
          <a:xfrm>
            <a:off x="2267744" y="2780928"/>
            <a:ext cx="4536504" cy="1368152"/>
          </a:xfrm>
          <a:prstGeom prst="roundRect">
            <a:avLst/>
          </a:prstGeom>
          <a:solidFill>
            <a:schemeClr val="accent1">
              <a:alpha val="7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None/>
            </a:pPr>
            <a:r>
              <a:rPr lang="ru-RU" i="1" dirty="0" smtClean="0"/>
              <a:t>Заправлены в планшеты космические карты</a:t>
            </a:r>
            <a:endParaRPr lang="ru-RU" i="1" dirty="0"/>
          </a:p>
        </p:txBody>
      </p:sp>
      <p:pic>
        <p:nvPicPr>
          <p:cNvPr id="9" name="Рисунок 8" descr="F:\космос\космос\SDC10101.JPG"/>
          <p:cNvPicPr/>
          <p:nvPr/>
        </p:nvPicPr>
        <p:blipFill>
          <a:blip r:embed="rId6" cstate="print"/>
          <a:srcRect b="10563"/>
          <a:stretch>
            <a:fillRect/>
          </a:stretch>
        </p:blipFill>
        <p:spPr bwMode="auto">
          <a:xfrm>
            <a:off x="2987824" y="4293096"/>
            <a:ext cx="3024336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671</TotalTime>
  <Words>704</Words>
  <Application>Microsoft Office PowerPoint</Application>
  <PresentationFormat>Экран (4:3)</PresentationFormat>
  <Paragraphs>207</Paragraphs>
  <Slides>26</Slides>
  <Notes>0</Notes>
  <HiddenSlides>0</HiddenSlides>
  <MMClips>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Домашний</dc:creator>
  <cp:lastModifiedBy>1</cp:lastModifiedBy>
  <cp:revision>80</cp:revision>
  <dcterms:created xsi:type="dcterms:W3CDTF">2011-03-30T16:04:37Z</dcterms:created>
  <dcterms:modified xsi:type="dcterms:W3CDTF">2022-10-12T08:01:40Z</dcterms:modified>
</cp:coreProperties>
</file>