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7" r:id="rId2"/>
    <p:sldId id="263" r:id="rId3"/>
    <p:sldId id="262" r:id="rId4"/>
    <p:sldId id="321" r:id="rId5"/>
    <p:sldId id="265" r:id="rId6"/>
    <p:sldId id="324" r:id="rId7"/>
    <p:sldId id="300" r:id="rId8"/>
    <p:sldId id="287" r:id="rId9"/>
    <p:sldId id="341" r:id="rId10"/>
    <p:sldId id="270" r:id="rId11"/>
    <p:sldId id="289" r:id="rId12"/>
    <p:sldId id="312" r:id="rId13"/>
    <p:sldId id="271" r:id="rId14"/>
    <p:sldId id="273" r:id="rId15"/>
    <p:sldId id="276" r:id="rId16"/>
    <p:sldId id="308" r:id="rId17"/>
    <p:sldId id="291" r:id="rId18"/>
    <p:sldId id="334" r:id="rId19"/>
    <p:sldId id="302" r:id="rId20"/>
    <p:sldId id="309" r:id="rId21"/>
    <p:sldId id="340" r:id="rId22"/>
    <p:sldId id="279" r:id="rId23"/>
    <p:sldId id="326" r:id="rId24"/>
    <p:sldId id="311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003300"/>
    <a:srgbClr val="006600"/>
    <a:srgbClr val="F4384A"/>
    <a:srgbClr val="00FF00"/>
    <a:srgbClr val="F32D40"/>
    <a:srgbClr val="F21227"/>
    <a:srgbClr val="33CC33"/>
    <a:srgbClr val="70F07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615" autoAdjust="0"/>
  </p:normalViewPr>
  <p:slideViewPr>
    <p:cSldViewPr>
      <p:cViewPr>
        <p:scale>
          <a:sx n="68" d="100"/>
          <a:sy n="68" d="100"/>
        </p:scale>
        <p:origin x="-45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55C1F-8D00-4078-BF11-6B2F5E475A0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C424-5AE7-426F-9DE6-FD3A67377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0C424-5AE7-426F-9DE6-FD3A67377A4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0C424-5AE7-426F-9DE6-FD3A67377A4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F4659-38E3-4040-9A84-DC7E2127384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7EB0-8A85-44A8-BA66-2487CBAC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0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2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7.jpeg"/><Relationship Id="rId3" Type="http://schemas.openxmlformats.org/officeDocument/2006/relationships/image" Target="../media/image33.jpeg"/><Relationship Id="rId7" Type="http://schemas.openxmlformats.org/officeDocument/2006/relationships/image" Target="../media/image62.jpeg"/><Relationship Id="rId12" Type="http://schemas.openxmlformats.org/officeDocument/2006/relationships/image" Target="../media/image6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3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32.jpeg"/><Relationship Id="rId9" Type="http://schemas.openxmlformats.org/officeDocument/2006/relationships/image" Target="../media/image64.jpeg"/><Relationship Id="rId1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37.jpeg"/><Relationship Id="rId9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80000"/>
              </a:srgbClr>
            </a:gs>
            <a:gs pos="44000">
              <a:srgbClr val="00CC00">
                <a:alpha val="80000"/>
              </a:srgbClr>
            </a:gs>
            <a:gs pos="97000">
              <a:srgbClr val="33CC33">
                <a:alpha val="64000"/>
              </a:srgbClr>
            </a:gs>
            <a:gs pos="97000">
              <a:srgbClr val="008000">
                <a:alpha val="8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Desktop\Красная книга России моя презентация\Flag-map_of_Russia_(version).svg.png контур Росс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35" y="323655"/>
            <a:ext cx="8505945" cy="44560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1730" y="233645"/>
            <a:ext cx="47331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по окружающему миру в 3 классе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39999">
                <a:schemeClr val="accent6">
                  <a:lumMod val="75000"/>
                </a:schemeClr>
              </a:gs>
              <a:gs pos="70000">
                <a:srgbClr val="FFC000"/>
              </a:gs>
              <a:gs pos="100000">
                <a:srgbClr val="FFFF00"/>
              </a:gs>
            </a:gsLst>
            <a:lin ang="5400000" scaled="0"/>
          </a:gradFill>
          <a:ln w="165100" cmpd="thinThick">
            <a:gradFill>
              <a:gsLst>
                <a:gs pos="0">
                  <a:schemeClr val="accent2">
                    <a:lumMod val="75000"/>
                  </a:schemeClr>
                </a:gs>
                <a:gs pos="39999">
                  <a:schemeClr val="accent6">
                    <a:lumMod val="75000"/>
                  </a:schemeClr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7115" y="4779150"/>
            <a:ext cx="3375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Составители: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Горбунова Алевтина Юрьевна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«Многопрофильная школа №181»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Советский район город Казань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 Татарстан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Михайлова Татьяна Николаевна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«Лицей № 121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Союза  С. А. </a:t>
            </a:r>
            <a:r>
              <a:rPr lang="ru-RU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Ахтямова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Советский район город Казань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 Татарстан</a:t>
            </a:r>
          </a:p>
        </p:txBody>
      </p:sp>
      <p:pic>
        <p:nvPicPr>
          <p:cNvPr id="10" name="Picture 2" descr="C:\Users\1\Desktop\Красная книга России моя презентация\для презентации\Screenshot_2019-01-13-12-32-07-580_com.google.android.googlequicksearchbox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BDADA"/>
              </a:clrFrom>
              <a:clrTo>
                <a:srgbClr val="DBDADA">
                  <a:alpha val="0"/>
                </a:srgbClr>
              </a:clrTo>
            </a:clrChange>
          </a:blip>
          <a:srcRect l="6834" t="13250" r="8001" b="22438"/>
          <a:stretch>
            <a:fillRect/>
          </a:stretch>
        </p:blipFill>
        <p:spPr bwMode="auto">
          <a:xfrm>
            <a:off x="1241630" y="3879050"/>
            <a:ext cx="1845205" cy="247712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91580" y="1943835"/>
            <a:ext cx="70657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Красная книга России.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270892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в природе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515" y="5454225"/>
            <a:ext cx="36004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Книга боли.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1650" y="1493785"/>
            <a:ext cx="6390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Красная книга - это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348880"/>
            <a:ext cx="6763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Книга в красной обложке.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78950"/>
            <a:ext cx="890211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Книга – реестр сведений, 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подлежащих охране редких, 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исчезающих животных и растений.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515" y="4824155"/>
            <a:ext cx="7461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Книга жалоб и предложений.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1\Desktop\depositphotos_23304454-stock-photo-mascot-question-mar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365" y="5094185"/>
            <a:ext cx="894595" cy="1299303"/>
          </a:xfrm>
          <a:prstGeom prst="rect">
            <a:avLst/>
          </a:prstGeom>
          <a:noFill/>
        </p:spPr>
      </p:pic>
      <p:pic>
        <p:nvPicPr>
          <p:cNvPr id="12" name="Picture 2" descr="C:\Users\1\Desktop\Для Татьяны статьи\смайлики\hello_html_m651e38e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535" y="368659"/>
            <a:ext cx="1260140" cy="163059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36785" y="368660"/>
            <a:ext cx="38697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12156 L -0.00955 -0.5597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6795" y="548680"/>
            <a:ext cx="57443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Большой толковый словарь современного русского языка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Д.Н. Ушакова.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525" y="3113965"/>
            <a:ext cx="857256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Красная книга – это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название списков редких и 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находящихся под угрозой 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исчезновения видов растений и животных.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Красная книга России моя презентация\для презентации\1208441.jpg слов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0813">
            <a:off x="607298" y="514351"/>
            <a:ext cx="1945979" cy="261205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525" y="368660"/>
            <a:ext cx="85509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Растения из Красной книги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1223755"/>
          <a:ext cx="8595954" cy="5220581"/>
        </p:xfrm>
        <a:graphic>
          <a:graphicData uri="http://schemas.openxmlformats.org/drawingml/2006/table">
            <a:tbl>
              <a:tblPr firstRow="1" bandRow="1"/>
              <a:tblGrid>
                <a:gridCol w="2895964"/>
                <a:gridCol w="2698229"/>
                <a:gridCol w="3001761"/>
              </a:tblGrid>
              <a:tr h="2592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F07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F07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F073"/>
                    </a:solidFill>
                  </a:tcPr>
                </a:tc>
              </a:tr>
              <a:tr h="26282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F07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F07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340925" y="3153250"/>
          <a:ext cx="116840" cy="365760"/>
        </p:xfrm>
        <a:graphic>
          <a:graphicData uri="http://schemas.openxmlformats.org/drawingml/2006/table">
            <a:tbl>
              <a:tblPr/>
              <a:tblGrid>
                <a:gridCol w="116840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" name="Picture 8" descr="ÐÐ°ÑÑÐ¸Ð½ÐºÐ¸ Ð¿Ð¾ Ð·Ð°Ð¿ÑÐ¾ÑÑ Ð¿Ð¾Ð´ÑÐ½ÐµÐ¶Ð½Ð¸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30" y="1223755"/>
            <a:ext cx="2790310" cy="1890210"/>
          </a:xfrm>
          <a:prstGeom prst="rect">
            <a:avLst/>
          </a:prstGeom>
          <a:ln>
            <a:solidFill>
              <a:srgbClr val="70F073"/>
            </a:solidFill>
          </a:ln>
          <a:effectLst>
            <a:softEdge rad="112500"/>
          </a:effectLst>
        </p:spPr>
      </p:pic>
      <p:pic>
        <p:nvPicPr>
          <p:cNvPr id="16" name="Picture 10" descr="ÐÐ°ÑÑÐ¸Ð½ÐºÐ¸ Ð¿Ð¾ Ð·Ð°Ð¿ÑÐ¾ÑÑ ÐºÐ¾Ð»Ð¾ÐºÐ¾Ð»ÑÑÐ¸Ð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403775"/>
            <a:ext cx="2835315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2" descr="ÐÐ°ÑÑÐ¸Ð½ÐºÐ¸ Ð¿Ð¾ Ð·Ð°Ð¿ÑÐ¾ÑÑ ÑÑÑÑÑÐ½Ð¸Ðº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07200"/>
              </a:clrFrom>
              <a:clrTo>
                <a:srgbClr val="4072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151" y="1178012"/>
            <a:ext cx="2880320" cy="193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ÐÐ°ÑÑÐ¸Ð½ÐºÐ¸ Ð¿Ð¾ Ð·Ð°Ð¿ÑÐ¾ÑÑ ÐºÑÐ±ÑÑÐºÐ° Ð¶ÐµÐ»ÑÐ°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525" y="4734145"/>
            <a:ext cx="2790310" cy="1823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ÐÐ°ÑÑÐ¸Ð½ÐºÐ¸ Ð¿Ð¾ Ð·Ð°Ð¿ÑÐ¾ÑÑ Ð²ÐµÐ½ÐµÑÐ¸Ð½ Ð±Ð°ÑÐ¼Ð°ÑÐ¾Ð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6845" y="4689140"/>
            <a:ext cx="2790310" cy="184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ÐÐ°ÑÑÐ¸Ð½ÐºÐ¸ Ð¿Ð¾ Ð·Ð°Ð¿ÑÐ¾ÑÑ ÑÐ¾Ð½ ÑÑÐ°Ð²Ð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7164" y="4734144"/>
            <a:ext cx="2790311" cy="1845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1521" y="3023955"/>
            <a:ext cx="28803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Первоцвет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53867" y="3023955"/>
            <a:ext cx="2034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Колокольчик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13302" y="3023955"/>
            <a:ext cx="1642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Сон-трава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6535" y="4104075"/>
            <a:ext cx="26150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убышка жёлтая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86835" y="4104075"/>
            <a:ext cx="28664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Венерин башмачок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69854" y="4104075"/>
            <a:ext cx="15205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Прострел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5708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группе</a:t>
            </a:r>
            <a:endParaRPr lang="ru-RU" sz="5400" b="1" cap="none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620" y="638690"/>
            <a:ext cx="5717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Составьте диалог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525" y="1493785"/>
            <a:ext cx="67057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Что сказали друг другу, если бы встретились: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039290"/>
            <a:ext cx="6423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Расскажите ситуацию по ролям.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C:\Users\1\Documents\Эффектик-пресс\2017 год\Татьяна конкурс\иконки\1409203135_klo.jpgиконка команда.jpg"/>
          <p:cNvPicPr>
            <a:picLocks noChangeAspect="1" noChangeArrowheads="1"/>
          </p:cNvPicPr>
          <p:nvPr/>
        </p:nvPicPr>
        <p:blipFill>
          <a:blip r:embed="rId2" cstate="print"/>
          <a:srcRect t="34250" r="44904" b="42650"/>
          <a:stretch>
            <a:fillRect/>
          </a:stretch>
        </p:blipFill>
        <p:spPr bwMode="auto">
          <a:xfrm>
            <a:off x="7272300" y="368660"/>
            <a:ext cx="1440160" cy="1387791"/>
          </a:xfrm>
          <a:prstGeom prst="round2DiagRect">
            <a:avLst>
              <a:gd name="adj1" fmla="val 25489"/>
              <a:gd name="adj2" fmla="val 22606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1\Desktop\Красная книга России моя презентация\для презентации\8991200_DI_SALL_AIN_V1.jpg цвето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70958">
            <a:off x="256543" y="2077608"/>
            <a:ext cx="2669854" cy="209321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836585" y="2663915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Кубышка желтая и человек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C:\Users\1\Desktop\Красная книга России моя презентация\для презентации\8991200_DI_SALL_AIN_V1.jpg цвето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865" y="1988840"/>
            <a:ext cx="2655513" cy="2107737"/>
          </a:xfrm>
          <a:prstGeom prst="rect">
            <a:avLst/>
          </a:prstGeom>
          <a:noFill/>
        </p:spPr>
      </p:pic>
      <p:pic>
        <p:nvPicPr>
          <p:cNvPr id="22" name="Picture 2" descr="C:\Users\1\Desktop\Красная книга России моя презентация\для презентации\8991200_DI_SALL_AIN_V1.jpg цвето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38606">
            <a:off x="6059197" y="1872357"/>
            <a:ext cx="2756316" cy="2069216"/>
          </a:xfrm>
          <a:prstGeom prst="rect">
            <a:avLst/>
          </a:prstGeom>
          <a:noFill/>
        </p:spPr>
      </p:pic>
      <p:pic>
        <p:nvPicPr>
          <p:cNvPr id="23" name="Picture 2" descr="C:\Users\1\Desktop\Красная книга России моя презентация\для презентации\8991200_DI_SALL_AIN_V1.jpg цвето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55651">
            <a:off x="3369057" y="4154910"/>
            <a:ext cx="2674412" cy="2007729"/>
          </a:xfrm>
          <a:prstGeom prst="rect">
            <a:avLst/>
          </a:prstGeom>
          <a:noFill/>
        </p:spPr>
      </p:pic>
      <p:pic>
        <p:nvPicPr>
          <p:cNvPr id="24" name="Picture 2" descr="C:\Users\1\Desktop\Красная книга России моя презентация\для презентации\8991200_DI_SALL_AIN_V1.jpg цвето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829">
            <a:off x="528853" y="4129675"/>
            <a:ext cx="2640103" cy="1987820"/>
          </a:xfrm>
          <a:prstGeom prst="rect">
            <a:avLst/>
          </a:prstGeom>
          <a:noFill/>
        </p:spPr>
      </p:pic>
      <p:pic>
        <p:nvPicPr>
          <p:cNvPr id="25" name="Picture 2" descr="C:\Users\1\Desktop\Красная книга России моя презентация\для презентации\8991200_DI_SALL_AIN_V1.jpg цвето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6458">
            <a:off x="6161572" y="4355312"/>
            <a:ext cx="2738389" cy="1799185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3761910" y="2438890"/>
            <a:ext cx="1785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Венерин башмачок и человек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52220" y="2663915"/>
            <a:ext cx="1755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Сон -трава и человек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42230" y="4869160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Ятрышник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человек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16905" y="4914165"/>
            <a:ext cx="2115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Колокольчик и человек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81590" y="4869160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Подснежник и человек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7" grpId="0"/>
      <p:bldP spid="37" grpId="0"/>
      <p:bldP spid="36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535" y="323655"/>
            <a:ext cx="448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6525" y="2348880"/>
            <a:ext cx="85059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мы с вами можем повлиять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то, что бы эти растения продолжили радовать людей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нашей планете?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1\Desktop\Для Татьяны статьи\знак вопроса\depositphotos_23304454-stock-photo-mascot-question-mar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875">
            <a:off x="5352214" y="1225823"/>
            <a:ext cx="913772" cy="1146482"/>
          </a:xfrm>
          <a:prstGeom prst="rect">
            <a:avLst/>
          </a:prstGeom>
          <a:noFill/>
        </p:spPr>
      </p:pic>
      <p:pic>
        <p:nvPicPr>
          <p:cNvPr id="8" name="Picture 2" descr="C:\Users\1\Documents\Эффектик-пресс\2017 год\Татьяна конкурс\иконки\3dcollaboration.jpg иконка па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285" y="368660"/>
            <a:ext cx="1575175" cy="1102623"/>
          </a:xfrm>
          <a:prstGeom prst="round2DiagRect">
            <a:avLst>
              <a:gd name="adj1" fmla="val 16667"/>
              <a:gd name="adj2" fmla="val 1935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1560" y="1313765"/>
            <a:ext cx="4185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Вот вопрос: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5198" y="5589240"/>
            <a:ext cx="6447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Ваши предложения.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ÐÐ°ÑÑÐ¸Ð½ÐºÐ¸ Ð¿Ð¾ Ð·Ð°Ð¿ÑÐ¾ÑÑ ÑÐµÐ»Ð¾Ð²ÐµÑÐºÐ¸ Ð´Ð»Ñ Ð¿ÑÐµÐ·ÐµÐ½ÑÐ°ÑÐ¸Ð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525" y="4648199"/>
            <a:ext cx="2066925" cy="22098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7431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Поэтическая страничка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1950" y="1223755"/>
            <a:ext cx="4576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Чтоб сохранить красу родной Земли,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Чтобы сберечь растенья и цветы,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 исчезающие виды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книгу Красную сейчас занесены.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6535" y="3068960"/>
            <a:ext cx="45455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Там сон-трава и медуница,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Прекрасная кувшинка, горицвет.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Венерин башмачок и ландыш,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Весны чудесной вестник - первоцвет.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21950" y="5004175"/>
            <a:ext cx="4576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Красная книга –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 тревоги.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Знай,  все растения в ней - недотроги.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Рвать не нужно их, друзья!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Охраняйте их всегда!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8" name="Picture 6" descr="ÐÐ°ÑÑÐ¸Ð½ÐºÐ¸ Ð¿Ð¾ Ð·Ð°Ð¿ÑÐ¾ÑÑ Ð¼ÐµÐ´ÑÐ½Ð¸Ñ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23755"/>
            <a:ext cx="2790310" cy="1770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ÐÐ°ÑÑÐ¸Ð½ÐºÐ¸ Ð¿Ð¾ Ð·Ð°Ð¿ÑÐ¾ÑÑ Ð»Ð°Ð½Ð´ÑÑ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075" y="2798930"/>
            <a:ext cx="3073901" cy="2039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2" name="Picture 10" descr="ÐÐ°ÑÑÐ¸Ð½ÐºÐ¸ Ð¿Ð¾ Ð·Ð°Ð¿ÑÐ¾ÑÑ Ð³Ð¾ÑÐ¸ÑÐ²ÐµÑ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54125"/>
            <a:ext cx="2835315" cy="1912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endCxn id="7" idx="2"/>
          </p:cNvCxnSpPr>
          <p:nvPr/>
        </p:nvCxnSpPr>
        <p:spPr>
          <a:xfrm>
            <a:off x="2915816" y="6309320"/>
            <a:ext cx="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ÐÐ°ÑÑÐ¸Ð½ÐºÐ¸ Ð¿Ð¾ Ð·Ð°Ð¿ÑÐ¾ÑÑ Ð¼Ð¾ÑÑÐºÐ°Ñ ÐºÐ¾Ñ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145" y="4419110"/>
            <a:ext cx="2666100" cy="1665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6148" name="Picture 4" descr="ÐÐ°ÑÑÐ¸Ð½ÐºÐ¸ Ð¿Ð¾ Ð·Ð°Ð¿ÑÐ¾ÑÑ ÐºÑÐ°ÑÐ½ÑÐ¹ Ð²Ð¾Ð»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535" y="1178750"/>
            <a:ext cx="2500330" cy="16346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6150" name="Picture 6" descr="ÐÐ°ÑÑÐ¸Ð½ÐºÐ¸ Ð¿Ð¾ Ð·Ð°Ð¿ÑÐ¾ÑÑ Ð¶ÐµÐ»ÑÑÐ¹ Ð´Ð¶ÐµÐ¹ÑÐ°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1830" y="3924055"/>
            <a:ext cx="2257453" cy="169309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6152" name="Picture 8" descr="ÐÐ°ÑÑÐ¸Ð½ÐºÐ¸ Ð¿Ð¾ Ð·Ð°Ð¿ÑÐ¾ÑÑ ÑÐµÑÐ½Ð¾Ð¹ Ð±Ð¾Ð±Ñ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1910" y="1493785"/>
            <a:ext cx="2282861" cy="1575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5" name="Picture 2" descr="ÐÐ°ÑÑÐ¸Ð½ÐºÐ¸ Ð¿Ð¾ Ð·Ð°Ð¿ÑÐ¾ÑÑ Ð¸Ð¼Ð¿ÐµÑÐ°ÑÐ¾ÑÑÐºÐ¸Ð¹ Ð¿Ð¸Ð½Ð³Ð²Ð¸Ð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535" y="3609020"/>
            <a:ext cx="1890210" cy="1797236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6162" name="Picture 18" descr="ÐÐ°ÑÑÐ¸Ð½ÐºÐ¸ Ð¿Ð¾ Ð·Ð°Ð¿ÑÐ¾ÑÑ ÑÐ»Ð°Ð¼Ð¸Ð½Ð³Ð¾"/>
          <p:cNvPicPr>
            <a:picLocks noChangeAspect="1" noChangeArrowheads="1"/>
          </p:cNvPicPr>
          <p:nvPr/>
        </p:nvPicPr>
        <p:blipFill>
          <a:blip r:embed="rId7" cstate="print"/>
          <a:srcRect t="7632" r="1719" b="8415"/>
          <a:stretch>
            <a:fillRect/>
          </a:stretch>
        </p:blipFill>
        <p:spPr bwMode="auto">
          <a:xfrm>
            <a:off x="6912260" y="1268760"/>
            <a:ext cx="1575175" cy="1980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41530" y="278650"/>
            <a:ext cx="85509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из Красной книги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6446" y="2888940"/>
            <a:ext cx="22079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Красный волк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48268" y="3113965"/>
            <a:ext cx="1885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Речной бобр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57165" y="3383995"/>
            <a:ext cx="28323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Розовый фламинго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60448" y="6129300"/>
            <a:ext cx="24693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Морская корова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6525" y="5454225"/>
            <a:ext cx="2017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Королевский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пингвин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61810" y="5769260"/>
            <a:ext cx="26331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Жёлтый джейран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no-translate-detected_23-2147660127.jpg лист картона.jpg"/>
          <p:cNvPicPr>
            <a:picLocks noChangeAspect="1" noChangeArrowheads="1"/>
          </p:cNvPicPr>
          <p:nvPr/>
        </p:nvPicPr>
        <p:blipFill>
          <a:blip r:embed="rId2" cstate="print"/>
          <a:srcRect l="39694" t="25737" r="32435" b="16456"/>
          <a:stretch>
            <a:fillRect/>
          </a:stretch>
        </p:blipFill>
        <p:spPr bwMode="auto">
          <a:xfrm rot="20936614">
            <a:off x="574666" y="2730777"/>
            <a:ext cx="1889006" cy="2614166"/>
          </a:xfrm>
          <a:prstGeom prst="rect">
            <a:avLst/>
          </a:prstGeom>
          <a:noFill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570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группе</a:t>
            </a:r>
            <a:endParaRPr lang="ru-RU" sz="5400" b="1" cap="none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03775"/>
            <a:ext cx="742582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Собери картинку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77045" y="2528900"/>
            <a:ext cx="38576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Зеленый конверт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1\Documents\Эффектик-пресс\2017 год\Татьяна конкурс\иконки\1409203135_klo.jpgиконка команда.jpg"/>
          <p:cNvPicPr>
            <a:picLocks noChangeAspect="1" noChangeArrowheads="1"/>
          </p:cNvPicPr>
          <p:nvPr/>
        </p:nvPicPr>
        <p:blipFill>
          <a:blip r:embed="rId3" cstate="print"/>
          <a:srcRect t="34250" r="44904" b="42650"/>
          <a:stretch>
            <a:fillRect/>
          </a:stretch>
        </p:blipFill>
        <p:spPr bwMode="auto">
          <a:xfrm>
            <a:off x="7137285" y="413665"/>
            <a:ext cx="1530170" cy="1474528"/>
          </a:xfrm>
          <a:prstGeom prst="round2DiagRect">
            <a:avLst>
              <a:gd name="adj1" fmla="val 25489"/>
              <a:gd name="adj2" fmla="val 22606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1\Desktop\73b2a257ac48e0027a013e76b860c2d3.jpg к.р.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180" t="6115" r="10782" b="4863"/>
          <a:stretch>
            <a:fillRect/>
          </a:stretch>
        </p:blipFill>
        <p:spPr bwMode="auto">
          <a:xfrm>
            <a:off x="1421650" y="3158970"/>
            <a:ext cx="3907661" cy="3375375"/>
          </a:xfrm>
          <a:prstGeom prst="rect">
            <a:avLst/>
          </a:prstGeom>
          <a:noFill/>
        </p:spPr>
      </p:pic>
      <p:pic>
        <p:nvPicPr>
          <p:cNvPr id="11" name="Picture 2" descr="C:\Users\1\Desktop\depositphotos_65780493-stock-photo-green-envelope.jpg зелёный конверт.jpg"/>
          <p:cNvPicPr>
            <a:picLocks noChangeAspect="1" noChangeArrowheads="1"/>
          </p:cNvPicPr>
          <p:nvPr/>
        </p:nvPicPr>
        <p:blipFill>
          <a:blip r:embed="rId5" cstate="print"/>
          <a:srcRect l="12759" t="13105" r="14743" b="12942"/>
          <a:stretch>
            <a:fillRect/>
          </a:stretch>
        </p:blipFill>
        <p:spPr bwMode="auto">
          <a:xfrm>
            <a:off x="5247075" y="4374105"/>
            <a:ext cx="2907665" cy="198022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525" y="98630"/>
            <a:ext cx="7053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учебником</a:t>
            </a:r>
            <a:endParaRPr lang="ru-RU" sz="5400" b="1" cap="none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818710"/>
            <a:ext cx="64624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Прочитайте статью на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стр. 93 - 94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endCxn id="7" idx="2"/>
          </p:cNvCxnSpPr>
          <p:nvPr/>
        </p:nvCxnSpPr>
        <p:spPr>
          <a:xfrm>
            <a:off x="2915816" y="6309320"/>
            <a:ext cx="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AutoShape 4" descr="ÐÐ°ÑÑÐ¸Ð½ÐºÐ¸ Ð¿Ð¾ Ð·Ð°Ð¿ÑÐ¾ÑÑ Ð·Ð°Ð¿Ð¾Ð²ÐµÐ´Ð½Ð¸Ðº ÑÐ¾ÑÑ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ÐÐ°ÑÑÐ¸Ð½ÐºÐ¸ Ð¿Ð¾ Ð·Ð°Ð¿ÑÐ¾ÑÑ Ð·Ð°Ð¿Ð¾Ð²ÐµÐ´Ð½Ð¸Ðº ÑÐ¾ÑÑ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ÐÐ°ÑÑÐ¸Ð½ÐºÐ¸ Ð¿Ð¾ Ð·Ð°Ð¿ÑÐ¾ÑÑ Ð·Ð°Ð¿Ð¾Ð²ÐµÐ´Ð½Ð¸Ðº ÑÐ¾ÑÑ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 descr="C:\Users\1\Documents\Эффектик-пресс\2017 год\Татьяна конкурс\иконки\1409203135_klo.jpgиконка команда.jpg"/>
          <p:cNvPicPr>
            <a:picLocks noChangeAspect="1" noChangeArrowheads="1"/>
          </p:cNvPicPr>
          <p:nvPr/>
        </p:nvPicPr>
        <p:blipFill>
          <a:blip r:embed="rId2" cstate="print"/>
          <a:srcRect t="34250" r="44904" b="42650"/>
          <a:stretch>
            <a:fillRect/>
          </a:stretch>
        </p:blipFill>
        <p:spPr bwMode="auto">
          <a:xfrm>
            <a:off x="7362310" y="368660"/>
            <a:ext cx="1401099" cy="1350150"/>
          </a:xfrm>
          <a:prstGeom prst="round2DiagRect">
            <a:avLst>
              <a:gd name="adj1" fmla="val 25489"/>
              <a:gd name="adj2" fmla="val 22606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7" descr="C:\Users\1\Desktop\Красная книга России моя презентация\для презентации\Screenshot_2019-01-14-14-59-01-951_com.google.android.googlequicksearchbox.png"/>
          <p:cNvPicPr>
            <a:picLocks noChangeAspect="1" noChangeArrowheads="1"/>
          </p:cNvPicPr>
          <p:nvPr/>
        </p:nvPicPr>
        <p:blipFill>
          <a:blip r:embed="rId3" cstate="print"/>
          <a:srcRect l="12833" t="21000" r="6668" b="52751"/>
          <a:stretch>
            <a:fillRect/>
          </a:stretch>
        </p:blipFill>
        <p:spPr bwMode="auto">
          <a:xfrm>
            <a:off x="431540" y="2753925"/>
            <a:ext cx="3825425" cy="2430270"/>
          </a:xfrm>
          <a:prstGeom prst="round2DiagRect">
            <a:avLst>
              <a:gd name="adj1" fmla="val 0"/>
              <a:gd name="adj2" fmla="val 25925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436985" y="2798930"/>
            <a:ext cx="51120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Что такое национальный парк?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36985" y="3609020"/>
            <a:ext cx="38602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Почему создаются </a:t>
            </a:r>
          </a:p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национальные парки?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6985" y="4464115"/>
            <a:ext cx="46355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Что такое национальный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заповедник?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5274205"/>
            <a:ext cx="693362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Чем отличается национальный парк от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ационального заповедника?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6525" y="6129300"/>
            <a:ext cx="79821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Есть ли заповедники в Республике Татарстан?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6525" y="2123855"/>
            <a:ext cx="75275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Карта н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ациональных парков и заповедников России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570" y="323655"/>
            <a:ext cx="71465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Страницы Красной книги</a:t>
            </a:r>
            <a:endParaRPr lang="ru-RU" sz="4000" b="1" cap="none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 rot="20725208">
            <a:off x="770521" y="1302756"/>
            <a:ext cx="1842320" cy="2213751"/>
          </a:xfrm>
          <a:prstGeom prst="foldedCorner">
            <a:avLst>
              <a:gd name="adj" fmla="val 19793"/>
            </a:avLst>
          </a:prstGeom>
          <a:solidFill>
            <a:srgbClr val="D6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Сведения о видах, находящихся под угрозой исчезновения</a:t>
            </a:r>
            <a:endParaRPr 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446875" y="1088740"/>
            <a:ext cx="2250250" cy="2250250"/>
          </a:xfrm>
          <a:prstGeom prst="foldedCorne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Сведения о восстановленных видах и находящихся вне опасности</a:t>
            </a:r>
            <a:endParaRPr 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 rot="685812">
            <a:off x="6509006" y="1257481"/>
            <a:ext cx="1931988" cy="2288457"/>
          </a:xfrm>
          <a:prstGeom prst="foldedCorner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Сведения о редких видах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 rot="20691185">
            <a:off x="825567" y="4083392"/>
            <a:ext cx="1860550" cy="2229903"/>
          </a:xfrm>
          <a:prstGeom prst="foldedCorner">
            <a:avLst/>
          </a:prstGeom>
          <a:solidFill>
            <a:srgbClr val="B2B2B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Сведения о мало изученных и редких видах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671900" y="3879050"/>
            <a:ext cx="1785937" cy="2250250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Сведения об уязвимых виды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 rot="612323">
            <a:off x="6608369" y="4078488"/>
            <a:ext cx="1874985" cy="2325319"/>
          </a:xfrm>
          <a:prstGeom prst="foldedCorner">
            <a:avLst>
              <a:gd name="adj" fmla="val 16667"/>
            </a:avLst>
          </a:prstGeom>
          <a:solidFill>
            <a:srgbClr val="0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Черными страницы стали тогда, когда вообще с лица Земли исчезли некоторые виды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sz="4000" b="1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970" y="3686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умею думать,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6865" y="1358770"/>
            <a:ext cx="596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полезно для природы,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6895" y="1853825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 и буду выбирать.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3066" y="863715"/>
            <a:ext cx="523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умею рассуждать, </a:t>
            </a:r>
          </a:p>
        </p:txBody>
      </p:sp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689140"/>
            <a:ext cx="2808311" cy="1755195"/>
          </a:xfrm>
          <a:prstGeom prst="snip2DiagRect">
            <a:avLst>
              <a:gd name="adj1" fmla="val 1736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ÐÐ°ÑÑÐ¸Ð½ÐºÐ¸ Ð¿Ð¾ Ð·Ð°Ð¿ÑÐ¾ÑÑ Ð¾ÑÑÐ°Ð½ÑÑÑ Ð¿ÑÐ¸ÑÐ¾Ð´Ñ Ð·Ð½Ð°ÑÐ¸Ñ Ð¾ÑÑÐ°Ð½ÑÑÑ ÑÐ¾Ð´Ð¸Ð½Ñ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530" y="728700"/>
            <a:ext cx="3026147" cy="1503617"/>
          </a:xfrm>
          <a:prstGeom prst="rect">
            <a:avLst/>
          </a:prstGeom>
          <a:noFill/>
        </p:spPr>
      </p:pic>
      <p:pic>
        <p:nvPicPr>
          <p:cNvPr id="10" name="Picture 2" descr="C:\Users\1\Desktop\Красная книга России моя презентация\811692433.jpg к крассной книг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45" y="2708920"/>
            <a:ext cx="4275476" cy="3519728"/>
          </a:xfrm>
          <a:prstGeom prst="round2DiagRect">
            <a:avLst>
              <a:gd name="adj1" fmla="val 27116"/>
              <a:gd name="adj2" fmla="val 26146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1\Desktop\Красная книга России моя презентация\Flag-map_of_Russia_(version).svg.png контур Росси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1690" y="3383995"/>
            <a:ext cx="1433415" cy="765085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rcRect l="1250" r="1250"/>
          <a:stretch>
            <a:fillRect/>
          </a:stretch>
        </p:blipFill>
        <p:spPr>
          <a:xfrm>
            <a:off x="6102170" y="2708920"/>
            <a:ext cx="2689914" cy="1665185"/>
          </a:xfrm>
          <a:prstGeom prst="snip2DiagRect">
            <a:avLst>
              <a:gd name="adj1" fmla="val 1906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Загнутый угол 17"/>
          <p:cNvSpPr/>
          <p:nvPr/>
        </p:nvSpPr>
        <p:spPr>
          <a:xfrm>
            <a:off x="6147175" y="3519010"/>
            <a:ext cx="2565285" cy="2970330"/>
          </a:xfrm>
          <a:prstGeom prst="foldedCorner">
            <a:avLst>
              <a:gd name="adj" fmla="val 22470"/>
            </a:avLst>
          </a:prstGeom>
          <a:solidFill>
            <a:srgbClr val="0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431541" y="368660"/>
            <a:ext cx="2430270" cy="2925325"/>
          </a:xfrm>
          <a:prstGeom prst="foldedCorner">
            <a:avLst>
              <a:gd name="adj" fmla="val 24606"/>
            </a:avLst>
          </a:prstGeom>
          <a:solidFill>
            <a:srgbClr val="D6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3266855" y="368660"/>
            <a:ext cx="2565285" cy="2880320"/>
          </a:xfrm>
          <a:prstGeom prst="foldedCorner">
            <a:avLst>
              <a:gd name="adj" fmla="val 2088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Загнутый угол 23"/>
          <p:cNvSpPr/>
          <p:nvPr/>
        </p:nvSpPr>
        <p:spPr>
          <a:xfrm>
            <a:off x="6147174" y="368660"/>
            <a:ext cx="2565285" cy="2880320"/>
          </a:xfrm>
          <a:prstGeom prst="foldedCorner">
            <a:avLst>
              <a:gd name="adj" fmla="val 22055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Загнутый угол 24"/>
          <p:cNvSpPr/>
          <p:nvPr/>
        </p:nvSpPr>
        <p:spPr>
          <a:xfrm>
            <a:off x="431540" y="3519010"/>
            <a:ext cx="2430270" cy="2925325"/>
          </a:xfrm>
          <a:prstGeom prst="foldedCorner">
            <a:avLst>
              <a:gd name="adj" fmla="val 20605"/>
            </a:avLst>
          </a:prstGeom>
          <a:solidFill>
            <a:srgbClr val="B2B2B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3266855" y="3519010"/>
            <a:ext cx="2520280" cy="2970330"/>
          </a:xfrm>
          <a:prstGeom prst="foldedCorner">
            <a:avLst>
              <a:gd name="adj" fmla="val 20464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" name="Picture 4" descr="ÐÐ°ÑÑÐ¸Ð½ÐºÐ¸ Ð¿Ð¾ Ð·Ð°Ð¿ÑÐ¾ÑÑ ÐºÑÐ°ÑÐ½ÑÐ¹ Ð²Ð¾Ð»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55" y="953725"/>
            <a:ext cx="2160240" cy="14851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8" name="Picture 8" descr="ÐÐ°ÑÑÐ¸Ð½ÐºÐ¸ Ð¿Ð¾ Ð·Ð°Ð¿ÑÐ¾ÑÑ ÑÐµÑÐ½Ð¾Ð¹ Ð±Ð¾Ð±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870" y="953724"/>
            <a:ext cx="2295255" cy="14851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9" name="Picture 18" descr="ÐÐ°ÑÑÐ¸Ð½ÐºÐ¸ Ð¿Ð¾ Ð·Ð°Ð¿ÑÐ¾ÑÑ ÑÐ»Ð°Ð¼Ð¸Ð½Ð³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2230" y="548680"/>
            <a:ext cx="1559463" cy="23402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0" name="Picture 2" descr="ÐÐ°ÑÑÐ¸Ð½ÐºÐ¸ Ð¿Ð¾ Ð·Ð°Ð¿ÑÐ¾ÑÑ Ð¸Ð¼Ð¿ÐµÑÐ°ÑÐ¾ÑÑÐºÐ¸Ð¹ Ð¿Ð¸Ð½Ð³Ð²Ð¸Ð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555" y="4194084"/>
            <a:ext cx="2160240" cy="14851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1" name="Picture 6" descr="ÐÐ°ÑÑÐ¸Ð½ÐºÐ¸ Ð¿Ð¾ Ð·Ð°Ð¿ÑÐ¾ÑÑ Ð¶ÐµÐ»ÑÑÐ¹ Ð´Ð¶ÐµÐ¹ÑÐ°Ð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1870" y="4194085"/>
            <a:ext cx="2250250" cy="14851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2" name="Picture 2" descr="ÐÐ°ÑÑÐ¸Ð½ÐºÐ¸ Ð¿Ð¾ Ð·Ð°Ð¿ÑÐ¾ÑÑ Ð¼Ð¾ÑÑÐºÐ°Ñ ÐºÐ¾ÑÐ¾Ð²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2189" y="4194085"/>
            <a:ext cx="2295255" cy="14753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530" y="413665"/>
            <a:ext cx="8460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 природу – природа наш дом!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Красная книга России моя презентация\d4c364a14266632c06130faf7b68acee.jpg берегите природу.jpg"/>
          <p:cNvPicPr>
            <a:picLocks noChangeAspect="1" noChangeArrowheads="1"/>
          </p:cNvPicPr>
          <p:nvPr/>
        </p:nvPicPr>
        <p:blipFill>
          <a:blip r:embed="rId2" cstate="print"/>
          <a:srcRect t="19687" b="16657"/>
          <a:stretch>
            <a:fillRect/>
          </a:stretch>
        </p:blipFill>
        <p:spPr bwMode="auto">
          <a:xfrm>
            <a:off x="2456765" y="1898830"/>
            <a:ext cx="4365485" cy="3428693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</p:pic>
      <p:pic>
        <p:nvPicPr>
          <p:cNvPr id="4099" name="Picture 3" descr="C:\Users\1\Desktop\Красная книга России моя презентация\для презентации к.р\5878343675285578.jpg к.р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685" y="1313765"/>
            <a:ext cx="1881069" cy="130514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101" name="Picture 5" descr="C:\Users\1\Desktop\Красная книга России моя презентация\для презентации к.р\perechen-rajonov-krajnego-severa-i-priravnennyx-k-nim-mestnostej-2015-2.jpg к.р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7105" y="1268760"/>
            <a:ext cx="1963105" cy="135015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6" name="Picture 2" descr="C:\Users\1\Desktop\Без названия.jpg белка.jpg"/>
          <p:cNvPicPr>
            <a:picLocks noChangeAspect="1" noChangeArrowheads="1"/>
          </p:cNvPicPr>
          <p:nvPr/>
        </p:nvPicPr>
        <p:blipFill>
          <a:blip r:embed="rId5" cstate="print"/>
          <a:srcRect l="33859" r="10381"/>
          <a:stretch>
            <a:fillRect/>
          </a:stretch>
        </p:blipFill>
        <p:spPr bwMode="auto">
          <a:xfrm>
            <a:off x="5697125" y="5139190"/>
            <a:ext cx="1441115" cy="12601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4098" name="Picture 2" descr="C:\Users\1\Desktop\Красная книга России моя презентация\images.jpg берегите природу.jpg"/>
          <p:cNvPicPr>
            <a:picLocks noChangeAspect="1" noChangeArrowheads="1"/>
          </p:cNvPicPr>
          <p:nvPr/>
        </p:nvPicPr>
        <p:blipFill>
          <a:blip r:embed="rId6" cstate="print"/>
          <a:srcRect l="10482" t="11271" r="7046"/>
          <a:stretch>
            <a:fillRect/>
          </a:stretch>
        </p:blipFill>
        <p:spPr bwMode="auto">
          <a:xfrm>
            <a:off x="3626895" y="5004175"/>
            <a:ext cx="1890210" cy="14851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027" name="Picture 3" descr="C:\Users\1\Desktop\Без названия.jpg белый медведь.jpg"/>
          <p:cNvPicPr>
            <a:picLocks noChangeAspect="1" noChangeArrowheads="1"/>
          </p:cNvPicPr>
          <p:nvPr/>
        </p:nvPicPr>
        <p:blipFill>
          <a:blip r:embed="rId7" cstate="print"/>
          <a:srcRect r="34537"/>
          <a:stretch>
            <a:fillRect/>
          </a:stretch>
        </p:blipFill>
        <p:spPr bwMode="auto">
          <a:xfrm>
            <a:off x="296525" y="2528900"/>
            <a:ext cx="1620180" cy="13724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8" name="Picture 4" descr="C:\Users\1\Desktop\Без названия.jpg женьшен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6625" y="3834045"/>
            <a:ext cx="1170130" cy="117013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9" name="Picture 5" descr="C:\Users\1\Desktop\Без названия.jpg пион.jpg"/>
          <p:cNvPicPr>
            <a:picLocks noChangeAspect="1" noChangeArrowheads="1"/>
          </p:cNvPicPr>
          <p:nvPr/>
        </p:nvPicPr>
        <p:blipFill>
          <a:blip r:embed="rId9" cstate="print"/>
          <a:srcRect r="56974" b="27137"/>
          <a:stretch>
            <a:fillRect/>
          </a:stretch>
        </p:blipFill>
        <p:spPr bwMode="auto">
          <a:xfrm>
            <a:off x="6957265" y="3789040"/>
            <a:ext cx="1125124" cy="12096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30" name="Picture 6" descr="C:\Users\1\Desktop\2015_02_936_001.jpg дельфин.jpg"/>
          <p:cNvPicPr>
            <a:picLocks noChangeAspect="1" noChangeArrowheads="1"/>
          </p:cNvPicPr>
          <p:nvPr/>
        </p:nvPicPr>
        <p:blipFill>
          <a:blip r:embed="rId10" cstate="print"/>
          <a:srcRect l="10626" r="13086"/>
          <a:stretch>
            <a:fillRect/>
          </a:stretch>
        </p:blipFill>
        <p:spPr bwMode="auto">
          <a:xfrm>
            <a:off x="2051720" y="5184195"/>
            <a:ext cx="1395155" cy="12344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1" name="Picture 2" descr="C:\Users\1\Desktop\slide_1.jpg Чёрное море.jpg"/>
          <p:cNvPicPr>
            <a:picLocks noChangeAspect="1" noChangeArrowheads="1"/>
          </p:cNvPicPr>
          <p:nvPr/>
        </p:nvPicPr>
        <p:blipFill>
          <a:blip r:embed="rId11" cstate="print"/>
          <a:srcRect l="18993" t="38844" r="19977" b="8001"/>
          <a:stretch>
            <a:fillRect/>
          </a:stretch>
        </p:blipFill>
        <p:spPr bwMode="auto">
          <a:xfrm>
            <a:off x="296525" y="5139190"/>
            <a:ext cx="1882027" cy="135015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1" name="Picture 7" descr="C:\Users\1\Desktop\gorniy-baran.jpg баран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2291" y="2573905"/>
            <a:ext cx="1665184" cy="11942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4100" name="Picture 4" descr="C:\Users\1\Desktop\Красная книга России моя презентация\для презентации к.р\image.jpg березы и цветы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5139190"/>
            <a:ext cx="1690998" cy="13557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6" name="Picture 2" descr="C:\Users\1\Desktop\3836ddbba7dce6627bf472b65d32637a.jpeg растения кр. книги.jpeg"/>
          <p:cNvPicPr>
            <a:picLocks noChangeAspect="1" noChangeArrowheads="1"/>
          </p:cNvPicPr>
          <p:nvPr/>
        </p:nvPicPr>
        <p:blipFill>
          <a:blip r:embed="rId14" cstate="print"/>
          <a:srcRect l="60828" t="9977" r="25883" b="69321"/>
          <a:stretch>
            <a:fillRect/>
          </a:stretch>
        </p:blipFill>
        <p:spPr bwMode="auto">
          <a:xfrm>
            <a:off x="296525" y="1223755"/>
            <a:ext cx="1215135" cy="13501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7" name="Picture 3" descr="C:\Users\1\Desktop\3836ddbba7dce6627bf472b65d32637a.jpeg растения кр. книги.jpeg"/>
          <p:cNvPicPr>
            <a:picLocks noChangeAspect="1" noChangeArrowheads="1"/>
          </p:cNvPicPr>
          <p:nvPr/>
        </p:nvPicPr>
        <p:blipFill>
          <a:blip r:embed="rId14" cstate="print"/>
          <a:srcRect l="25883" t="67941" r="60828" b="10667"/>
          <a:stretch>
            <a:fillRect/>
          </a:stretch>
        </p:blipFill>
        <p:spPr bwMode="auto">
          <a:xfrm>
            <a:off x="7677345" y="1178750"/>
            <a:ext cx="1215135" cy="13951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32656"/>
            <a:ext cx="4288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мнение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251520" y="1268760"/>
            <a:ext cx="914400" cy="9144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51520" y="2708920"/>
            <a:ext cx="9144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251520" y="4221088"/>
            <a:ext cx="914400" cy="914400"/>
          </a:xfrm>
          <a:prstGeom prst="star7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323528" y="5661248"/>
            <a:ext cx="914400" cy="914400"/>
          </a:xfrm>
          <a:prstGeom prst="star7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1412776"/>
            <a:ext cx="77929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Всё было очень интересно и полезно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2636912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Было интересно, но понравились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олько творческие задания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4149080"/>
            <a:ext cx="78123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Было интересно, но некоторые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адания были для меня сложными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5805264"/>
            <a:ext cx="57920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Мне не интересна эта тема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images_cms-image-000045232.jpg к.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045" y="1313765"/>
            <a:ext cx="2250250" cy="144016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2" name="Picture 2" descr="C:\Users\1\Desktop\5cc0a08a28291e6ee68ee9ba2a3d6ad5.jpg добрые дела.jpg"/>
          <p:cNvPicPr>
            <a:picLocks noChangeAspect="1" noChangeArrowheads="1"/>
          </p:cNvPicPr>
          <p:nvPr/>
        </p:nvPicPr>
        <p:blipFill>
          <a:blip r:embed="rId3" cstate="print"/>
          <a:srcRect l="79126" t="42731" r="1185" b="29877"/>
          <a:stretch>
            <a:fillRect/>
          </a:stretch>
        </p:blipFill>
        <p:spPr bwMode="auto">
          <a:xfrm>
            <a:off x="3176845" y="1313765"/>
            <a:ext cx="1544174" cy="1599472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535" y="0"/>
            <a:ext cx="82621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добрых дел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1\Desktop\Для Татьяны статьи\смайлики\hello_html_m651e38e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5604">
            <a:off x="322494" y="4729940"/>
            <a:ext cx="1244669" cy="16105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61610" y="5994285"/>
            <a:ext cx="499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spc="3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твои дела какие?</a:t>
            </a:r>
            <a:endParaRPr lang="ru-RU" sz="3600" b="1" spc="30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148828_original.jpg сбор мусо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585" y="2933945"/>
            <a:ext cx="2472546" cy="16651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052" name="Picture 4" descr="C:\Users\1\Desktop\Красная книга России моя презентация\для презентации\img14.jpgдобрые дела.jpg"/>
          <p:cNvPicPr>
            <a:picLocks noChangeAspect="1" noChangeArrowheads="1"/>
          </p:cNvPicPr>
          <p:nvPr/>
        </p:nvPicPr>
        <p:blipFill>
          <a:blip r:embed="rId6" cstate="print"/>
          <a:srcRect l="54803" t="15269" b="43165"/>
          <a:stretch>
            <a:fillRect/>
          </a:stretch>
        </p:blipFill>
        <p:spPr bwMode="auto">
          <a:xfrm>
            <a:off x="431540" y="1313765"/>
            <a:ext cx="2353987" cy="16201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099" name="Picture 3" descr="C:\Users\1\Desktop\images.jpg кормушка.jpg"/>
          <p:cNvPicPr>
            <a:picLocks noChangeAspect="1" noChangeArrowheads="1"/>
          </p:cNvPicPr>
          <p:nvPr/>
        </p:nvPicPr>
        <p:blipFill>
          <a:blip r:embed="rId7" cstate="print"/>
          <a:srcRect l="18000"/>
          <a:stretch>
            <a:fillRect/>
          </a:stretch>
        </p:blipFill>
        <p:spPr bwMode="auto">
          <a:xfrm>
            <a:off x="6597225" y="2978950"/>
            <a:ext cx="1845205" cy="153017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</p:pic>
      <p:pic>
        <p:nvPicPr>
          <p:cNvPr id="14" name="Picture 2" descr="C:\Users\1\Desktop\5cc0a08a28291e6ee68ee9ba2a3d6ad5.jpg добрые дела.jpg"/>
          <p:cNvPicPr>
            <a:picLocks noChangeAspect="1" noChangeArrowheads="1"/>
          </p:cNvPicPr>
          <p:nvPr/>
        </p:nvPicPr>
        <p:blipFill>
          <a:blip r:embed="rId3" cstate="print"/>
          <a:srcRect l="37524" t="35061" r="37397" b="29877"/>
          <a:stretch>
            <a:fillRect/>
          </a:stretch>
        </p:blipFill>
        <p:spPr bwMode="auto">
          <a:xfrm>
            <a:off x="3896925" y="3023955"/>
            <a:ext cx="2162004" cy="22502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3" name="Picture 2" descr="C:\Users\1\Desktop\5cc0a08a28291e6ee68ee9ba2a3d6ad5.jpg добрые дела.jpg"/>
          <p:cNvPicPr>
            <a:picLocks noChangeAspect="1" noChangeArrowheads="1"/>
          </p:cNvPicPr>
          <p:nvPr/>
        </p:nvPicPr>
        <p:blipFill>
          <a:blip r:embed="rId3" cstate="print"/>
          <a:srcRect l="6526" t="73410" r="71449"/>
          <a:stretch>
            <a:fillRect/>
          </a:stretch>
        </p:blipFill>
        <p:spPr bwMode="auto">
          <a:xfrm>
            <a:off x="1916705" y="4374105"/>
            <a:ext cx="1800200" cy="1618089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</p:pic>
      <p:pic>
        <p:nvPicPr>
          <p:cNvPr id="4098" name="Picture 2" descr="C:\Users\1\Desktop\images.jpg добре дела.jpg"/>
          <p:cNvPicPr>
            <a:picLocks noChangeAspect="1" noChangeArrowheads="1"/>
          </p:cNvPicPr>
          <p:nvPr/>
        </p:nvPicPr>
        <p:blipFill>
          <a:blip r:embed="rId8" cstate="print"/>
          <a:srcRect l="11345"/>
          <a:stretch>
            <a:fillRect/>
          </a:stretch>
        </p:blipFill>
        <p:spPr bwMode="auto">
          <a:xfrm>
            <a:off x="6282190" y="4734145"/>
            <a:ext cx="2335259" cy="16933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5" name="Picture 2" descr="C:\Users\1\Desktop\Красная книга России моя презентация\для презентации к.р\depositphotos_109819826-stock-photo-forest-oak-man-cleaning-garbage.jpgк.р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97325" y="1313765"/>
            <a:ext cx="1215135" cy="1409171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555" y="278650"/>
            <a:ext cx="6166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56665" y="1268760"/>
            <a:ext cx="580564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Подумать над проблемными ситуациями и найти решение.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Учебник стр. 88 – 95</a:t>
            </a: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esktop\Для Татьяны статьи\смайлики\hello_html_m651e38e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51672">
            <a:off x="273609" y="1294262"/>
            <a:ext cx="1504022" cy="1585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36585" y="3203975"/>
            <a:ext cx="7695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Творческое задание выбери себе сам.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540" y="3924055"/>
            <a:ext cx="7110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 Составить книжку - малышку:</a:t>
            </a:r>
          </a:p>
          <a:p>
            <a:pPr marL="742950" indent="-742950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- «Растения из Красной книги» </a:t>
            </a:r>
          </a:p>
          <a:p>
            <a:pPr marL="742950" indent="-742950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- «Животные из Красной книги»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546" y="5454225"/>
            <a:ext cx="8415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Разработать мини-проект :</a:t>
            </a:r>
          </a:p>
          <a:p>
            <a:pPr marL="514350" indent="-514350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«Красная Книга Республики Татарстан»</a:t>
            </a:r>
            <a:endParaRPr lang="ru-RU" sz="3200" dirty="0"/>
          </a:p>
        </p:txBody>
      </p:sp>
      <p:pic>
        <p:nvPicPr>
          <p:cNvPr id="10" name="Picture 3" descr="C:\Users\1\Desktop\Красная книга России моя презентация\для презентации\12.06.png белые человечки иконки.png"/>
          <p:cNvPicPr>
            <a:picLocks noChangeAspect="1" noChangeArrowheads="1"/>
          </p:cNvPicPr>
          <p:nvPr/>
        </p:nvPicPr>
        <p:blipFill>
          <a:blip r:embed="rId3" cstate="print"/>
          <a:srcRect l="75128" t="2157" r="1837" b="70144"/>
          <a:stretch>
            <a:fillRect/>
          </a:stretch>
        </p:blipFill>
        <p:spPr bwMode="auto">
          <a:xfrm>
            <a:off x="7362310" y="368660"/>
            <a:ext cx="1395155" cy="1395155"/>
          </a:xfrm>
          <a:prstGeom prst="roundRect">
            <a:avLst/>
          </a:prstGeom>
          <a:noFill/>
          <a:ln w="76200">
            <a:solidFill>
              <a:srgbClr val="FFFF25"/>
            </a:solidFill>
          </a:ln>
        </p:spPr>
      </p:pic>
      <p:pic>
        <p:nvPicPr>
          <p:cNvPr id="3074" name="Picture 2" descr="C:\Users\1\Desktop\dlya_prezentacii_chelovechki_1_13155722.png бел. чел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1263" y="4059070"/>
            <a:ext cx="2062737" cy="20627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4" descr="C:\Users\1\Desktop\Для Татьяны статьи\E-MBLEMA.jpg экология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71" t="343" r="916"/>
          <a:stretch>
            <a:fillRect/>
          </a:stretch>
        </p:blipFill>
        <p:spPr bwMode="auto">
          <a:xfrm>
            <a:off x="2339752" y="1628800"/>
            <a:ext cx="4399464" cy="3960440"/>
          </a:xfrm>
          <a:prstGeom prst="roundRect">
            <a:avLst>
              <a:gd name="adj" fmla="val 9231"/>
            </a:avLst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052736"/>
            <a:ext cx="66335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5169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свиданья!</a:t>
            </a:r>
            <a:endParaRPr lang="ru-RU" sz="72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97152"/>
            <a:ext cx="9324528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природу!</a:t>
            </a:r>
            <a:endParaRPr lang="ru-RU" sz="66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8852" r="8852"/>
          <a:stretch>
            <a:fillRect/>
          </a:stretch>
        </p:blipFill>
        <p:spPr>
          <a:xfrm>
            <a:off x="395537" y="476672"/>
            <a:ext cx="4752527" cy="3356173"/>
          </a:xfrm>
          <a:prstGeom prst="round2DiagRect">
            <a:avLst>
              <a:gd name="adj1" fmla="val 16667"/>
              <a:gd name="adj2" fmla="val 18706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solidFill>
            <a:srgbClr val="663300"/>
          </a:solidFill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04664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класс пришёл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хмурь лица,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 активным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конца.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стесняйся,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кривляйся,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законам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Подчиняйся.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Говори чётко, быстро, уверенно.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725144"/>
            <a:ext cx="55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Один говорит – все слушают.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15719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Отрицаешь, предлагай.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58924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Сначала подумай – потом делай.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02128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Поблагодари товарища за выполненную работу.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38610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законы таковы: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Для Татьяны статьи\смайлики\b44c1aad6bd64ae6d40292cf251ed1c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93956">
            <a:off x="6141849" y="4210017"/>
            <a:ext cx="2534005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25" y="323655"/>
            <a:ext cx="45298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998730"/>
            <a:ext cx="724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Рассказ «Растения в моем доме»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Ð°ÑÑÐ¸Ð½ÐºÐ¸ Ð¿Ð¾ Ð·Ð°Ð¿ÑÐ¾ÑÑ ÐºÐ¾Ð¼Ð½Ð°ÑÐ½ÑÐµ ÑÐ°ÑÑÐµÐ½Ð¸Ñ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515" y="2123855"/>
            <a:ext cx="1302491" cy="1305144"/>
          </a:xfrm>
          <a:prstGeom prst="rect">
            <a:avLst/>
          </a:prstGeom>
          <a:noFill/>
        </p:spPr>
      </p:pic>
      <p:pic>
        <p:nvPicPr>
          <p:cNvPr id="2150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310" y="5004176"/>
            <a:ext cx="1328945" cy="1260140"/>
          </a:xfrm>
          <a:prstGeom prst="rect">
            <a:avLst/>
          </a:prstGeom>
          <a:noFill/>
        </p:spPr>
      </p:pic>
      <p:pic>
        <p:nvPicPr>
          <p:cNvPr id="2151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7325" y="2033845"/>
            <a:ext cx="1440160" cy="1440160"/>
          </a:xfrm>
          <a:prstGeom prst="rect">
            <a:avLst/>
          </a:prstGeom>
          <a:noFill/>
        </p:spPr>
      </p:pic>
      <p:pic>
        <p:nvPicPr>
          <p:cNvPr id="21512" name="Picture 8" descr="ÐÐ°ÑÑÐ¸Ð½ÐºÐ¸ Ð¿Ð¾ Ð·Ð°Ð¿ÑÐ¾ÑÑ ÐºÐ¾Ð¼Ð½Ð°ÑÐ½ÑÐµ ÑÐ°ÑÑÐµÐ½Ð¸Ñ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2330" y="4914165"/>
            <a:ext cx="1439685" cy="1435897"/>
          </a:xfrm>
          <a:prstGeom prst="rect">
            <a:avLst/>
          </a:prstGeom>
          <a:noFill/>
        </p:spPr>
      </p:pic>
      <p:pic>
        <p:nvPicPr>
          <p:cNvPr id="1027" name="Picture 3" descr="C:\Users\1\Desktop\Красная книга России моя презентация\для презентации\zvety-v-interiere-300x225.jpg комнатные расте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1690" y="2168860"/>
            <a:ext cx="5611848" cy="4230470"/>
          </a:xfrm>
          <a:prstGeom prst="rect">
            <a:avLst/>
          </a:prstGeom>
          <a:noFill/>
          <a:ln w="190500" cmpd="thickThin">
            <a:solidFill>
              <a:schemeClr val="accent2"/>
            </a:solidFill>
          </a:ln>
        </p:spPr>
      </p:pic>
      <p:pic>
        <p:nvPicPr>
          <p:cNvPr id="13" name="Picture 3" descr="C:\Users\1\Desktop\Красная книга России моя презентация\для презентации\12.06.png белые человечки иконки.png"/>
          <p:cNvPicPr>
            <a:picLocks noChangeAspect="1" noChangeArrowheads="1"/>
          </p:cNvPicPr>
          <p:nvPr/>
        </p:nvPicPr>
        <p:blipFill>
          <a:blip r:embed="rId7" cstate="print"/>
          <a:srcRect l="75128" t="2157" r="1837" b="70144"/>
          <a:stretch>
            <a:fillRect/>
          </a:stretch>
        </p:blipFill>
        <p:spPr bwMode="auto">
          <a:xfrm>
            <a:off x="7317305" y="368660"/>
            <a:ext cx="1395155" cy="1395155"/>
          </a:xfrm>
          <a:prstGeom prst="roundRect">
            <a:avLst/>
          </a:prstGeom>
          <a:noFill/>
          <a:ln w="76200">
            <a:solidFill>
              <a:srgbClr val="FFFF25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570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группе</a:t>
            </a:r>
            <a:endParaRPr lang="ru-RU" sz="54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525" y="1043735"/>
            <a:ext cx="49055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Правила поведения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природе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76945" y="1763815"/>
            <a:ext cx="3267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(красный конверт)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2564904"/>
            <a:ext cx="399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3" descr="C:\Users\1\Documents\Эффектик-пресс\2017 год\Татьяна конкурс\иконки\1409203135_klo.jpgиконка команда.jpg"/>
          <p:cNvPicPr>
            <a:picLocks noChangeAspect="1" noChangeArrowheads="1"/>
          </p:cNvPicPr>
          <p:nvPr/>
        </p:nvPicPr>
        <p:blipFill>
          <a:blip r:embed="rId2" cstate="print"/>
          <a:srcRect t="34250" r="44904" b="42650"/>
          <a:stretch>
            <a:fillRect/>
          </a:stretch>
        </p:blipFill>
        <p:spPr bwMode="auto">
          <a:xfrm>
            <a:off x="7137285" y="368660"/>
            <a:ext cx="1575175" cy="1517896"/>
          </a:xfrm>
          <a:prstGeom prst="round2DiagRect">
            <a:avLst>
              <a:gd name="adj1" fmla="val 25489"/>
              <a:gd name="adj2" fmla="val 22606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http://cdn01.ru/files/users/images/a5/12/a51262ca11dc9499516ac5c26bd3241b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40" r="66242" b="74717"/>
          <a:stretch>
            <a:fillRect/>
          </a:stretch>
        </p:blipFill>
        <p:spPr bwMode="auto">
          <a:xfrm>
            <a:off x="7272300" y="5049180"/>
            <a:ext cx="1620180" cy="158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cdn01.ru/files/users/images/a5/12/a51262ca11dc9499516ac5c26bd3241b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66" r="49508" b="74717"/>
          <a:stretch>
            <a:fillRect/>
          </a:stretch>
        </p:blipFill>
        <p:spPr bwMode="auto">
          <a:xfrm>
            <a:off x="5742130" y="3203975"/>
            <a:ext cx="1575175" cy="158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Users\1\Desktop\Красная книга России моя презентация\для презентации\ne_razorjaj_muravejniki.jpg правила природы.jpg"/>
          <p:cNvPicPr>
            <a:picLocks noChangeAspect="1" noChangeArrowheads="1"/>
          </p:cNvPicPr>
          <p:nvPr/>
        </p:nvPicPr>
        <p:blipFill>
          <a:blip r:embed="rId4" cstate="print"/>
          <a:srcRect l="15055" t="10626" r="16040" b="34250"/>
          <a:stretch>
            <a:fillRect/>
          </a:stretch>
        </p:blipFill>
        <p:spPr bwMode="auto">
          <a:xfrm>
            <a:off x="6057165" y="4869160"/>
            <a:ext cx="1679600" cy="13656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8" name="Picture 2" descr="C:\Users\1\Desktop\Красная книга России моя презентация\для презентации\site.jpgправила в лесу.jpg"/>
          <p:cNvPicPr>
            <a:picLocks noChangeAspect="1" noChangeArrowheads="1"/>
          </p:cNvPicPr>
          <p:nvPr/>
        </p:nvPicPr>
        <p:blipFill>
          <a:blip r:embed="rId5" cstate="print"/>
          <a:srcRect l="13371" t="42038" r="59778" b="41469"/>
          <a:stretch>
            <a:fillRect/>
          </a:stretch>
        </p:blipFill>
        <p:spPr bwMode="auto">
          <a:xfrm>
            <a:off x="6957265" y="2573905"/>
            <a:ext cx="1876243" cy="1350150"/>
          </a:xfrm>
          <a:prstGeom prst="rect">
            <a:avLst/>
          </a:prstGeom>
          <a:noFill/>
          <a:ln w="76200">
            <a:solidFill>
              <a:srgbClr val="F70D1E"/>
            </a:solidFill>
          </a:ln>
        </p:spPr>
      </p:pic>
      <p:pic>
        <p:nvPicPr>
          <p:cNvPr id="21" name="Рисунок 20" descr="http://cdn01.ru/files/users/images/a5/12/a51262ca11dc9499516ac5c26bd3241b.jpg"/>
          <p:cNvPicPr/>
          <p:nvPr/>
        </p:nvPicPr>
        <p:blipFill>
          <a:blip r:embed="rId3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</a:blip>
          <a:srcRect l="16532" t="24564" r="66734" b="48854"/>
          <a:stretch>
            <a:fillRect/>
          </a:stretch>
        </p:blipFill>
        <p:spPr bwMode="auto">
          <a:xfrm>
            <a:off x="1646675" y="4914165"/>
            <a:ext cx="1530170" cy="16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ÐÐ°ÑÑÐ¸Ð½ÐºÐ¸ Ð¿Ð¾ Ð·Ð°Ð¿ÑÐ¾ÑÑ Ð¿ÑÐ°Ð²Ð¸Ð»ÑÐ½Ð¾Ðµ Ð¸ Ð½Ðµ Ð¿ÑÐ°Ð²Ð¸Ð»ÑÐ½Ð¾Ðµ Ð¿Ð¾Ð²ÐµÐ´ÐµÐ½Ð¸Ðµ Ð² Ð»ÐµÑÑ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525" y="4644135"/>
            <a:ext cx="1710189" cy="1305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" name="Рисунок 19" descr="http://cdn01.ru/files/users/images/a5/12/a51262ca11dc9499516ac5c26bd3241b.jpg"/>
          <p:cNvPicPr/>
          <p:nvPr/>
        </p:nvPicPr>
        <p:blipFill>
          <a:blip r:embed="rId3" cstate="print">
            <a:clrChange>
              <a:clrFrom>
                <a:srgbClr val="FDFFF5"/>
              </a:clrFrom>
              <a:clrTo>
                <a:srgbClr val="FDFFF5">
                  <a:alpha val="0"/>
                </a:srgbClr>
              </a:clrTo>
            </a:clrChange>
          </a:blip>
          <a:srcRect t="25283" r="83468" b="49572"/>
          <a:stretch>
            <a:fillRect/>
          </a:stretch>
        </p:blipFill>
        <p:spPr bwMode="auto">
          <a:xfrm>
            <a:off x="1646675" y="3203975"/>
            <a:ext cx="1511660" cy="1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1\Desktop\Красная книга России моя презентация\для презентации\ne_rvi_redkie_rastenija.jpgправила природы.jpg"/>
          <p:cNvPicPr>
            <a:picLocks noChangeAspect="1" noChangeArrowheads="1"/>
          </p:cNvPicPr>
          <p:nvPr/>
        </p:nvPicPr>
        <p:blipFill>
          <a:blip r:embed="rId7" cstate="print"/>
          <a:srcRect l="22438" t="4719" r="15055" b="33594"/>
          <a:stretch>
            <a:fillRect/>
          </a:stretch>
        </p:blipFill>
        <p:spPr bwMode="auto">
          <a:xfrm>
            <a:off x="296524" y="2483895"/>
            <a:ext cx="1845205" cy="1305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3" name="Рисунок 22" descr="http://cdn01.ru/files/users/images/a5/12/a51262ca11dc9499516ac5c26bd3241b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5283" r="32774" b="49572"/>
          <a:stretch>
            <a:fillRect/>
          </a:stretch>
        </p:blipFill>
        <p:spPr bwMode="auto">
          <a:xfrm>
            <a:off x="4572000" y="4599130"/>
            <a:ext cx="1575175" cy="1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Shape 106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2726795" y="1493785"/>
            <a:ext cx="3555394" cy="42304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996825" y="2438890"/>
            <a:ext cx="30153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Из данных картинок выберите те, которые соответствуют правилам природоохранного поведения в лесу.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/>
          <a:srcRect l="8219"/>
          <a:stretch>
            <a:fillRect/>
          </a:stretch>
        </p:blipFill>
        <p:spPr bwMode="auto">
          <a:xfrm>
            <a:off x="3221850" y="5274205"/>
            <a:ext cx="1684508" cy="1305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3086835" y="4149080"/>
            <a:ext cx="2787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Докажите свой выбор.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559319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4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sz="54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953725"/>
            <a:ext cx="52020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Собери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высказывание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7045" y="1943835"/>
            <a:ext cx="32334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(белый конверт)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1\Documents\Эффектик-пресс\2017 год\Татьяна конкурс\иконки\1409203135_klo.jpgиконка команда.jpg"/>
          <p:cNvPicPr>
            <a:picLocks noChangeAspect="1" noChangeArrowheads="1"/>
          </p:cNvPicPr>
          <p:nvPr/>
        </p:nvPicPr>
        <p:blipFill>
          <a:blip r:embed="rId2" cstate="print"/>
          <a:srcRect t="34250" r="44904" b="42650"/>
          <a:stretch>
            <a:fillRect/>
          </a:stretch>
        </p:blipFill>
        <p:spPr bwMode="auto">
          <a:xfrm>
            <a:off x="7362310" y="368660"/>
            <a:ext cx="1401099" cy="1350150"/>
          </a:xfrm>
          <a:prstGeom prst="round2DiagRect">
            <a:avLst>
              <a:gd name="adj1" fmla="val 25489"/>
              <a:gd name="adj2" fmla="val 22606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Нашивка 11"/>
          <p:cNvSpPr/>
          <p:nvPr/>
        </p:nvSpPr>
        <p:spPr>
          <a:xfrm rot="3537483">
            <a:off x="5613408" y="4407321"/>
            <a:ext cx="3690410" cy="630070"/>
          </a:xfrm>
          <a:prstGeom prst="chevron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3413495">
            <a:off x="6594710" y="4177862"/>
            <a:ext cx="16008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значит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12958427">
            <a:off x="7300180" y="3084347"/>
            <a:ext cx="1176334" cy="630070"/>
          </a:xfrm>
          <a:prstGeom prst="chevron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3499998">
            <a:off x="7598263" y="3084815"/>
            <a:ext cx="567841" cy="647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rot="634338">
            <a:off x="1000370" y="3197370"/>
            <a:ext cx="3420380" cy="63007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624189">
            <a:off x="997652" y="3220050"/>
            <a:ext cx="31503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Охранять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ашивка 24"/>
          <p:cNvSpPr/>
          <p:nvPr/>
        </p:nvSpPr>
        <p:spPr>
          <a:xfrm rot="20617947">
            <a:off x="4946037" y="5061333"/>
            <a:ext cx="3690410" cy="630070"/>
          </a:xfrm>
          <a:prstGeom prst="chevron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0615798">
            <a:off x="5661836" y="5035663"/>
            <a:ext cx="1912255" cy="663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ашивка 26"/>
          <p:cNvSpPr/>
          <p:nvPr/>
        </p:nvSpPr>
        <p:spPr>
          <a:xfrm rot="17812387">
            <a:off x="3211802" y="4227232"/>
            <a:ext cx="3690410" cy="630070"/>
          </a:xfrm>
          <a:prstGeom prst="chevron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7868113">
            <a:off x="4025430" y="4143896"/>
            <a:ext cx="21080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охранять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Shape 13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3939633">
            <a:off x="79466" y="2857590"/>
            <a:ext cx="3810544" cy="356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ятиугольник 19"/>
          <p:cNvSpPr/>
          <p:nvPr/>
        </p:nvSpPr>
        <p:spPr>
          <a:xfrm rot="9324622">
            <a:off x="2064479" y="4518909"/>
            <a:ext cx="3420380" cy="590459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0136934">
            <a:off x="2966632" y="4451331"/>
            <a:ext cx="166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22" grpId="0"/>
      <p:bldP spid="15" grpId="0" animBg="1"/>
      <p:bldP spid="21" grpId="0"/>
      <p:bldP spid="9" grpId="0" animBg="1"/>
      <p:bldP spid="16" grpId="0"/>
      <p:bldP spid="25" grpId="0" animBg="1"/>
      <p:bldP spid="26" grpId="0"/>
      <p:bldP spid="27" grpId="0" animBg="1"/>
      <p:bldP spid="28" grpId="0"/>
      <p:bldP spid="20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6000768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Объясните смысл этого высказывания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545" y="368660"/>
            <a:ext cx="81909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«Охранять природу –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значит охранять Родину»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2170" y="1898830"/>
            <a:ext cx="27638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Пришвин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Красная книга России моя презентация\img40.jpg охрана природы.jpg"/>
          <p:cNvPicPr>
            <a:picLocks noChangeAspect="1" noChangeArrowheads="1"/>
          </p:cNvPicPr>
          <p:nvPr/>
        </p:nvPicPr>
        <p:blipFill>
          <a:blip r:embed="rId2" cstate="print"/>
          <a:srcRect l="18993" t="10134" r="17885" b="31543"/>
          <a:stretch>
            <a:fillRect/>
          </a:stretch>
        </p:blipFill>
        <p:spPr bwMode="auto">
          <a:xfrm>
            <a:off x="2006715" y="2528900"/>
            <a:ext cx="4950550" cy="3430644"/>
          </a:xfrm>
          <a:prstGeom prst="rect">
            <a:avLst/>
          </a:prstGeom>
          <a:noFill/>
          <a:ln w="190500" cmpd="dbl">
            <a:solidFill>
              <a:srgbClr val="F32D40"/>
            </a:solidFill>
          </a:ln>
        </p:spPr>
      </p:pic>
      <p:pic>
        <p:nvPicPr>
          <p:cNvPr id="8" name="Picture 10" descr="ÐÐ°ÑÑÐ¸Ð½ÐºÐ¸ Ð¿Ð¾ Ð·Ð°Ð¿ÑÐ¾ÑÑ ÐºÐ¾Ð»Ð¾ÐºÐ¾Ð»ÑÑÐ¸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30" y="2348880"/>
            <a:ext cx="1407176" cy="130514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ÐÐ°ÑÑÐ¸Ð½ÐºÐ¸ Ð¿Ð¾ Ð·Ð°Ð¿ÑÐ¾ÑÑ ÐºÑÐ±ÑÑÐºÐ° Ð¶ÐµÐ»ÑÐ°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7305" y="4644135"/>
            <a:ext cx="1429371" cy="135015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8" descr="ÐÐ°ÑÑÐ¸Ð½ÐºÐ¸ Ð¿Ð¾ Ð·Ð°Ð¿ÑÐ¾ÑÑ ÑÐ»Ð°Ð¼Ð¸Ð½Ð³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7304" y="2483895"/>
            <a:ext cx="1395155" cy="193521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1" name="Picture 2" descr="ÐÐ°ÑÑÐ¸Ð½ÐºÐ¸ Ð¿Ð¾ Ð·Ð°Ð¿ÑÐ¾ÑÑ Ð¸Ð¼Ð¿ÐµÑÐ°ÑÐ¾ÑÑÐºÐ¸Ð¹ Ð¿Ð¸Ð½Ð³Ð²Ð¸Ð½"/>
          <p:cNvPicPr>
            <a:picLocks noChangeAspect="1" noChangeArrowheads="1"/>
          </p:cNvPicPr>
          <p:nvPr/>
        </p:nvPicPr>
        <p:blipFill>
          <a:blip r:embed="rId6" cstate="print"/>
          <a:srcRect l="14286" r="20000"/>
          <a:stretch>
            <a:fillRect/>
          </a:stretch>
        </p:blipFill>
        <p:spPr bwMode="auto">
          <a:xfrm>
            <a:off x="341530" y="4059070"/>
            <a:ext cx="1305145" cy="180703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C:\Users\1\Desktop\23428b936ef2bb6f378fcd014e708d30_computer-monitor-cartoon-cute-computer-clipart_1300-126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51"/>
          <a:stretch>
            <a:fillRect/>
          </a:stretch>
        </p:blipFill>
        <p:spPr bwMode="auto">
          <a:xfrm>
            <a:off x="214282" y="214290"/>
            <a:ext cx="2256174" cy="1988840"/>
          </a:xfrm>
          <a:prstGeom prst="round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1530" y="2483895"/>
            <a:ext cx="8460940" cy="378565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Здравствуйте, дорогие ребята!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вам обращаемся мы: растения, животные – одним словом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ПРИРОДА!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Оглянитесь! Остановитесь! Подумайте! </a:t>
            </a:r>
          </a:p>
          <a:p>
            <a:pPr marL="0" marR="0" lvl="0" indent="449263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мы слышим: «Ч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еловек – царь природы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Но кто поставил его над природой?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 человек? Но кто тогда человек без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природы? Представить себе это – просто невозможно. Пение птиц, аромат лугов, шелест листьев, большое разнообразие животного мира природа сама щедро раздает вам свои богатства, а в замен просит: «Берегите природу! Относитесь к ней бережно!»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770" y="458670"/>
            <a:ext cx="571563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Вам письмо!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slide_1.jpg Чёрное море.jpg"/>
          <p:cNvPicPr>
            <a:picLocks noChangeAspect="1" noChangeArrowheads="1"/>
          </p:cNvPicPr>
          <p:nvPr/>
        </p:nvPicPr>
        <p:blipFill>
          <a:blip r:embed="rId3" cstate="print"/>
          <a:srcRect l="18993" t="38844" r="19977" b="8001"/>
          <a:stretch>
            <a:fillRect/>
          </a:stretch>
        </p:blipFill>
        <p:spPr bwMode="auto">
          <a:xfrm>
            <a:off x="4617005" y="3519009"/>
            <a:ext cx="4140460" cy="297033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74"/>
            </a:avLst>
          </a:prstGeom>
          <a:ln w="165100" cmpd="thinThick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1\Desktop\perechen-rajonov-krajnego-severa-i-priravnennyx-k-nim-mestnostej-2015-2.jpg к.р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535" y="368660"/>
            <a:ext cx="4140460" cy="3105345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/>
        </p:spPr>
      </p:pic>
      <p:pic>
        <p:nvPicPr>
          <p:cNvPr id="13" name="Picture 5" descr="C:\Users\1\Desktop\5878343675285578.jpg к.р..jpg"/>
          <p:cNvPicPr>
            <a:picLocks noChangeAspect="1" noChangeArrowheads="1"/>
          </p:cNvPicPr>
          <p:nvPr/>
        </p:nvPicPr>
        <p:blipFill>
          <a:blip r:embed="rId5" cstate="print"/>
          <a:srcRect b="19819"/>
          <a:stretch>
            <a:fillRect/>
          </a:stretch>
        </p:blipFill>
        <p:spPr bwMode="auto">
          <a:xfrm>
            <a:off x="386535" y="3519010"/>
            <a:ext cx="4149574" cy="297033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/>
        </p:spPr>
      </p:pic>
      <p:pic>
        <p:nvPicPr>
          <p:cNvPr id="15" name="Picture 4" descr="C:\Users\1\Desktop\images.jpg к.р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7005" y="368660"/>
            <a:ext cx="4140460" cy="306034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996825" y="1583795"/>
            <a:ext cx="3060340" cy="3555395"/>
          </a:xfrm>
          <a:prstGeom prst="rect">
            <a:avLst/>
          </a:prstGeom>
          <a:solidFill>
            <a:srgbClr val="FFFF00"/>
          </a:solidFill>
          <a:ln w="2159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1\Desktop\Красная книга России моя презентация\для презентации\Screenshot_2019-01-13-12-32-07-580_com.google.android.googlequicksearchbox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E3C3C"/>
              </a:clrFrom>
              <a:clrTo>
                <a:srgbClr val="BE3C3C">
                  <a:alpha val="0"/>
                </a:srgbClr>
              </a:clrTo>
            </a:clrChange>
          </a:blip>
          <a:srcRect l="6834" t="13250" r="8001" b="22438"/>
          <a:stretch>
            <a:fillRect/>
          </a:stretch>
        </p:blipFill>
        <p:spPr bwMode="auto">
          <a:xfrm>
            <a:off x="3176844" y="1763815"/>
            <a:ext cx="2655296" cy="32562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7000</TotalTime>
  <Words>747</Words>
  <Application>Microsoft Office PowerPoint</Application>
  <PresentationFormat>Экран (4:3)</PresentationFormat>
  <Paragraphs>161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662</cp:revision>
  <dcterms:created xsi:type="dcterms:W3CDTF">2017-05-15T22:00:03Z</dcterms:created>
  <dcterms:modified xsi:type="dcterms:W3CDTF">2019-04-09T06:13:50Z</dcterms:modified>
</cp:coreProperties>
</file>