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07" autoAdjust="0"/>
  </p:normalViewPr>
  <p:slideViewPr>
    <p:cSldViewPr>
      <p:cViewPr varScale="1">
        <p:scale>
          <a:sx n="66" d="100"/>
          <a:sy n="66" d="100"/>
        </p:scale>
        <p:origin x="-150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B%D1%8C%D1%87%D0%B0%D1%82%D1%8B%D0%B5_%D1%87%D0%B5%D1%80%D0%B2%D0%B8" TargetMode="External"/><Relationship Id="rId2" Type="http://schemas.openxmlformats.org/officeDocument/2006/relationships/hyperlink" Target="https://ru.wikipedia.org/wiki/%D0%9F%D0%BB%D0%BE%D1%81%D0%BA%D0%B8%D0%B5_%D1%87%D0%B5%D1%80%D0%B2%D0%B8" TargetMode="External"/><Relationship Id="rId1" Type="http://schemas.openxmlformats.org/officeDocument/2006/relationships/hyperlink" Target="https://ru.wikipedia.org/wiki/%D0%9A%D1%80%D1%83%D0%B3%D0%BB%D1%8B%D0%B5_%D1%87%D0%B5%D1%80%D0%B2%D0%B8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B%D1%8C%D1%87%D0%B0%D1%82%D1%8B%D0%B5_%D1%87%D0%B5%D1%80%D0%B2%D0%B8" TargetMode="External"/><Relationship Id="rId2" Type="http://schemas.openxmlformats.org/officeDocument/2006/relationships/hyperlink" Target="https://ru.wikipedia.org/wiki/%D0%9F%D0%BB%D0%BE%D1%81%D0%BA%D0%B8%D0%B5_%D1%87%D0%B5%D1%80%D0%B2%D0%B8" TargetMode="External"/><Relationship Id="rId1" Type="http://schemas.openxmlformats.org/officeDocument/2006/relationships/hyperlink" Target="https://ru.wikipedia.org/wiki/%D0%9A%D1%80%D1%83%D0%B3%D0%BB%D1%8B%D0%B5_%D1%87%D0%B5%D1%80%D0%B2%D0%B8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C46130-D1BD-4A1D-AC8D-26FEE4F0F24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6E4D3BC-50C8-4F31-B3C7-99B8F51A75C5}">
      <dgm:prSet phldrT="[Текст]" custT="1"/>
      <dgm:spPr/>
      <dgm:t>
        <a:bodyPr/>
        <a:lstStyle/>
        <a:p>
          <a:r>
            <a:rPr lang="ru-RU" sz="2400" b="1" u="none" dirty="0" smtClean="0">
              <a:hlinkClick xmlns:r="http://schemas.openxmlformats.org/officeDocument/2006/relationships" r:id="rId1"/>
            </a:rPr>
            <a:t>Круглые черви</a:t>
          </a:r>
          <a:endParaRPr lang="ru-RU" sz="2400" b="1" u="none" dirty="0"/>
        </a:p>
      </dgm:t>
    </dgm:pt>
    <dgm:pt modelId="{58CCDBEF-FBD4-4C91-BDDD-5943FE9A986E}" type="parTrans" cxnId="{9A1B945F-9B10-47CC-BE72-506A18E55447}">
      <dgm:prSet/>
      <dgm:spPr/>
      <dgm:t>
        <a:bodyPr/>
        <a:lstStyle/>
        <a:p>
          <a:endParaRPr lang="ru-RU"/>
        </a:p>
      </dgm:t>
    </dgm:pt>
    <dgm:pt modelId="{1479AD9C-2743-4E55-9153-55C8B8143DB5}" type="sibTrans" cxnId="{9A1B945F-9B10-47CC-BE72-506A18E55447}">
      <dgm:prSet/>
      <dgm:spPr/>
      <dgm:t>
        <a:bodyPr/>
        <a:lstStyle/>
        <a:p>
          <a:endParaRPr lang="ru-RU"/>
        </a:p>
      </dgm:t>
    </dgm:pt>
    <dgm:pt modelId="{3CBAE84F-2D98-4EA7-A0A3-D2B423E26A73}">
      <dgm:prSet phldrT="[Текст]" custT="1"/>
      <dgm:spPr/>
      <dgm:t>
        <a:bodyPr/>
        <a:lstStyle/>
        <a:p>
          <a:r>
            <a:rPr lang="ru-RU" sz="2400" b="1" dirty="0" smtClean="0">
              <a:hlinkClick xmlns:r="http://schemas.openxmlformats.org/officeDocument/2006/relationships" r:id="rId2" tooltip="Плоские черви"/>
            </a:rPr>
            <a:t>Плоские черви</a:t>
          </a:r>
          <a:endParaRPr lang="ru-RU" sz="2400" b="1" dirty="0"/>
        </a:p>
      </dgm:t>
    </dgm:pt>
    <dgm:pt modelId="{C011769A-A8EA-4ED2-B96F-8E910561E8B9}" type="parTrans" cxnId="{6F0D91E8-2048-41CD-B136-42E7FF3BFA56}">
      <dgm:prSet/>
      <dgm:spPr/>
      <dgm:t>
        <a:bodyPr/>
        <a:lstStyle/>
        <a:p>
          <a:endParaRPr lang="ru-RU"/>
        </a:p>
      </dgm:t>
    </dgm:pt>
    <dgm:pt modelId="{B47CB929-6B37-46E0-A7AC-1AE3384C6AA4}" type="sibTrans" cxnId="{6F0D91E8-2048-41CD-B136-42E7FF3BFA56}">
      <dgm:prSet/>
      <dgm:spPr/>
      <dgm:t>
        <a:bodyPr/>
        <a:lstStyle/>
        <a:p>
          <a:endParaRPr lang="ru-RU"/>
        </a:p>
      </dgm:t>
    </dgm:pt>
    <dgm:pt modelId="{AD6A4AC9-C499-4339-B264-E22B7712C932}">
      <dgm:prSet phldrT="[Текст]" custT="1"/>
      <dgm:spPr/>
      <dgm:t>
        <a:bodyPr/>
        <a:lstStyle/>
        <a:p>
          <a:r>
            <a:rPr lang="ru-RU" sz="2000" b="1" dirty="0" smtClean="0">
              <a:hlinkClick xmlns:r="http://schemas.openxmlformats.org/officeDocument/2006/relationships" r:id="rId3" tooltip="Кольчатые черви"/>
            </a:rPr>
            <a:t>Кольчатые черви</a:t>
          </a:r>
          <a:endParaRPr lang="ru-RU" sz="2000" b="1" dirty="0"/>
        </a:p>
      </dgm:t>
    </dgm:pt>
    <dgm:pt modelId="{8AE2506A-23A8-4369-B9C0-C372C17A7AD3}" type="parTrans" cxnId="{6001A18E-B431-4DF4-A4A5-7852EBEAEA88}">
      <dgm:prSet/>
      <dgm:spPr/>
      <dgm:t>
        <a:bodyPr/>
        <a:lstStyle/>
        <a:p>
          <a:endParaRPr lang="ru-RU"/>
        </a:p>
      </dgm:t>
    </dgm:pt>
    <dgm:pt modelId="{74FEEC35-1EE6-4B1B-B2D4-07116E4EDF8E}" type="sibTrans" cxnId="{6001A18E-B431-4DF4-A4A5-7852EBEAEA88}">
      <dgm:prSet/>
      <dgm:spPr/>
      <dgm:t>
        <a:bodyPr/>
        <a:lstStyle/>
        <a:p>
          <a:endParaRPr lang="ru-RU"/>
        </a:p>
      </dgm:t>
    </dgm:pt>
    <dgm:pt modelId="{23C78970-44B0-4725-A3B8-9E4FFB61B2CF}" type="pres">
      <dgm:prSet presAssocID="{B1C46130-D1BD-4A1D-AC8D-26FEE4F0F243}" presName="compositeShape" presStyleCnt="0">
        <dgm:presLayoutVars>
          <dgm:chMax val="7"/>
          <dgm:dir/>
          <dgm:resizeHandles val="exact"/>
        </dgm:presLayoutVars>
      </dgm:prSet>
      <dgm:spPr/>
    </dgm:pt>
    <dgm:pt modelId="{7CC1915F-864C-4CD8-9AEA-25D121490386}" type="pres">
      <dgm:prSet presAssocID="{F6E4D3BC-50C8-4F31-B3C7-99B8F51A75C5}" presName="circ1" presStyleLbl="vennNode1" presStyleIdx="0" presStyleCnt="3" custScaleX="120650" custLinFactNeighborX="156" custLinFactNeighborY="-419"/>
      <dgm:spPr/>
      <dgm:t>
        <a:bodyPr/>
        <a:lstStyle/>
        <a:p>
          <a:endParaRPr lang="ru-RU"/>
        </a:p>
      </dgm:t>
    </dgm:pt>
    <dgm:pt modelId="{563928B3-D3B6-40C6-BD25-8553B862F470}" type="pres">
      <dgm:prSet presAssocID="{F6E4D3BC-50C8-4F31-B3C7-99B8F51A75C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191FC-CC0E-4072-A2A5-7CB680EA60C0}" type="pres">
      <dgm:prSet presAssocID="{3CBAE84F-2D98-4EA7-A0A3-D2B423E26A73}" presName="circ2" presStyleLbl="vennNode1" presStyleIdx="1" presStyleCnt="3" custScaleX="150810" custScaleY="89872" custLinFactNeighborX="17798" custLinFactNeighborY="-1505"/>
      <dgm:spPr/>
      <dgm:t>
        <a:bodyPr/>
        <a:lstStyle/>
        <a:p>
          <a:endParaRPr lang="ru-RU"/>
        </a:p>
      </dgm:t>
    </dgm:pt>
    <dgm:pt modelId="{132D5251-5949-470D-9379-C957AF3472F4}" type="pres">
      <dgm:prSet presAssocID="{3CBAE84F-2D98-4EA7-A0A3-D2B423E26A7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93629D-DD12-42AA-B14E-0C16F7FB4569}" type="pres">
      <dgm:prSet presAssocID="{AD6A4AC9-C499-4339-B264-E22B7712C932}" presName="circ3" presStyleLbl="vennNode1" presStyleIdx="2" presStyleCnt="3" custScaleX="145712" custScaleY="92978" custLinFactNeighborX="-24373" custLinFactNeighborY="-4315"/>
      <dgm:spPr/>
      <dgm:t>
        <a:bodyPr/>
        <a:lstStyle/>
        <a:p>
          <a:endParaRPr lang="ru-RU"/>
        </a:p>
      </dgm:t>
    </dgm:pt>
    <dgm:pt modelId="{FDE414AC-4F11-42C7-92B8-2B68A44E8478}" type="pres">
      <dgm:prSet presAssocID="{AD6A4AC9-C499-4339-B264-E22B7712C93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548555-6B79-493E-BE15-AB1AA81F9A4C}" type="presOf" srcId="{AD6A4AC9-C499-4339-B264-E22B7712C932}" destId="{2793629D-DD12-42AA-B14E-0C16F7FB4569}" srcOrd="0" destOrd="0" presId="urn:microsoft.com/office/officeart/2005/8/layout/venn1"/>
    <dgm:cxn modelId="{E6A5A5A2-B1A2-48BF-83A1-C4CD6458F856}" type="presOf" srcId="{B1C46130-D1BD-4A1D-AC8D-26FEE4F0F243}" destId="{23C78970-44B0-4725-A3B8-9E4FFB61B2CF}" srcOrd="0" destOrd="0" presId="urn:microsoft.com/office/officeart/2005/8/layout/venn1"/>
    <dgm:cxn modelId="{6001A18E-B431-4DF4-A4A5-7852EBEAEA88}" srcId="{B1C46130-D1BD-4A1D-AC8D-26FEE4F0F243}" destId="{AD6A4AC9-C499-4339-B264-E22B7712C932}" srcOrd="2" destOrd="0" parTransId="{8AE2506A-23A8-4369-B9C0-C372C17A7AD3}" sibTransId="{74FEEC35-1EE6-4B1B-B2D4-07116E4EDF8E}"/>
    <dgm:cxn modelId="{A9A91A4F-F9B7-4A22-BD9E-EA212DF72D3F}" type="presOf" srcId="{3CBAE84F-2D98-4EA7-A0A3-D2B423E26A73}" destId="{132D5251-5949-470D-9379-C957AF3472F4}" srcOrd="1" destOrd="0" presId="urn:microsoft.com/office/officeart/2005/8/layout/venn1"/>
    <dgm:cxn modelId="{6F0D91E8-2048-41CD-B136-42E7FF3BFA56}" srcId="{B1C46130-D1BD-4A1D-AC8D-26FEE4F0F243}" destId="{3CBAE84F-2D98-4EA7-A0A3-D2B423E26A73}" srcOrd="1" destOrd="0" parTransId="{C011769A-A8EA-4ED2-B96F-8E910561E8B9}" sibTransId="{B47CB929-6B37-46E0-A7AC-1AE3384C6AA4}"/>
    <dgm:cxn modelId="{46401F61-8FEF-4123-B67B-A1DF32BF3F14}" type="presOf" srcId="{F6E4D3BC-50C8-4F31-B3C7-99B8F51A75C5}" destId="{7CC1915F-864C-4CD8-9AEA-25D121490386}" srcOrd="0" destOrd="0" presId="urn:microsoft.com/office/officeart/2005/8/layout/venn1"/>
    <dgm:cxn modelId="{DA25BBCB-0ECC-4ED5-AAB4-96408672FCA2}" type="presOf" srcId="{3CBAE84F-2D98-4EA7-A0A3-D2B423E26A73}" destId="{900191FC-CC0E-4072-A2A5-7CB680EA60C0}" srcOrd="0" destOrd="0" presId="urn:microsoft.com/office/officeart/2005/8/layout/venn1"/>
    <dgm:cxn modelId="{1FA99DAF-B92A-4DAD-BEB1-56E86D93A3B2}" type="presOf" srcId="{AD6A4AC9-C499-4339-B264-E22B7712C932}" destId="{FDE414AC-4F11-42C7-92B8-2B68A44E8478}" srcOrd="1" destOrd="0" presId="urn:microsoft.com/office/officeart/2005/8/layout/venn1"/>
    <dgm:cxn modelId="{031AFAD9-4BC4-4BF5-8751-E85DAFDC4FAB}" type="presOf" srcId="{F6E4D3BC-50C8-4F31-B3C7-99B8F51A75C5}" destId="{563928B3-D3B6-40C6-BD25-8553B862F470}" srcOrd="1" destOrd="0" presId="urn:microsoft.com/office/officeart/2005/8/layout/venn1"/>
    <dgm:cxn modelId="{9A1B945F-9B10-47CC-BE72-506A18E55447}" srcId="{B1C46130-D1BD-4A1D-AC8D-26FEE4F0F243}" destId="{F6E4D3BC-50C8-4F31-B3C7-99B8F51A75C5}" srcOrd="0" destOrd="0" parTransId="{58CCDBEF-FBD4-4C91-BDDD-5943FE9A986E}" sibTransId="{1479AD9C-2743-4E55-9153-55C8B8143DB5}"/>
    <dgm:cxn modelId="{CBD42EC1-2244-40ED-A8FA-9B56F6E36884}" type="presParOf" srcId="{23C78970-44B0-4725-A3B8-9E4FFB61B2CF}" destId="{7CC1915F-864C-4CD8-9AEA-25D121490386}" srcOrd="0" destOrd="0" presId="urn:microsoft.com/office/officeart/2005/8/layout/venn1"/>
    <dgm:cxn modelId="{68BEE736-13C7-4E04-AB49-15CE69BDDBB6}" type="presParOf" srcId="{23C78970-44B0-4725-A3B8-9E4FFB61B2CF}" destId="{563928B3-D3B6-40C6-BD25-8553B862F470}" srcOrd="1" destOrd="0" presId="urn:microsoft.com/office/officeart/2005/8/layout/venn1"/>
    <dgm:cxn modelId="{E0627257-B3AC-48BB-9B95-D61DB047D663}" type="presParOf" srcId="{23C78970-44B0-4725-A3B8-9E4FFB61B2CF}" destId="{900191FC-CC0E-4072-A2A5-7CB680EA60C0}" srcOrd="2" destOrd="0" presId="urn:microsoft.com/office/officeart/2005/8/layout/venn1"/>
    <dgm:cxn modelId="{4EF6CDFF-5E8D-434E-831F-5AAA41BEC5E7}" type="presParOf" srcId="{23C78970-44B0-4725-A3B8-9E4FFB61B2CF}" destId="{132D5251-5949-470D-9379-C957AF3472F4}" srcOrd="3" destOrd="0" presId="urn:microsoft.com/office/officeart/2005/8/layout/venn1"/>
    <dgm:cxn modelId="{503126C8-BD98-4C32-BC28-A784AE78E1A0}" type="presParOf" srcId="{23C78970-44B0-4725-A3B8-9E4FFB61B2CF}" destId="{2793629D-DD12-42AA-B14E-0C16F7FB4569}" srcOrd="4" destOrd="0" presId="urn:microsoft.com/office/officeart/2005/8/layout/venn1"/>
    <dgm:cxn modelId="{AFB78EAC-3013-4996-811C-28773EBD1BCA}" type="presParOf" srcId="{23C78970-44B0-4725-A3B8-9E4FFB61B2CF}" destId="{FDE414AC-4F11-42C7-92B8-2B68A44E847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C1915F-864C-4CD8-9AEA-25D121490386}">
      <dsp:nvSpPr>
        <dsp:cNvPr id="0" name=""/>
        <dsp:cNvSpPr/>
      </dsp:nvSpPr>
      <dsp:spPr>
        <a:xfrm>
          <a:off x="2174251" y="87737"/>
          <a:ext cx="1715686" cy="14220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none" kern="1200" dirty="0" smtClean="0">
              <a:hlinkClick xmlns:r="http://schemas.openxmlformats.org/officeDocument/2006/relationships" r:id="rId1"/>
            </a:rPr>
            <a:t>Круглые черви</a:t>
          </a:r>
          <a:endParaRPr lang="ru-RU" sz="2400" b="1" u="none" kern="1200" dirty="0"/>
        </a:p>
      </dsp:txBody>
      <dsp:txXfrm>
        <a:off x="2403009" y="336593"/>
        <a:ext cx="1258170" cy="639916"/>
      </dsp:txXfrm>
    </dsp:sp>
    <dsp:sp modelId="{900191FC-CC0E-4072-A2A5-7CB680EA60C0}">
      <dsp:nvSpPr>
        <dsp:cNvPr id="0" name=""/>
        <dsp:cNvSpPr/>
      </dsp:nvSpPr>
      <dsp:spPr>
        <a:xfrm>
          <a:off x="2723801" y="1033078"/>
          <a:ext cx="2144572" cy="12780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hlinkClick xmlns:r="http://schemas.openxmlformats.org/officeDocument/2006/relationships" r:id="rId2" tooltip="Плоские черви"/>
            </a:rPr>
            <a:t>Плоские черви</a:t>
          </a:r>
          <a:endParaRPr lang="ru-RU" sz="2400" b="1" kern="1200" dirty="0"/>
        </a:p>
      </dsp:txBody>
      <dsp:txXfrm>
        <a:off x="3379683" y="1363231"/>
        <a:ext cx="1286743" cy="702906"/>
      </dsp:txXfrm>
    </dsp:sp>
    <dsp:sp modelId="{2793629D-DD12-42AA-B14E-0C16F7FB4569}">
      <dsp:nvSpPr>
        <dsp:cNvPr id="0" name=""/>
        <dsp:cNvSpPr/>
      </dsp:nvSpPr>
      <dsp:spPr>
        <a:xfrm>
          <a:off x="1134126" y="971034"/>
          <a:ext cx="2072077" cy="13221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hlinkClick xmlns:r="http://schemas.openxmlformats.org/officeDocument/2006/relationships" r:id="rId3" tooltip="Кольчатые черви"/>
            </a:rPr>
            <a:t>Кольчатые черви</a:t>
          </a:r>
          <a:endParaRPr lang="ru-RU" sz="2000" b="1" kern="1200" dirty="0"/>
        </a:p>
      </dsp:txBody>
      <dsp:txXfrm>
        <a:off x="1329247" y="1312598"/>
        <a:ext cx="1243246" cy="727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39999">
              <a:schemeClr val="accent1">
                <a:lumMod val="60000"/>
                <a:lumOff val="40000"/>
              </a:schemeClr>
            </a:gs>
            <a:gs pos="70000">
              <a:schemeClr val="bg2">
                <a:lumMod val="50000"/>
              </a:schemeClr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62EE0-3569-4A16-8518-D2FE6C1F2ADF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6A51E-DD7F-4EF6-99B2-B84C61B38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060848"/>
            <a:ext cx="4534272" cy="64807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ЧЕРВИ</a:t>
            </a:r>
            <a:br>
              <a:rPr lang="ru-RU" sz="3200" b="1" dirty="0" smtClean="0">
                <a:latin typeface="Bookman Old Style" pitchFamily="18" charset="0"/>
              </a:rPr>
            </a:br>
            <a:r>
              <a:rPr lang="ru-RU" sz="3200" b="1" dirty="0" smtClean="0">
                <a:latin typeface="Bookman Old Style" pitchFamily="18" charset="0"/>
              </a:rPr>
              <a:t>Окружающий мир 3 класс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764704"/>
            <a:ext cx="5040560" cy="432048"/>
          </a:xfrm>
          <a:noFill/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1268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24250"/>
            <a:ext cx="2562225" cy="3333750"/>
          </a:xfrm>
          <a:prstGeom prst="rect">
            <a:avLst/>
          </a:prstGeom>
          <a:noFill/>
        </p:spPr>
      </p:pic>
      <p:pic>
        <p:nvPicPr>
          <p:cNvPr id="11270" name="Picture 6" descr="Картинки по запросу ЧЕРВЯК ги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068960"/>
            <a:ext cx="2667000" cy="3333750"/>
          </a:xfrm>
          <a:prstGeom prst="rect">
            <a:avLst/>
          </a:prstGeom>
          <a:noFill/>
        </p:spPr>
      </p:pic>
      <p:pic>
        <p:nvPicPr>
          <p:cNvPr id="11272" name="Picture 8" descr="Картинки по запросу ЧЕРВЯК гиф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941168"/>
            <a:ext cx="5400600" cy="1598290"/>
          </a:xfrm>
          <a:prstGeom prst="rect">
            <a:avLst/>
          </a:prstGeom>
          <a:noFill/>
        </p:spPr>
      </p:pic>
      <p:pic>
        <p:nvPicPr>
          <p:cNvPr id="11274" name="Picture 10" descr="Похожее изображени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5085184"/>
            <a:ext cx="2088232" cy="1428750"/>
          </a:xfrm>
          <a:prstGeom prst="rect">
            <a:avLst/>
          </a:prstGeom>
          <a:noFill/>
        </p:spPr>
      </p:pic>
      <p:sp>
        <p:nvSpPr>
          <p:cNvPr id="9" name="Овальная выноска 8"/>
          <p:cNvSpPr/>
          <p:nvPr/>
        </p:nvSpPr>
        <p:spPr>
          <a:xfrm>
            <a:off x="971600" y="2636912"/>
            <a:ext cx="1418456" cy="11887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КТО МЫ?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7164288" y="1628800"/>
            <a:ext cx="1562472" cy="13327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ТАКИЕ РАЗНЫЕ...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851920" y="3212976"/>
            <a:ext cx="1634480" cy="108012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НАША ПОЛЬЗА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2195736" y="0"/>
            <a:ext cx="6624736" cy="191683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У меня нет рук и ног, сам я тонкий, как шнурок.</a:t>
            </a:r>
            <a:br>
              <a:rPr lang="ru-RU" sz="1600" dirty="0" smtClean="0"/>
            </a:br>
            <a:r>
              <a:rPr lang="ru-RU" sz="1600" dirty="0" smtClean="0"/>
              <a:t>Для любого рыбака</a:t>
            </a:r>
            <a:br>
              <a:rPr lang="ru-RU" sz="1600" dirty="0" smtClean="0"/>
            </a:br>
            <a:r>
              <a:rPr lang="ru-RU" sz="1600" dirty="0" smtClean="0"/>
              <a:t>Я наживка для крючка.</a:t>
            </a:r>
            <a:br>
              <a:rPr lang="ru-RU" sz="1600" dirty="0" smtClean="0"/>
            </a:br>
            <a:r>
              <a:rPr lang="ru-RU" sz="1600" dirty="0" smtClean="0"/>
              <a:t>Фрукты – вот моё жильё, и они же – пища!</a:t>
            </a:r>
            <a:br>
              <a:rPr lang="ru-RU" sz="1600" dirty="0" smtClean="0"/>
            </a:br>
            <a:r>
              <a:rPr lang="ru-RU" sz="1600" dirty="0" smtClean="0"/>
              <a:t>Червоточиной зовут </a:t>
            </a:r>
            <a:br>
              <a:rPr lang="ru-RU" sz="1600" dirty="0" smtClean="0"/>
            </a:br>
            <a:r>
              <a:rPr lang="ru-RU" sz="1600" dirty="0" smtClean="0"/>
              <a:t>Вход в моё жилище.</a:t>
            </a:r>
            <a:endParaRPr lang="ru-RU" sz="1600" dirty="0"/>
          </a:p>
        </p:txBody>
      </p:sp>
      <p:pic>
        <p:nvPicPr>
          <p:cNvPr id="11266" name="Picture 2" descr="Картинки по запросу солнце гиф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540568" y="-603448"/>
            <a:ext cx="4086225" cy="397192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228184" y="5373216"/>
            <a:ext cx="291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Кузнецова Наталья Николаевна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ГБОУ Школа №939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88640"/>
            <a:ext cx="4330824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КТО ТАКИЕ ЧЕРВИ?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1328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Черви подразделяются на три типа: 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плоские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 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круглые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и 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кольчатые</a:t>
            </a:r>
            <a:r>
              <a:rPr lang="ru-RU" b="1" dirty="0" smtClean="0"/>
              <a:t>, так как они резко отличаются по образу жизни и строению. Одной из важных отличительных особенностей типов червей является особенность строения их тела. 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60648"/>
            <a:ext cx="28803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Черви – это сборная группа многоклеточных животных с вытянутым телом, в котором нет скелетных  образований.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72200" y="3573016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Черви обитают в почве, морях и пресных водоемах. Многие из них являются паразитами животных, растений и человека.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013176"/>
            <a:ext cx="3528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Среди червей встречаются </a:t>
            </a:r>
            <a:br>
              <a:rPr lang="ru-RU" b="1" dirty="0" smtClean="0"/>
            </a:br>
            <a:r>
              <a:rPr lang="ru-RU" b="1" dirty="0" smtClean="0"/>
              <a:t>такие мелкие, что их можно обнаружить только с помощью увеличительных приборов (лупы, микроскопа).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58772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Однако бывают и крупные черви, достигающие нескольких метров в длину.</a:t>
            </a:r>
            <a:endParaRPr lang="ru-RU" b="1" dirty="0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2581275" cy="1943101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самые маленькие черв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861048"/>
            <a:ext cx="2736304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30" name="Picture 6" descr="Картинки по запросу крупные черв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908720"/>
            <a:ext cx="3266728" cy="2021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34" name="Picture 10" descr="Картинки по запросу черви гиф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764704"/>
            <a:ext cx="2400300" cy="127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5482952" cy="85010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МЫ ТАКИЕ РАЗНЫЕ</a:t>
            </a:r>
            <a:endParaRPr lang="ru-RU" sz="40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3491880" y="1052736"/>
          <a:ext cx="609600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8" name="Picture 2" descr="Картинки по запросу КРУГЛЫЕ ЧЕРВ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764704"/>
            <a:ext cx="3024336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Картинки по запросу КОЛЬЧАТЫЕ ЧЕРВ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3284984"/>
            <a:ext cx="3045024" cy="1988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4" name="Picture 8" descr="Картинки по запросу ПЛОСКИЕ ЧЕРВИ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4869160"/>
            <a:ext cx="3131840" cy="1988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0"/>
            <a:ext cx="23762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настоящее время известно около 400 тыс. видов круглых червей. Их можно встретить во всех средах обитания. </a:t>
            </a:r>
            <a:r>
              <a:rPr lang="ru-RU" b="1" dirty="0" smtClean="0"/>
              <a:t>Среди </a:t>
            </a:r>
            <a:r>
              <a:rPr lang="ru-RU" b="1" dirty="0"/>
              <a:t>круглых червей много паразитов, обитающих в организмах растений и </a:t>
            </a:r>
            <a:r>
              <a:rPr lang="ru-RU" b="1" dirty="0" smtClean="0"/>
              <a:t>животных.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157192"/>
            <a:ext cx="54360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Значение кольчатых червей очень велико. Следует отметить их важную роль в пищевых цепях в естественной среде обитания. </a:t>
            </a:r>
            <a:r>
              <a:rPr lang="ru-RU" b="1" dirty="0" smtClean="0"/>
              <a:t>Польза </a:t>
            </a:r>
            <a:r>
              <a:rPr lang="ru-RU" b="1" dirty="0"/>
              <a:t>от дождевых червей </a:t>
            </a:r>
            <a:r>
              <a:rPr lang="ru-RU" b="1" dirty="0" smtClean="0"/>
              <a:t>огромна. В </a:t>
            </a:r>
            <a:r>
              <a:rPr lang="ru-RU" b="1" dirty="0"/>
              <a:t>медицине широко применяются </a:t>
            </a:r>
            <a:r>
              <a:rPr lang="ru-RU" b="1" dirty="0" smtClean="0"/>
              <a:t>пиявки.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63888" y="3356992"/>
            <a:ext cx="53640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Самый характерный признак плоских червей отражен в названии: тело у них приплюснутое – в форме листочка либо длинной ленты. Их плоское удлиненное тело может быть размером от нескольких миллиметров до нескольких метров.</a:t>
            </a:r>
            <a:endParaRPr lang="ru-RU" b="1" dirty="0"/>
          </a:p>
        </p:txBody>
      </p:sp>
      <p:pic>
        <p:nvPicPr>
          <p:cNvPr id="1026" name="Picture 2" descr="Картинки по запросу ЧЕРВЬ ГИФ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9000" y="188640"/>
            <a:ext cx="1905000" cy="2193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4834880" cy="778098"/>
          </a:xfrm>
        </p:spPr>
        <p:txBody>
          <a:bodyPr/>
          <a:lstStyle/>
          <a:p>
            <a:r>
              <a:rPr lang="ru-RU" b="1" dirty="0" smtClean="0"/>
              <a:t>ПОЛЬЗА ЧЕРВЕЙ</a:t>
            </a:r>
            <a:endParaRPr lang="ru-RU" b="1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755576" y="908720"/>
            <a:ext cx="7704856" cy="9361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«Вряд ли найдутся другие животные, которые играли бы столь большую роль в истории мира, как дождевые черви,»         </a:t>
            </a:r>
            <a:r>
              <a:rPr lang="ru-RU" dirty="0" smtClean="0"/>
              <a:t>Чарльз  Дарвин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2060848"/>
            <a:ext cx="2736304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Трудно в это поверить, и тем не менее в высказывании Чарльза Дарвина нет преувеличения. Те самые невзрачные черви, извивающиеся на асфальте после дождя, – великие </a:t>
            </a:r>
            <a:r>
              <a:rPr lang="ru-RU" b="1" dirty="0" err="1" smtClean="0"/>
              <a:t>почвообразователи</a:t>
            </a:r>
            <a:r>
              <a:rPr lang="ru-RU" b="1" dirty="0" smtClean="0"/>
              <a:t>, которые в течение миллиардов лет создавали и создают плодородную почву.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19888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Помимо пользы, которую земляные черви приносят растениям, они также служат кормом для птиц,</a:t>
            </a:r>
            <a:br>
              <a:rPr lang="ru-RU" b="1" dirty="0" smtClean="0"/>
            </a:br>
            <a:r>
              <a:rPr lang="ru-RU" b="1" dirty="0" smtClean="0"/>
              <a:t> крыс, кротов, жаб.  </a:t>
            </a:r>
            <a:endParaRPr lang="ru-RU" b="1" dirty="0"/>
          </a:p>
        </p:txBody>
      </p:sp>
      <p:sp>
        <p:nvSpPr>
          <p:cNvPr id="16390" name="AutoShape 6" descr="Картинки по запросу чевяк и птица ги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Картинки по запросу чевяк и птица ги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4" name="Picture 10" descr="Картинки по запросу чевяк и птица гиф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268760" cy="1224136"/>
          </a:xfrm>
          <a:prstGeom prst="rect">
            <a:avLst/>
          </a:prstGeom>
          <a:noFill/>
        </p:spPr>
      </p:pic>
      <p:pic>
        <p:nvPicPr>
          <p:cNvPr id="16396" name="Picture 12" descr="Картинки по запросу птица ест червяка ги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420888"/>
            <a:ext cx="3286844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275856" y="3933056"/>
            <a:ext cx="2376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Черви является основой питания многих промысловых рыб, крабов, а некоторые черви— хорошим корм для аквариумных рыб и пресноводных рыб.</a:t>
            </a:r>
            <a:endParaRPr lang="ru-RU" b="1" dirty="0"/>
          </a:p>
        </p:txBody>
      </p:sp>
      <p:pic>
        <p:nvPicPr>
          <p:cNvPr id="16398" name="Picture 14" descr="Картинки по запросу рыбалка гиф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365104"/>
            <a:ext cx="3168352" cy="2348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400" name="Picture 16" descr="Картинки по запросу червяк гиф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5926" y="476672"/>
            <a:ext cx="1178074" cy="2073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482952" cy="778098"/>
          </a:xfrm>
        </p:spPr>
        <p:txBody>
          <a:bodyPr>
            <a:normAutofit/>
          </a:bodyPr>
          <a:lstStyle/>
          <a:p>
            <a:r>
              <a:rPr lang="ru-RU" b="1" dirty="0" smtClean="0"/>
              <a:t>ИНТЕРЕСНЫЕ ФАКТЫ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24744"/>
            <a:ext cx="345638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Самый длинный червь был найден в Южной Африке, его длинна более 6 метров.</a:t>
            </a:r>
            <a:endParaRPr lang="ru-RU" b="1" dirty="0"/>
          </a:p>
        </p:txBody>
      </p:sp>
      <p:pic>
        <p:nvPicPr>
          <p:cNvPr id="17410" name="Picture 2" descr="Картинки по запросу самый длинный червь в мире 6 метров"/>
          <p:cNvPicPr>
            <a:picLocks noChangeAspect="1" noChangeArrowheads="1"/>
          </p:cNvPicPr>
          <p:nvPr/>
        </p:nvPicPr>
        <p:blipFill>
          <a:blip r:embed="rId2" cstate="print"/>
          <a:srcRect r="22174"/>
          <a:stretch>
            <a:fillRect/>
          </a:stretch>
        </p:blipFill>
        <p:spPr bwMode="auto">
          <a:xfrm>
            <a:off x="5652120" y="1052736"/>
            <a:ext cx="3240360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228184" y="3356992"/>
            <a:ext cx="27363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Если кожа червя высохнет, он умрет.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085184"/>
            <a:ext cx="3456384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Червь может отрастить новый хвост, если его отрезали. Но он никогда не сможет отрастить новую голову.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4293096"/>
            <a:ext cx="2736304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зимний период времени черви, подобно лягушкам, впадают в анабиоз. Они продвигаются в глубь земли и там впадают в спячку.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Дождевой 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564904"/>
            <a:ext cx="3456384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Черви не имеют глаз,  но чувствительны к солнечному свету. Дышат через кожу, так как они не имеют легких. </a:t>
            </a:r>
            <a:br>
              <a:rPr lang="ru-RU" b="1" dirty="0" smtClean="0"/>
            </a:br>
            <a:r>
              <a:rPr lang="ru-RU" b="1" dirty="0" smtClean="0"/>
              <a:t>Червь имеет несколько сердец. Дождевой червяк может иметь </a:t>
            </a:r>
            <a:r>
              <a:rPr lang="ru-RU" b="1" i="1" dirty="0" smtClean="0"/>
              <a:t>от 5 до 9 сердец</a:t>
            </a:r>
            <a:r>
              <a:rPr lang="ru-RU" b="1" dirty="0" smtClean="0"/>
              <a:t>. </a:t>
            </a:r>
            <a:endParaRPr lang="ru-RU" b="1" dirty="0"/>
          </a:p>
        </p:txBody>
      </p:sp>
      <p:sp>
        <p:nvSpPr>
          <p:cNvPr id="17412" name="AutoShape 4" descr="Картинки по запросу дождевые черви под микроскоп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Картинки по запросу дождевые черви под микроскоп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2" name="Picture 14" descr="Картинки по запросу черви гиф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1" y="2636912"/>
            <a:ext cx="2880320" cy="3957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357</Words>
  <Application>Microsoft Office PowerPoint</Application>
  <PresentationFormat>Экран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ЧЕРВИ Окружающий мир 3 класс</vt:lpstr>
      <vt:lpstr>КТО ТАКИЕ ЧЕРВИ?</vt:lpstr>
      <vt:lpstr>МЫ ТАКИЕ РАЗНЫЕ</vt:lpstr>
      <vt:lpstr>ПОЛЬЗА ЧЕРВЕЙ</vt:lpstr>
      <vt:lpstr>ИНТЕРЕСНЫЕ ФАКТЫ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ЧЕРВИ</dc:title>
  <dc:creator>User</dc:creator>
  <cp:lastModifiedBy>comp</cp:lastModifiedBy>
  <cp:revision>42</cp:revision>
  <dcterms:created xsi:type="dcterms:W3CDTF">2017-11-15T19:56:33Z</dcterms:created>
  <dcterms:modified xsi:type="dcterms:W3CDTF">2020-04-30T16:01:22Z</dcterms:modified>
</cp:coreProperties>
</file>