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9" r:id="rId6"/>
    <p:sldId id="265" r:id="rId7"/>
    <p:sldId id="267" r:id="rId8"/>
    <p:sldId id="268" r:id="rId9"/>
    <p:sldId id="273" r:id="rId10"/>
    <p:sldId id="279" r:id="rId11"/>
    <p:sldId id="274" r:id="rId12"/>
    <p:sldId id="276" r:id="rId13"/>
    <p:sldId id="278" r:id="rId14"/>
    <p:sldId id="275" r:id="rId15"/>
    <p:sldId id="277" r:id="rId16"/>
    <p:sldId id="280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5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16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71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6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62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162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105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589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9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57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0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837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70770-0D13-482C-A6A0-20A750C9686A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37043-5992-453E-86D3-436046C5F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23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youtube.com/watch?v=ajrJWgAc7z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youtube.com/watch?v=i0emUa7QGw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0emUa7QGw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" t="2464" r="1178" b="17256"/>
          <a:stretch/>
        </p:blipFill>
        <p:spPr bwMode="auto">
          <a:xfrm>
            <a:off x="-126124" y="-425670"/>
            <a:ext cx="9522372" cy="55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636" y="1203598"/>
            <a:ext cx="6552728" cy="18722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внеурочному занятию «Азбука безопасности» в 1 классе на тему: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в школу и домой»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1498" y="3507854"/>
            <a:ext cx="3692502" cy="146161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 начальных классов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Кулакова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Нафиса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Габдулхаковна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МБОУ «СОШ №26 с углублённым изучением отдельных предметов» (УР, г. </a:t>
            </a:r>
            <a:r>
              <a:rPr lang="ru-RU" sz="1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Ижевск)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15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7987"/>
            <a:ext cx="8229600" cy="349547"/>
          </a:xfrm>
        </p:spPr>
        <p:txBody>
          <a:bodyPr>
            <a:noAutofit/>
          </a:bodyPr>
          <a:lstStyle/>
          <a:p>
            <a:r>
              <a:rPr lang="ru-RU" sz="3200" dirty="0" smtClean="0"/>
              <a:t>Физкультминутка</a:t>
            </a:r>
            <a:r>
              <a:rPr lang="en-US" sz="3200" dirty="0" smtClean="0"/>
              <a:t> –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"Светофор"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3638" y="1200150"/>
            <a:ext cx="2783161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www.youtube.com/watch?v=ajrJWgAc7z8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t="9415" r="42082" b="10345"/>
          <a:stretch/>
        </p:blipFill>
        <p:spPr bwMode="auto">
          <a:xfrm>
            <a:off x="395536" y="699542"/>
            <a:ext cx="5040560" cy="421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327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05978"/>
            <a:ext cx="8301741" cy="637580"/>
          </a:xfrm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обучающихся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" r="3840"/>
          <a:stretch/>
        </p:blipFill>
        <p:spPr bwMode="auto">
          <a:xfrm>
            <a:off x="1259632" y="915564"/>
            <a:ext cx="2952328" cy="42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t="1842" r="5087" b="3187"/>
          <a:stretch/>
        </p:blipFill>
        <p:spPr bwMode="auto">
          <a:xfrm>
            <a:off x="5004048" y="915565"/>
            <a:ext cx="2972580" cy="423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9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5" t="10001" r="12339" b="8596"/>
          <a:stretch/>
        </p:blipFill>
        <p:spPr bwMode="auto">
          <a:xfrm rot="16200000">
            <a:off x="2686321" y="496989"/>
            <a:ext cx="3755675" cy="531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обучающихся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9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7494"/>
            <a:ext cx="8229600" cy="115212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Папа, мама, я - знающая и соблюдающая ПДД семья - МБОУ "СОШ 26" - семья Филимоновых - 1Б класс </a:t>
            </a:r>
          </a:p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https://www.youtube.com/watch?v=i0emUa7QGwc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4" r="32866" b="6907"/>
          <a:stretch/>
        </p:blipFill>
        <p:spPr bwMode="auto">
          <a:xfrm>
            <a:off x="251520" y="1635646"/>
            <a:ext cx="4028037" cy="297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5" t="17146" r="11532" b="8183"/>
          <a:stretch/>
        </p:blipFill>
        <p:spPr bwMode="auto">
          <a:xfrm>
            <a:off x="4716016" y="1635646"/>
            <a:ext cx="3969778" cy="3003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2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2"/>
          <a:stretch/>
        </p:blipFill>
        <p:spPr bwMode="auto">
          <a:xfrm rot="16200000">
            <a:off x="1888636" y="-1913346"/>
            <a:ext cx="5366732" cy="91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148" y="4491100"/>
            <a:ext cx="8913168" cy="652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 ученика 1 «Б» класса Мельникова Дениса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0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505" y="2799"/>
            <a:ext cx="5122912" cy="85725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ПДД знать должен каждый!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ПДД для жизни важно!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25" y="843558"/>
            <a:ext cx="5386881" cy="403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806" y="374209"/>
            <a:ext cx="3163350" cy="450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11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и источников: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237971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Поторочина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 А.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Поурочные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по основам безопасности жизнедеятельности: 1 класс. – М,: ВАКО, 2008. – 128с. – (В помощь учителю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www.youtube.com/watch?v=i0emUa7QGwc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www.youtube.com/watch?v=i0emUa7QGwc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386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9" b="26020"/>
          <a:stretch/>
        </p:blipFill>
        <p:spPr bwMode="auto">
          <a:xfrm>
            <a:off x="1914525" y="1318437"/>
            <a:ext cx="5314950" cy="2527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17" t="30363" r="11756" b="31794"/>
          <a:stretch/>
        </p:blipFill>
        <p:spPr bwMode="auto">
          <a:xfrm>
            <a:off x="1133657" y="3445427"/>
            <a:ext cx="6840760" cy="169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048" y="2092282"/>
            <a:ext cx="8435280" cy="1723908"/>
          </a:xfrm>
        </p:spPr>
        <p:txBody>
          <a:bodyPr>
            <a:normAutofit fontScale="92500" lnSpcReduction="20000"/>
          </a:bodyPr>
          <a:lstStyle/>
          <a:p>
            <a:pPr algn="just">
              <a:buBlip>
                <a:blip r:embed="rId5"/>
              </a:buBlip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1909 году на Международной конференции в Париже была принята Конвенция по автомобильному движению, которая установила единые правила для всех стран. Эта Конвенция ввела первые дорожные знаки, установила обязанности водителей и пешеходов.</a:t>
            </a:r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0" t="10889" r="14472" b="9989"/>
          <a:stretch/>
        </p:blipFill>
        <p:spPr bwMode="auto">
          <a:xfrm>
            <a:off x="6804836" y="-18972"/>
            <a:ext cx="2339163" cy="186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6116" y="1106509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Blip>
                <a:blip r:embed="rId5"/>
              </a:buBlip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правила дорожного движения появились более 2000 лет назад, ещё при Юлии Цезаре.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2374" y="3846278"/>
            <a:ext cx="8600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Blip>
                <a:blip r:embed="rId5"/>
              </a:buBlip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пешеходный переход появился в Лондоне в декабре 1926 года.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9498" y="177385"/>
            <a:ext cx="6669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Исторические факты!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5812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00" y="3507854"/>
            <a:ext cx="5619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605" y="3573840"/>
            <a:ext cx="2676251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Кто стоит на переходе?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он нужен тут?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Знаешь, как его зовут?</a:t>
            </a:r>
            <a:endParaRPr 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32" y="1013971"/>
            <a:ext cx="857051" cy="85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427" y="209109"/>
            <a:ext cx="12192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29363"/>
            <a:ext cx="1152128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922" y="4579603"/>
            <a:ext cx="1009491" cy="50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91" y="380842"/>
            <a:ext cx="3106688" cy="12537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Школьница и школьник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Забежали в треугольник.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водители на свете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Понимают - это...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36830" y="1842843"/>
            <a:ext cx="24122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Силач на четырех ногах,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резиновых сапогах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Прямиком из магазина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доставил пианино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1763" y="3262316"/>
            <a:ext cx="2520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6.Чтобы я тебя повез,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давай ты мне овес.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Напои меня бензином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проверь мотор и шины.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тогда, вздымая пыль,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 помчит...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5759" y="125519"/>
            <a:ext cx="2592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этом месте, как ни странно,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Ждут чего-то постоянно.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сидя,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стоя...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место здесь такое?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25189"/>
            <a:ext cx="3201689" cy="152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 этом месте, как ни странно,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Ждут чего-то постоянно.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сидя,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Кто-то стоя...</a:t>
            </a:r>
          </a:p>
          <a:p>
            <a:pPr lvl="0" algn="just">
              <a:spcBef>
                <a:spcPct val="20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место здесь такое?</a:t>
            </a:r>
            <a:endParaRPr 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337" y="1942344"/>
            <a:ext cx="959862" cy="95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Штриховая стрелка вправо 10"/>
          <p:cNvSpPr/>
          <p:nvPr/>
        </p:nvSpPr>
        <p:spPr>
          <a:xfrm>
            <a:off x="2850851" y="1123165"/>
            <a:ext cx="720078" cy="319331"/>
          </a:xfrm>
          <a:prstGeom prst="striped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629" y="3003517"/>
            <a:ext cx="7493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240" y="4311237"/>
            <a:ext cx="7493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043" y="1250408"/>
            <a:ext cx="7493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343" y="2839466"/>
            <a:ext cx="7493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043" y="3497948"/>
            <a:ext cx="7493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97225" y="641762"/>
            <a:ext cx="6511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87523" y="2272274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95809" y="3983618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116073" y="821165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200231" y="2308995"/>
            <a:ext cx="4844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068021" y="3286979"/>
            <a:ext cx="719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6749285" y="4047146"/>
            <a:ext cx="2304256" cy="1168847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Подсказка!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Нажмите на стрелку и появится первая буква слова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137" y="15471"/>
            <a:ext cx="32191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Отгадаем загадки!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3168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4299942"/>
            <a:ext cx="8229600" cy="6606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Совет! </a:t>
            </a:r>
          </a:p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Раздаём ребусы для групп! Как только обучающиеся разгадают ребусы, раздаём для них раскраски с тематикой ребуса. Их задача: раскрасить ребусы и  немного отдохнуть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8" y="658885"/>
            <a:ext cx="3845227" cy="160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8" y="2433250"/>
            <a:ext cx="3575338" cy="178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17648" r="17788" b="16063"/>
          <a:stretch/>
        </p:blipFill>
        <p:spPr bwMode="auto">
          <a:xfrm>
            <a:off x="4748773" y="653044"/>
            <a:ext cx="3980465" cy="159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" t="12534" r="9474" b="5543"/>
          <a:stretch/>
        </p:blipFill>
        <p:spPr bwMode="auto">
          <a:xfrm>
            <a:off x="4030537" y="2540579"/>
            <a:ext cx="4704205" cy="156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9147" y="0"/>
            <a:ext cx="83867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800" b="1" cap="none" spc="1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8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4800" b="1" cap="none" spc="150" dirty="0" smtClean="0">
                <a:ln w="11430"/>
                <a:solidFill>
                  <a:srgbClr val="92D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b="1" cap="none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800" b="1" cap="none" spc="150" dirty="0" smtClean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b="1" cap="none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8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800" b="1" cap="none" spc="150" dirty="0" smtClean="0">
                <a:ln w="11430"/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b="1" cap="none" spc="1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cap="none" spc="150" dirty="0" smtClean="0">
                <a:ln w="11430"/>
                <a:solidFill>
                  <a:srgbClr val="92D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cap="none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800" b="1" cap="none" spc="150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800" b="1" cap="none" spc="150" dirty="0" smtClean="0">
                <a:ln w="11430"/>
                <a:solidFill>
                  <a:srgbClr val="7030A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48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cap="none" spc="150" dirty="0" smtClean="0">
                <a:ln w="11430"/>
                <a:solidFill>
                  <a:srgbClr val="92D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b="1" cap="none" spc="150" dirty="0" smtClean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4800" b="1" cap="none" spc="150" dirty="0">
              <a:ln w="11430"/>
              <a:solidFill>
                <a:srgbClr val="00B0F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941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6" descr="Untitled-Scanned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1685"/>
            <a:ext cx="26638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7" descr="Untitled-Scanned-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31207"/>
            <a:ext cx="2736850" cy="147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Untitled-Scanned-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598069"/>
            <a:ext cx="2736850" cy="145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9"/>
          <p:cNvSpPr>
            <a:spLocks noChangeArrowheads="1"/>
          </p:cNvSpPr>
          <p:nvPr/>
        </p:nvSpPr>
        <p:spPr bwMode="auto">
          <a:xfrm>
            <a:off x="2987676" y="195263"/>
            <a:ext cx="59039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100" b="1" dirty="0">
                <a:ln/>
                <a:solidFill>
                  <a:schemeClr val="accent3"/>
                </a:solidFill>
              </a:rPr>
              <a:t>Что означает каждый </a:t>
            </a:r>
          </a:p>
          <a:p>
            <a:pPr algn="ctr"/>
            <a:r>
              <a:rPr lang="ru-RU" sz="3100" b="1" dirty="0">
                <a:ln/>
                <a:solidFill>
                  <a:schemeClr val="accent3"/>
                </a:solidFill>
              </a:rPr>
              <a:t>из сигналов светофора?</a:t>
            </a:r>
          </a:p>
        </p:txBody>
      </p:sp>
      <p:sp>
        <p:nvSpPr>
          <p:cNvPr id="290826" name="Oval 10"/>
          <p:cNvSpPr>
            <a:spLocks noChangeArrowheads="1"/>
          </p:cNvSpPr>
          <p:nvPr/>
        </p:nvSpPr>
        <p:spPr bwMode="auto">
          <a:xfrm>
            <a:off x="3275855" y="1006079"/>
            <a:ext cx="697658" cy="685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90827" name="Oval 11"/>
          <p:cNvSpPr>
            <a:spLocks noChangeArrowheads="1"/>
          </p:cNvSpPr>
          <p:nvPr/>
        </p:nvSpPr>
        <p:spPr bwMode="auto">
          <a:xfrm>
            <a:off x="3275855" y="2518172"/>
            <a:ext cx="697658" cy="685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828" name="Oval 12"/>
          <p:cNvSpPr>
            <a:spLocks noChangeArrowheads="1"/>
          </p:cNvSpPr>
          <p:nvPr/>
        </p:nvSpPr>
        <p:spPr bwMode="auto">
          <a:xfrm>
            <a:off x="3275854" y="3813572"/>
            <a:ext cx="697659" cy="685800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Rectangle 13"/>
          <p:cNvSpPr>
            <a:spLocks noChangeArrowheads="1"/>
          </p:cNvSpPr>
          <p:nvPr/>
        </p:nvSpPr>
        <p:spPr bwMode="auto">
          <a:xfrm>
            <a:off x="4284663" y="1006079"/>
            <a:ext cx="4032250" cy="70127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830" name="Rectangle 14"/>
          <p:cNvSpPr>
            <a:spLocks noChangeArrowheads="1"/>
          </p:cNvSpPr>
          <p:nvPr/>
        </p:nvSpPr>
        <p:spPr bwMode="auto">
          <a:xfrm>
            <a:off x="4284664" y="1059656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С</a:t>
            </a:r>
          </a:p>
        </p:txBody>
      </p:sp>
      <p:sp>
        <p:nvSpPr>
          <p:cNvPr id="290831" name="Rectangle 15"/>
          <p:cNvSpPr>
            <a:spLocks noChangeArrowheads="1"/>
          </p:cNvSpPr>
          <p:nvPr/>
        </p:nvSpPr>
        <p:spPr bwMode="auto">
          <a:xfrm>
            <a:off x="5219700" y="1059656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Т</a:t>
            </a:r>
          </a:p>
        </p:txBody>
      </p:sp>
      <p:sp>
        <p:nvSpPr>
          <p:cNvPr id="290832" name="Rectangle 16"/>
          <p:cNvSpPr>
            <a:spLocks noChangeArrowheads="1"/>
          </p:cNvSpPr>
          <p:nvPr/>
        </p:nvSpPr>
        <p:spPr bwMode="auto">
          <a:xfrm>
            <a:off x="6227764" y="1059656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О</a:t>
            </a:r>
          </a:p>
        </p:txBody>
      </p:sp>
      <p:sp>
        <p:nvSpPr>
          <p:cNvPr id="290833" name="Rectangle 17"/>
          <p:cNvSpPr>
            <a:spLocks noChangeArrowheads="1"/>
          </p:cNvSpPr>
          <p:nvPr/>
        </p:nvSpPr>
        <p:spPr bwMode="auto">
          <a:xfrm>
            <a:off x="7308850" y="1059656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Й</a:t>
            </a:r>
          </a:p>
        </p:txBody>
      </p:sp>
      <p:sp>
        <p:nvSpPr>
          <p:cNvPr id="9231" name="Rectangle 18"/>
          <p:cNvSpPr>
            <a:spLocks noChangeArrowheads="1"/>
          </p:cNvSpPr>
          <p:nvPr/>
        </p:nvSpPr>
        <p:spPr bwMode="auto">
          <a:xfrm>
            <a:off x="4356101" y="2571750"/>
            <a:ext cx="2879725" cy="6477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835" name="Rectangle 19"/>
          <p:cNvSpPr>
            <a:spLocks noChangeArrowheads="1"/>
          </p:cNvSpPr>
          <p:nvPr/>
        </p:nvSpPr>
        <p:spPr bwMode="auto">
          <a:xfrm>
            <a:off x="4356100" y="2518172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 dirty="0"/>
              <a:t>Ж</a:t>
            </a:r>
          </a:p>
        </p:txBody>
      </p:sp>
      <p:sp>
        <p:nvSpPr>
          <p:cNvPr id="290836" name="Rectangle 20"/>
          <p:cNvSpPr>
            <a:spLocks noChangeArrowheads="1"/>
          </p:cNvSpPr>
          <p:nvPr/>
        </p:nvSpPr>
        <p:spPr bwMode="auto">
          <a:xfrm>
            <a:off x="5364164" y="2518172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Д</a:t>
            </a:r>
          </a:p>
        </p:txBody>
      </p:sp>
      <p:sp>
        <p:nvSpPr>
          <p:cNvPr id="290837" name="Rectangle 21"/>
          <p:cNvSpPr>
            <a:spLocks noChangeArrowheads="1"/>
          </p:cNvSpPr>
          <p:nvPr/>
        </p:nvSpPr>
        <p:spPr bwMode="auto">
          <a:xfrm>
            <a:off x="4356100" y="3868341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И</a:t>
            </a:r>
          </a:p>
        </p:txBody>
      </p:sp>
      <p:sp>
        <p:nvSpPr>
          <p:cNvPr id="9235" name="Rectangle 22"/>
          <p:cNvSpPr>
            <a:spLocks noChangeArrowheads="1"/>
          </p:cNvSpPr>
          <p:nvPr/>
        </p:nvSpPr>
        <p:spPr bwMode="auto">
          <a:xfrm>
            <a:off x="4356101" y="3868341"/>
            <a:ext cx="2879725" cy="6477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0839" name="Rectangle 23"/>
          <p:cNvSpPr>
            <a:spLocks noChangeArrowheads="1"/>
          </p:cNvSpPr>
          <p:nvPr/>
        </p:nvSpPr>
        <p:spPr bwMode="auto">
          <a:xfrm>
            <a:off x="6300789" y="2571750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И</a:t>
            </a:r>
          </a:p>
        </p:txBody>
      </p:sp>
      <p:sp>
        <p:nvSpPr>
          <p:cNvPr id="290840" name="Rectangle 24"/>
          <p:cNvSpPr>
            <a:spLocks noChangeArrowheads="1"/>
          </p:cNvSpPr>
          <p:nvPr/>
        </p:nvSpPr>
        <p:spPr bwMode="auto">
          <a:xfrm>
            <a:off x="5292725" y="3868341"/>
            <a:ext cx="935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Д</a:t>
            </a:r>
          </a:p>
        </p:txBody>
      </p:sp>
      <p:sp>
        <p:nvSpPr>
          <p:cNvPr id="290841" name="Rectangle 25"/>
          <p:cNvSpPr>
            <a:spLocks noChangeArrowheads="1"/>
          </p:cNvSpPr>
          <p:nvPr/>
        </p:nvSpPr>
        <p:spPr bwMode="auto">
          <a:xfrm>
            <a:off x="6227764" y="3868341"/>
            <a:ext cx="935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500" b="1"/>
              <a:t>И</a:t>
            </a:r>
          </a:p>
        </p:txBody>
      </p:sp>
      <p:sp>
        <p:nvSpPr>
          <p:cNvPr id="9239" name="Line 26"/>
          <p:cNvSpPr>
            <a:spLocks noChangeShapeType="1"/>
          </p:cNvSpPr>
          <p:nvPr/>
        </p:nvSpPr>
        <p:spPr bwMode="auto">
          <a:xfrm>
            <a:off x="5219700" y="1006079"/>
            <a:ext cx="0" cy="70127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0" name="Line 27"/>
          <p:cNvSpPr>
            <a:spLocks noChangeShapeType="1"/>
          </p:cNvSpPr>
          <p:nvPr/>
        </p:nvSpPr>
        <p:spPr bwMode="auto">
          <a:xfrm>
            <a:off x="7235825" y="1006079"/>
            <a:ext cx="0" cy="70127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1" name="Line 28"/>
          <p:cNvSpPr>
            <a:spLocks noChangeShapeType="1"/>
          </p:cNvSpPr>
          <p:nvPr/>
        </p:nvSpPr>
        <p:spPr bwMode="auto">
          <a:xfrm>
            <a:off x="6227763" y="1006079"/>
            <a:ext cx="0" cy="70127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2" name="Line 29"/>
          <p:cNvSpPr>
            <a:spLocks noChangeShapeType="1"/>
          </p:cNvSpPr>
          <p:nvPr/>
        </p:nvSpPr>
        <p:spPr bwMode="auto">
          <a:xfrm>
            <a:off x="5364163" y="2571750"/>
            <a:ext cx="0" cy="6477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3" name="Line 30"/>
          <p:cNvSpPr>
            <a:spLocks noChangeShapeType="1"/>
          </p:cNvSpPr>
          <p:nvPr/>
        </p:nvSpPr>
        <p:spPr bwMode="auto">
          <a:xfrm>
            <a:off x="6300788" y="2571750"/>
            <a:ext cx="0" cy="6477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4" name="Line 31"/>
          <p:cNvSpPr>
            <a:spLocks noChangeShapeType="1"/>
          </p:cNvSpPr>
          <p:nvPr/>
        </p:nvSpPr>
        <p:spPr bwMode="auto">
          <a:xfrm>
            <a:off x="5292725" y="3868341"/>
            <a:ext cx="0" cy="6477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5" name="Line 32"/>
          <p:cNvSpPr>
            <a:spLocks noChangeShapeType="1"/>
          </p:cNvSpPr>
          <p:nvPr/>
        </p:nvSpPr>
        <p:spPr bwMode="auto">
          <a:xfrm>
            <a:off x="6227763" y="3868341"/>
            <a:ext cx="0" cy="6477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8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08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9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9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8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08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9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82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08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828"/>
                  </p:tgtEl>
                </p:cond>
              </p:nextCondLst>
            </p:seq>
          </p:childTnLst>
        </p:cTn>
      </p:par>
    </p:tnLst>
    <p:bldLst>
      <p:bldP spid="290830" grpId="0"/>
      <p:bldP spid="290831" grpId="0"/>
      <p:bldP spid="290832" grpId="0"/>
      <p:bldP spid="290833" grpId="0"/>
      <p:bldP spid="290835" grpId="0"/>
      <p:bldP spid="290836" grpId="0"/>
      <p:bldP spid="290837" grpId="0"/>
      <p:bldP spid="290839" grpId="0"/>
      <p:bldP spid="290840" grpId="0"/>
      <p:bldP spid="2908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468313" y="141685"/>
            <a:ext cx="8229600" cy="702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3300" b="1" dirty="0">
              <a:solidFill>
                <a:srgbClr val="6600CC"/>
              </a:solidFill>
              <a:latin typeface="Arial" charset="0"/>
            </a:endParaRPr>
          </a:p>
        </p:txBody>
      </p:sp>
      <p:pic>
        <p:nvPicPr>
          <p:cNvPr id="292871" name="Picture 7" descr="Scan1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179" y="709204"/>
            <a:ext cx="3057069" cy="217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872" name="Picture 8" descr="Untitled-Scanned-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844154"/>
            <a:ext cx="3123566" cy="214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9" descr="Untitled-Scanned-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584" y="3188798"/>
            <a:ext cx="5618162" cy="191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2874" name="Oval 10"/>
          <p:cNvSpPr>
            <a:spLocks noChangeArrowheads="1"/>
          </p:cNvSpPr>
          <p:nvPr/>
        </p:nvSpPr>
        <p:spPr bwMode="auto">
          <a:xfrm>
            <a:off x="3492500" y="1653778"/>
            <a:ext cx="503238" cy="378619"/>
          </a:xfrm>
          <a:prstGeom prst="star5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92875" name="Oval 11"/>
          <p:cNvSpPr>
            <a:spLocks noChangeArrowheads="1"/>
          </p:cNvSpPr>
          <p:nvPr/>
        </p:nvSpPr>
        <p:spPr bwMode="auto">
          <a:xfrm>
            <a:off x="4788024" y="1653777"/>
            <a:ext cx="503237" cy="378619"/>
          </a:xfrm>
          <a:prstGeom prst="star5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92876" name="Oval 12"/>
          <p:cNvSpPr>
            <a:spLocks noChangeArrowheads="1"/>
          </p:cNvSpPr>
          <p:nvPr/>
        </p:nvSpPr>
        <p:spPr bwMode="auto">
          <a:xfrm>
            <a:off x="3995738" y="2606001"/>
            <a:ext cx="503237" cy="378619"/>
          </a:xfrm>
          <a:prstGeom prst="star5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92877" name="Rectangle 13"/>
          <p:cNvSpPr>
            <a:spLocks noChangeArrowheads="1"/>
          </p:cNvSpPr>
          <p:nvPr/>
        </p:nvSpPr>
        <p:spPr bwMode="auto">
          <a:xfrm>
            <a:off x="817432" y="3160223"/>
            <a:ext cx="5616575" cy="1944291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8588" y="124429"/>
            <a:ext cx="84918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правильно </a:t>
            </a:r>
            <a:r>
              <a:rPr 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переходить</a:t>
            </a:r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проезжую часть</a:t>
            </a:r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660232" y="3308991"/>
            <a:ext cx="2376264" cy="18002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Совет! Выберите вариант и нажмите на звёздочку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5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28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28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92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28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92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9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29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29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6"/>
                  </p:tgtEl>
                </p:cond>
              </p:nextCondLst>
            </p:seq>
          </p:childTnLst>
        </p:cTn>
      </p:par>
    </p:tnLst>
    <p:bldLst>
      <p:bldP spid="292877" grpId="0" animBg="1"/>
      <p:bldP spid="292877" grpId="1" animBg="1"/>
      <p:bldP spid="292877" grpId="2" animBg="1"/>
      <p:bldP spid="292877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467544" y="195263"/>
            <a:ext cx="8280919" cy="6286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правильный знак пешеходного перехода</a:t>
            </a:r>
          </a:p>
        </p:txBody>
      </p:sp>
      <p:pic>
        <p:nvPicPr>
          <p:cNvPr id="296966" name="Picture 6" descr="Untitled-Scanned-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221582"/>
            <a:ext cx="2160092" cy="1654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67" name="Picture 7" descr="Untitled-Scanned-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896" y="1168004"/>
            <a:ext cx="2015604" cy="171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68" name="Picture 8" descr="Untitled-Scanned-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00" y="1221582"/>
            <a:ext cx="2232050" cy="168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69" name="Picture 9" descr="Untitled-Scanned-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736" y="3003948"/>
            <a:ext cx="2052415" cy="1782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0" name="Picture 10" descr="Untitled-Scanned-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6056" y="3003948"/>
            <a:ext cx="2051820" cy="1782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1" name="Rectangle 11"/>
          <p:cNvSpPr>
            <a:spLocks noChangeArrowheads="1"/>
          </p:cNvSpPr>
          <p:nvPr/>
        </p:nvSpPr>
        <p:spPr bwMode="auto">
          <a:xfrm>
            <a:off x="5076056" y="2950369"/>
            <a:ext cx="2088332" cy="1835944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49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6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96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6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969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96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6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69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96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6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69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96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96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96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6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69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296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9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29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9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70"/>
                  </p:tgtEl>
                </p:cond>
              </p:nextCondLst>
            </p:seq>
          </p:childTnLst>
        </p:cTn>
      </p:par>
    </p:tnLst>
    <p:bldLst>
      <p:bldP spid="296971" grpId="0" animBg="1"/>
      <p:bldP spid="296971" grpId="1" animBg="1"/>
      <p:bldP spid="296971" grpId="2" animBg="1"/>
      <p:bldP spid="296971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39750" y="141685"/>
            <a:ext cx="8229600" cy="57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200" b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</a:t>
            </a:r>
            <a:r>
              <a:rPr lang="ru-RU" sz="4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пешехода-нарушителя</a:t>
            </a:r>
            <a:endParaRPr lang="ru-RU" sz="4200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6" descr="Untitled-Scanned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9" y="844153"/>
            <a:ext cx="6542087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4920" name="Oval 8"/>
          <p:cNvSpPr>
            <a:spLocks noChangeArrowheads="1"/>
          </p:cNvSpPr>
          <p:nvPr/>
        </p:nvSpPr>
        <p:spPr bwMode="auto">
          <a:xfrm>
            <a:off x="3779839" y="4407694"/>
            <a:ext cx="720725" cy="4857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100" b="1">
                <a:solidFill>
                  <a:srgbClr val="000099"/>
                </a:solidFill>
              </a:rPr>
              <a:t>3</a:t>
            </a:r>
          </a:p>
        </p:txBody>
      </p:sp>
      <p:sp>
        <p:nvSpPr>
          <p:cNvPr id="294921" name="Oval 9"/>
          <p:cNvSpPr>
            <a:spLocks noChangeArrowheads="1"/>
          </p:cNvSpPr>
          <p:nvPr/>
        </p:nvSpPr>
        <p:spPr bwMode="auto">
          <a:xfrm>
            <a:off x="6011864" y="3759994"/>
            <a:ext cx="720725" cy="4857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100" b="1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294922" name="Oval 10"/>
          <p:cNvSpPr>
            <a:spLocks noChangeArrowheads="1"/>
          </p:cNvSpPr>
          <p:nvPr/>
        </p:nvSpPr>
        <p:spPr bwMode="auto">
          <a:xfrm>
            <a:off x="4787901" y="2085975"/>
            <a:ext cx="720725" cy="485775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100" b="1">
                <a:solidFill>
                  <a:srgbClr val="000099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255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4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9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949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949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9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49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2949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922"/>
                  </p:tgtEl>
                </p:cond>
              </p:nextCondLst>
            </p:seq>
          </p:childTnLst>
        </p:cTn>
      </p:par>
    </p:tnLst>
    <p:bldLst>
      <p:bldP spid="294920" grpId="0" animBg="1"/>
      <p:bldP spid="294921" grpId="0" animBg="1"/>
      <p:bldP spid="294922" grpId="0" animBg="1"/>
      <p:bldP spid="294922" grpId="1" animBg="1"/>
      <p:bldP spid="29492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239713"/>
            <a:ext cx="9474200" cy="562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dirty="0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обучающихся по правилам дорожного движения:</a:t>
            </a:r>
            <a:endParaRPr lang="ru-RU" sz="2800" dirty="0">
              <a:ln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00150"/>
            <a:ext cx="8363272" cy="3819872"/>
          </a:xfrm>
        </p:spPr>
        <p:txBody>
          <a:bodyPr>
            <a:normAutofit fontScale="55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Ходите только по тротуару!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Переходите улицу в местах, где имеются линии или указатели перехода, а где их нет – на перекрестках по линии тротуаров.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Переходя улицу, посмотрите  налево, а дойдя до середины – направо.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улицах и дорогах где движение регулируется, переходите проезжую часть только при зеленом сигнале светофора или разрешающем жесте регулировщика.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перебегайте дорогу перед близко идущим транспортом.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через улицу не стоит вести оживленную беседу – разговоры отвлекают мысли и взгляд от наблюдения.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устраивайте игры и не катайтесь на коньках, лыжах и санках на проезжей части улицы!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48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dorozhnaya-nauka</Template>
  <TotalTime>287</TotalTime>
  <Words>543</Words>
  <Application>Microsoft Office PowerPoint</Application>
  <PresentationFormat>Экран (16:9)</PresentationFormat>
  <Paragraphs>88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к внеурочному занятию «Азбука безопасности» в 1 классе на тему:  «Дорога в школу и домой»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Памятка для обучающихся по правилам дорожного движения:</vt:lpstr>
      <vt:lpstr>Физкультминутка – Игра "Светофор" </vt:lpstr>
      <vt:lpstr>Достижения обучающихся</vt:lpstr>
      <vt:lpstr>Достижения обучающихся</vt:lpstr>
      <vt:lpstr>Презентация PowerPoint</vt:lpstr>
      <vt:lpstr>Творческая работа ученика 1 «Б» класса Мельникова Дениса</vt:lpstr>
      <vt:lpstr>ПДД знать должен каждый! ПДД для жизни важно!</vt:lpstr>
      <vt:lpstr>Список литературы и источников: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уроку:</dc:title>
  <dc:creator>User</dc:creator>
  <cp:lastModifiedBy>User</cp:lastModifiedBy>
  <cp:revision>26</cp:revision>
  <dcterms:created xsi:type="dcterms:W3CDTF">2021-06-15T14:25:01Z</dcterms:created>
  <dcterms:modified xsi:type="dcterms:W3CDTF">2021-06-15T19:19:00Z</dcterms:modified>
</cp:coreProperties>
</file>