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AB529D-CDF0-4333-BAA2-01A91A5AB0B9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A1415-3672-4081-8609-6877EE74A1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7772400" cy="1470025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2"/>
                </a:solidFill>
              </a:rPr>
              <a:t>Культура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России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XVII </a:t>
            </a:r>
            <a:r>
              <a:rPr lang="en-US" b="1" dirty="0" err="1" smtClean="0">
                <a:solidFill>
                  <a:schemeClr val="tx2"/>
                </a:solidFill>
              </a:rPr>
              <a:t>века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340768"/>
            <a:ext cx="3682107" cy="4680519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23528" y="2348880"/>
            <a:ext cx="3960440" cy="2448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Сохранялся шатровый стиль: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err="1" smtClean="0"/>
              <a:t>Успенская</a:t>
            </a:r>
            <a:r>
              <a:rPr lang="en-US" sz="3200" dirty="0" smtClean="0"/>
              <a:t> </a:t>
            </a:r>
            <a:r>
              <a:rPr lang="en-US" sz="3200" dirty="0" err="1" smtClean="0"/>
              <a:t>Дивная</a:t>
            </a:r>
            <a:r>
              <a:rPr lang="en-US" sz="3200" dirty="0" smtClean="0"/>
              <a:t> </a:t>
            </a:r>
            <a:r>
              <a:rPr lang="en-US" sz="3200" dirty="0" err="1" smtClean="0"/>
              <a:t>церковь</a:t>
            </a:r>
            <a:r>
              <a:rPr lang="en-US" sz="3200" dirty="0" smtClean="0"/>
              <a:t> в г. </a:t>
            </a:r>
            <a:r>
              <a:rPr lang="en-US" sz="3200" dirty="0" err="1" smtClean="0"/>
              <a:t>Углич</a:t>
            </a:r>
            <a:r>
              <a:rPr lang="en-US" sz="3200" dirty="0" smtClean="0"/>
              <a:t> 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6277" y="1604972"/>
            <a:ext cx="4474195" cy="3768244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23528" y="1268760"/>
            <a:ext cx="3960440" cy="48245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Храм</a:t>
            </a:r>
            <a:r>
              <a:rPr lang="en-US" sz="3200" dirty="0" smtClean="0"/>
              <a:t> </a:t>
            </a:r>
            <a:r>
              <a:rPr lang="en-US" sz="3200" dirty="0" err="1" smtClean="0"/>
              <a:t>Николая</a:t>
            </a:r>
            <a:r>
              <a:rPr lang="en-US" sz="3200" dirty="0" smtClean="0"/>
              <a:t> </a:t>
            </a:r>
            <a:r>
              <a:rPr lang="en-US" sz="3200" dirty="0" err="1" smtClean="0"/>
              <a:t>Чудотворца</a:t>
            </a:r>
            <a:r>
              <a:rPr lang="en-US" sz="3200" dirty="0" smtClean="0"/>
              <a:t> в </a:t>
            </a:r>
            <a:r>
              <a:rPr lang="en-US" sz="3200" dirty="0" err="1" smtClean="0"/>
              <a:t>Хамовниках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u="sng" dirty="0" err="1" smtClean="0"/>
              <a:t>Появляются</a:t>
            </a:r>
            <a:r>
              <a:rPr lang="en-US" sz="3200" u="sng" dirty="0" smtClean="0"/>
              <a:t> </a:t>
            </a:r>
            <a:r>
              <a:rPr lang="en-US" sz="3200" u="sng" dirty="0" err="1" smtClean="0"/>
              <a:t>детали</a:t>
            </a:r>
            <a:r>
              <a:rPr lang="en-US" sz="3200" dirty="0" smtClean="0"/>
              <a:t>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dirty="0" smtClean="0"/>
              <a:t>К</a:t>
            </a:r>
            <a:r>
              <a:rPr lang="en-US" sz="3200" dirty="0" err="1" smtClean="0"/>
              <a:t>окошники</a:t>
            </a:r>
            <a:r>
              <a:rPr lang="en-US" sz="3200" dirty="0" smtClean="0"/>
              <a:t>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3200" dirty="0" smtClean="0"/>
              <a:t>И</a:t>
            </a:r>
            <a:r>
              <a:rPr lang="en-US" sz="3200" dirty="0" err="1" smtClean="0"/>
              <a:t>зразцы</a:t>
            </a:r>
            <a:r>
              <a:rPr lang="en-US" sz="3200" dirty="0"/>
              <a:t>.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3200" dirty="0" err="1" smtClean="0"/>
              <a:t>Столбы</a:t>
            </a:r>
            <a:r>
              <a:rPr lang="en-US" sz="3200" dirty="0" smtClean="0"/>
              <a:t>.</a:t>
            </a:r>
          </a:p>
          <a:p>
            <a:pPr lvl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200" dirty="0" err="1" smtClean="0"/>
              <a:t>Многоцветие</a:t>
            </a:r>
            <a:r>
              <a:rPr lang="en-US" sz="3200" dirty="0" smtClean="0"/>
              <a:t> – </a:t>
            </a:r>
            <a:r>
              <a:rPr lang="ru-RU" sz="3200" dirty="0" smtClean="0"/>
              <a:t>«</a:t>
            </a:r>
            <a:r>
              <a:rPr lang="en-US" sz="3200" dirty="0" err="1" smtClean="0"/>
              <a:t>дивное</a:t>
            </a:r>
            <a:r>
              <a:rPr lang="en-US" sz="3200" dirty="0" smtClean="0"/>
              <a:t> </a:t>
            </a:r>
            <a:r>
              <a:rPr lang="en-US" sz="3200" dirty="0" err="1" smtClean="0"/>
              <a:t>узорочье</a:t>
            </a:r>
            <a:r>
              <a:rPr lang="ru-RU" sz="3200" dirty="0" smtClean="0"/>
              <a:t>»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1268760"/>
            <a:ext cx="4474194" cy="4482950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835696" y="5877272"/>
            <a:ext cx="5688632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Церковь</a:t>
            </a:r>
            <a:r>
              <a:rPr lang="en-US" sz="3200" dirty="0" smtClean="0"/>
              <a:t> </a:t>
            </a:r>
            <a:r>
              <a:rPr lang="en-US" sz="3200" dirty="0" err="1" smtClean="0"/>
              <a:t>Троицы</a:t>
            </a:r>
            <a:r>
              <a:rPr lang="en-US" sz="3200" dirty="0" smtClean="0"/>
              <a:t> в </a:t>
            </a:r>
            <a:r>
              <a:rPr lang="en-US" sz="3200" dirty="0" err="1" smtClean="0"/>
              <a:t>Никитниках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208" y="1359222"/>
            <a:ext cx="7613282" cy="4302026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835696" y="5877272"/>
            <a:ext cx="5688632" cy="7200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Новоиерусалимский</a:t>
            </a:r>
            <a:r>
              <a:rPr lang="en-US" sz="3200" dirty="0" smtClean="0"/>
              <a:t> </a:t>
            </a:r>
            <a:r>
              <a:rPr lang="en-US" sz="3200" dirty="0" err="1" smtClean="0"/>
              <a:t>монастырь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772525"/>
            <a:ext cx="3960440" cy="4104747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619672" y="1052736"/>
            <a:ext cx="648072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Сохранялся </a:t>
            </a:r>
            <a:r>
              <a:rPr lang="en-US" sz="3200" dirty="0" err="1" smtClean="0"/>
              <a:t>канон</a:t>
            </a:r>
            <a:r>
              <a:rPr lang="en-US" sz="3200" dirty="0" smtClean="0"/>
              <a:t> -  </a:t>
            </a:r>
            <a:r>
              <a:rPr lang="en-US" sz="3200" dirty="0" err="1" smtClean="0"/>
              <a:t>пятиглавие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267744" y="6021288"/>
            <a:ext cx="525658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ru-RU" sz="3200" dirty="0"/>
              <a:t>Троице-Сергиева лавра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0871" y="1772525"/>
            <a:ext cx="3290249" cy="4104747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619672" y="1052736"/>
            <a:ext cx="648072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Сохранялся </a:t>
            </a:r>
            <a:r>
              <a:rPr lang="en-US" sz="3200" dirty="0" err="1" smtClean="0"/>
              <a:t>канон</a:t>
            </a:r>
            <a:r>
              <a:rPr lang="en-US" sz="3200" dirty="0" smtClean="0"/>
              <a:t> -  </a:t>
            </a:r>
            <a:r>
              <a:rPr lang="en-US" sz="3200" dirty="0" err="1" smtClean="0"/>
              <a:t>пятиглавие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267744" y="6021288"/>
            <a:ext cx="525658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dirty="0" err="1" smtClean="0"/>
              <a:t>Иверский</a:t>
            </a:r>
            <a:r>
              <a:rPr lang="en-US" sz="3200" dirty="0" smtClean="0"/>
              <a:t> </a:t>
            </a:r>
            <a:r>
              <a:rPr lang="en-US" sz="3200" dirty="0" err="1" smtClean="0"/>
              <a:t>собор</a:t>
            </a:r>
            <a:r>
              <a:rPr lang="en-US" sz="3200" dirty="0" smtClean="0"/>
              <a:t> (</a:t>
            </a:r>
            <a:r>
              <a:rPr lang="en-US" sz="3200" dirty="0" err="1" smtClean="0"/>
              <a:t>Валдай</a:t>
            </a:r>
            <a:r>
              <a:rPr lang="en-US" sz="3200" dirty="0" smtClean="0"/>
              <a:t>)</a:t>
            </a:r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6810" y="1628800"/>
            <a:ext cx="6477558" cy="4320480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619672" y="1052736"/>
            <a:ext cx="648072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Сохранялся </a:t>
            </a:r>
            <a:r>
              <a:rPr lang="en-US" sz="3200" dirty="0" err="1" smtClean="0"/>
              <a:t>канон</a:t>
            </a:r>
            <a:r>
              <a:rPr lang="en-US" sz="3200" dirty="0" smtClean="0"/>
              <a:t> -  </a:t>
            </a:r>
            <a:r>
              <a:rPr lang="en-US" sz="3200" dirty="0" err="1" smtClean="0"/>
              <a:t>пятиглавие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755576" y="6021288"/>
            <a:ext cx="799288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Собор</a:t>
            </a:r>
            <a:r>
              <a:rPr lang="en-US" sz="3200" dirty="0" smtClean="0"/>
              <a:t> </a:t>
            </a:r>
            <a:r>
              <a:rPr lang="en-US" sz="3200" dirty="0" err="1" smtClean="0"/>
              <a:t>Воскресения</a:t>
            </a:r>
            <a:r>
              <a:rPr lang="en-US" sz="3200" dirty="0" smtClean="0"/>
              <a:t> </a:t>
            </a:r>
            <a:r>
              <a:rPr lang="en-US" sz="3200" dirty="0" err="1" smtClean="0"/>
              <a:t>Христова</a:t>
            </a:r>
            <a:r>
              <a:rPr lang="en-US" sz="3200" dirty="0" smtClean="0"/>
              <a:t> (В.</a:t>
            </a:r>
            <a:r>
              <a:rPr lang="en-US" sz="3200" dirty="0" smtClean="0"/>
              <a:t> </a:t>
            </a:r>
            <a:r>
              <a:rPr lang="en-US" sz="3200" dirty="0" err="1" smtClean="0"/>
              <a:t>Новгород</a:t>
            </a:r>
            <a:r>
              <a:rPr lang="en-US" sz="3200" dirty="0" smtClean="0"/>
              <a:t>)</a:t>
            </a:r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7754" y="1628800"/>
            <a:ext cx="6435669" cy="4320480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1619672" y="1052736"/>
            <a:ext cx="648072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dirty="0" smtClean="0"/>
              <a:t>Сохранялся </a:t>
            </a:r>
            <a:r>
              <a:rPr lang="en-US" sz="3200" dirty="0" err="1" smtClean="0"/>
              <a:t>канон</a:t>
            </a:r>
            <a:r>
              <a:rPr lang="en-US" sz="3200" dirty="0" smtClean="0"/>
              <a:t> -  </a:t>
            </a:r>
            <a:r>
              <a:rPr lang="en-US" sz="3200" dirty="0" err="1" smtClean="0"/>
              <a:t>пятиглавие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835696" y="6021288"/>
            <a:ext cx="58326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Знаменский</a:t>
            </a:r>
            <a:r>
              <a:rPr lang="en-US" sz="3200" dirty="0" smtClean="0"/>
              <a:t> </a:t>
            </a:r>
            <a:r>
              <a:rPr lang="en-US" sz="3200" dirty="0" err="1" smtClean="0"/>
              <a:t>собор</a:t>
            </a:r>
            <a:r>
              <a:rPr lang="en-US" sz="3200" dirty="0" smtClean="0"/>
              <a:t> (В.</a:t>
            </a:r>
            <a:r>
              <a:rPr lang="en-US" sz="3200" dirty="0" smtClean="0"/>
              <a:t> </a:t>
            </a:r>
            <a:r>
              <a:rPr lang="en-US" sz="3200" dirty="0" err="1" smtClean="0"/>
              <a:t>Новгород</a:t>
            </a:r>
            <a:r>
              <a:rPr lang="en-US" sz="3200" dirty="0" smtClean="0"/>
              <a:t>)</a:t>
            </a:r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7754" y="1634599"/>
            <a:ext cx="6435669" cy="4308881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755576" y="1052736"/>
            <a:ext cx="820891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Характерна</a:t>
            </a:r>
            <a:r>
              <a:rPr lang="en-US" sz="3200" dirty="0" smtClean="0"/>
              <a:t> </a:t>
            </a:r>
            <a:r>
              <a:rPr lang="en-US" sz="3200" dirty="0" err="1" smtClean="0"/>
              <a:t>ассиметрия</a:t>
            </a:r>
            <a:r>
              <a:rPr lang="en-US" sz="3200" dirty="0" smtClean="0"/>
              <a:t>, </a:t>
            </a:r>
            <a:r>
              <a:rPr lang="en-US" sz="3200" dirty="0" err="1" smtClean="0"/>
              <a:t>сложная</a:t>
            </a:r>
            <a:r>
              <a:rPr lang="en-US" sz="3200" dirty="0" smtClean="0"/>
              <a:t> </a:t>
            </a:r>
            <a:r>
              <a:rPr lang="en-US" sz="3200" dirty="0" err="1" smtClean="0"/>
              <a:t>форма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331640" y="6021288"/>
            <a:ext cx="6696744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Церковь</a:t>
            </a:r>
            <a:r>
              <a:rPr lang="en-US" sz="3200" dirty="0" smtClean="0"/>
              <a:t> </a:t>
            </a:r>
            <a:r>
              <a:rPr lang="en-US" sz="3200" dirty="0" err="1" smtClean="0"/>
              <a:t>Ильи</a:t>
            </a:r>
            <a:r>
              <a:rPr lang="en-US" sz="3200" dirty="0" smtClean="0"/>
              <a:t> </a:t>
            </a:r>
            <a:r>
              <a:rPr lang="en-US" sz="3200" dirty="0" err="1" smtClean="0"/>
              <a:t>Пророка</a:t>
            </a:r>
            <a:r>
              <a:rPr lang="en-US" sz="3200" dirty="0" smtClean="0"/>
              <a:t> (</a:t>
            </a:r>
            <a:r>
              <a:rPr lang="en-US" sz="3200" dirty="0" err="1" smtClean="0"/>
              <a:t>Ярославь</a:t>
            </a:r>
            <a:r>
              <a:rPr lang="en-US" sz="3200" dirty="0" smtClean="0"/>
              <a:t>)</a:t>
            </a:r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8" name="Содержимое 6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756792"/>
          </a:xfrm>
        </p:spPr>
        <p:txBody>
          <a:bodyPr/>
          <a:lstStyle/>
          <a:p>
            <a:pPr marL="0" indent="360363">
              <a:buNone/>
            </a:pPr>
            <a:r>
              <a:rPr lang="en-US" dirty="0" err="1" smtClean="0"/>
              <a:t>Новый</a:t>
            </a:r>
            <a:r>
              <a:rPr lang="en-US" dirty="0" smtClean="0"/>
              <a:t> </a:t>
            </a:r>
            <a:r>
              <a:rPr lang="en-US" dirty="0" err="1" smtClean="0"/>
              <a:t>стиль</a:t>
            </a:r>
            <a:r>
              <a:rPr lang="en-US" dirty="0" smtClean="0"/>
              <a:t> – </a:t>
            </a:r>
            <a:r>
              <a:rPr lang="en-US" dirty="0" err="1" smtClean="0"/>
              <a:t>Нарышкинское</a:t>
            </a:r>
            <a:r>
              <a:rPr lang="en-US" dirty="0" smtClean="0"/>
              <a:t>(</a:t>
            </a:r>
            <a:r>
              <a:rPr lang="en-US" dirty="0" err="1" smtClean="0"/>
              <a:t>Московское</a:t>
            </a:r>
            <a:r>
              <a:rPr lang="en-US" dirty="0" smtClean="0"/>
              <a:t>) </a:t>
            </a:r>
            <a:r>
              <a:rPr lang="en-US" dirty="0" err="1" smtClean="0"/>
              <a:t>барокко</a:t>
            </a:r>
            <a:r>
              <a:rPr lang="en-US" dirty="0" smtClean="0"/>
              <a:t>: </a:t>
            </a:r>
            <a:r>
              <a:rPr lang="en-US" dirty="0" err="1" smtClean="0"/>
              <a:t>симметричные</a:t>
            </a:r>
            <a:r>
              <a:rPr lang="en-US" dirty="0" smtClean="0"/>
              <a:t>, </a:t>
            </a:r>
            <a:r>
              <a:rPr lang="en-US" dirty="0" err="1" smtClean="0"/>
              <a:t>многоярусные</a:t>
            </a:r>
            <a:r>
              <a:rPr lang="en-US" dirty="0" smtClean="0"/>
              <a:t>, </a:t>
            </a:r>
            <a:r>
              <a:rPr lang="en-US" dirty="0" err="1" smtClean="0"/>
              <a:t>ярко</a:t>
            </a:r>
            <a:r>
              <a:rPr lang="en-US" dirty="0" smtClean="0"/>
              <a:t> </a:t>
            </a:r>
            <a:r>
              <a:rPr lang="en-US" dirty="0" err="1" smtClean="0"/>
              <a:t>украшенные</a:t>
            </a:r>
            <a:r>
              <a:rPr lang="en-US" dirty="0" smtClean="0"/>
              <a:t> </a:t>
            </a:r>
            <a:r>
              <a:rPr lang="en-US" dirty="0" err="1" smtClean="0"/>
              <a:t>здания</a:t>
            </a:r>
            <a:r>
              <a:rPr lang="en-US" dirty="0" smtClean="0"/>
              <a:t>, </a:t>
            </a:r>
            <a:r>
              <a:rPr lang="en-US" dirty="0" err="1" smtClean="0"/>
              <a:t>устремлённые</a:t>
            </a:r>
            <a:r>
              <a:rPr lang="en-US" dirty="0" smtClean="0"/>
              <a:t> </a:t>
            </a:r>
            <a:r>
              <a:rPr lang="en-US" dirty="0" err="1" smtClean="0"/>
              <a:t>ввысь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Цели и задачи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600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u="sng" dirty="0" err="1" smtClean="0"/>
              <a:t>Задачи</a:t>
            </a:r>
            <a:r>
              <a:rPr lang="en-US" dirty="0"/>
              <a:t>:</a:t>
            </a:r>
            <a:endParaRPr lang="en-US" dirty="0" smtClean="0"/>
          </a:p>
          <a:p>
            <a:r>
              <a:rPr lang="ru-RU" dirty="0" smtClean="0"/>
              <a:t>Выявить особенности культуры России </a:t>
            </a:r>
            <a:r>
              <a:rPr lang="en-US" dirty="0" smtClean="0"/>
              <a:t>XVII </a:t>
            </a:r>
            <a:r>
              <a:rPr lang="en-US" dirty="0" err="1" smtClean="0"/>
              <a:t>века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Определить</a:t>
            </a:r>
            <a:r>
              <a:rPr lang="en-US" dirty="0" smtClean="0"/>
              <a:t> </a:t>
            </a:r>
            <a:r>
              <a:rPr lang="en-US" dirty="0" err="1" smtClean="0"/>
              <a:t>факторы</a:t>
            </a:r>
            <a:r>
              <a:rPr lang="en-US" dirty="0" smtClean="0"/>
              <a:t> </a:t>
            </a:r>
            <a:r>
              <a:rPr lang="en-US" dirty="0" err="1" smtClean="0"/>
              <a:t>влияющие</a:t>
            </a:r>
            <a:r>
              <a:rPr lang="en-US" dirty="0" smtClean="0"/>
              <a:t> </a:t>
            </a:r>
            <a:r>
              <a:rPr lang="en-US" dirty="0" err="1" smtClean="0"/>
              <a:t>на</a:t>
            </a:r>
            <a:r>
              <a:rPr lang="en-US" dirty="0" smtClean="0"/>
              <a:t> </a:t>
            </a:r>
            <a:r>
              <a:rPr lang="en-US" dirty="0" err="1" smtClean="0"/>
              <a:t>культуру</a:t>
            </a:r>
            <a:r>
              <a:rPr lang="en-US" dirty="0" smtClean="0"/>
              <a:t>.</a:t>
            </a:r>
          </a:p>
          <a:p>
            <a:r>
              <a:rPr lang="ru-RU" dirty="0" smtClean="0"/>
              <a:t>В</a:t>
            </a:r>
            <a:r>
              <a:rPr lang="en-US" dirty="0" err="1" smtClean="0"/>
              <a:t>ыявить</a:t>
            </a:r>
            <a:r>
              <a:rPr lang="en-US" dirty="0" smtClean="0"/>
              <a:t> </a:t>
            </a:r>
            <a:r>
              <a:rPr lang="en-US" dirty="0" err="1" smtClean="0"/>
              <a:t>особенности</a:t>
            </a:r>
            <a:r>
              <a:rPr lang="en-US" dirty="0" smtClean="0"/>
              <a:t> </a:t>
            </a:r>
            <a:r>
              <a:rPr lang="en-US" dirty="0" err="1" smtClean="0"/>
              <a:t>развития</a:t>
            </a:r>
            <a:r>
              <a:rPr lang="en-US" dirty="0" smtClean="0"/>
              <a:t>: </a:t>
            </a:r>
            <a:r>
              <a:rPr lang="en-US" dirty="0" err="1" smtClean="0"/>
              <a:t>образования</a:t>
            </a:r>
            <a:r>
              <a:rPr lang="en-US" dirty="0" smtClean="0"/>
              <a:t>, </a:t>
            </a:r>
            <a:r>
              <a:rPr lang="en-US" dirty="0" err="1" smtClean="0"/>
              <a:t>науки</a:t>
            </a:r>
            <a:r>
              <a:rPr lang="en-US" dirty="0" smtClean="0"/>
              <a:t>, </a:t>
            </a:r>
            <a:r>
              <a:rPr lang="en-US" dirty="0" err="1" smtClean="0"/>
              <a:t>зодчества</a:t>
            </a:r>
            <a:r>
              <a:rPr lang="en-US" dirty="0" smtClean="0"/>
              <a:t>, </a:t>
            </a:r>
            <a:r>
              <a:rPr lang="en-US" dirty="0" err="1" smtClean="0"/>
              <a:t>живописи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7544" y="1307901"/>
            <a:ext cx="8371656" cy="1112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sng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</a:t>
            </a:r>
            <a:r>
              <a:rPr lang="en-US" sz="3200" noProof="0" dirty="0" smtClean="0"/>
              <a:t>: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ыявить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особенности культуры России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XVII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века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6528" y="1634599"/>
            <a:ext cx="5578121" cy="4308881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267744" y="1052736"/>
            <a:ext cx="460851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Нарышкинское</a:t>
            </a:r>
            <a:r>
              <a:rPr lang="en-US" sz="3200" dirty="0" smtClean="0"/>
              <a:t> </a:t>
            </a:r>
            <a:r>
              <a:rPr lang="en-US" sz="3200" dirty="0" err="1" smtClean="0"/>
              <a:t>барокко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411760" y="6021288"/>
            <a:ext cx="475252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Церковь</a:t>
            </a:r>
            <a:r>
              <a:rPr lang="en-US" sz="3200" dirty="0" smtClean="0"/>
              <a:t> </a:t>
            </a:r>
            <a:r>
              <a:rPr lang="en-US" sz="3200" dirty="0" err="1" smtClean="0"/>
              <a:t>Покрова</a:t>
            </a:r>
            <a:r>
              <a:rPr lang="en-US" sz="3200" dirty="0" smtClean="0"/>
              <a:t> в </a:t>
            </a:r>
            <a:r>
              <a:rPr lang="en-US" sz="3200" dirty="0" err="1" smtClean="0"/>
              <a:t>Филях</a:t>
            </a:r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8" name="Содержимое 6"/>
          <p:cNvSpPr>
            <a:spLocks noGrp="1"/>
          </p:cNvSpPr>
          <p:nvPr>
            <p:ph idx="1"/>
          </p:nvPr>
        </p:nvSpPr>
        <p:spPr>
          <a:xfrm>
            <a:off x="467544" y="2708920"/>
            <a:ext cx="8229600" cy="1756792"/>
          </a:xfrm>
        </p:spPr>
        <p:txBody>
          <a:bodyPr/>
          <a:lstStyle/>
          <a:p>
            <a:pPr marL="0" indent="360363">
              <a:buNone/>
            </a:pPr>
            <a:r>
              <a:rPr lang="en-US" dirty="0" err="1" smtClean="0"/>
              <a:t>Развитие</a:t>
            </a:r>
            <a:r>
              <a:rPr lang="en-US" dirty="0" smtClean="0"/>
              <a:t> </a:t>
            </a:r>
            <a:r>
              <a:rPr lang="en-US" dirty="0" err="1" smtClean="0"/>
              <a:t>светской</a:t>
            </a:r>
            <a:r>
              <a:rPr lang="en-US" dirty="0" smtClean="0"/>
              <a:t> </a:t>
            </a:r>
            <a:r>
              <a:rPr lang="en-US" dirty="0" err="1" smtClean="0"/>
              <a:t>архитектуры</a:t>
            </a:r>
            <a:r>
              <a:rPr lang="en-US" dirty="0" smtClean="0"/>
              <a:t> – </a:t>
            </a:r>
            <a:r>
              <a:rPr lang="en-US" dirty="0" err="1" smtClean="0"/>
              <a:t>строительство</a:t>
            </a:r>
            <a:r>
              <a:rPr lang="en-US" dirty="0" smtClean="0"/>
              <a:t> </a:t>
            </a:r>
            <a:r>
              <a:rPr lang="en-US" dirty="0" err="1" smtClean="0"/>
              <a:t>крепостных</a:t>
            </a:r>
            <a:r>
              <a:rPr lang="en-US" dirty="0" smtClean="0"/>
              <a:t> </a:t>
            </a:r>
            <a:r>
              <a:rPr lang="en-US" dirty="0" err="1" smtClean="0"/>
              <a:t>стен</a:t>
            </a:r>
            <a:r>
              <a:rPr lang="en-US" dirty="0" smtClean="0"/>
              <a:t>, </a:t>
            </a:r>
            <a:r>
              <a:rPr lang="en-US" dirty="0" err="1" smtClean="0"/>
              <a:t>дворцов</a:t>
            </a:r>
            <a:r>
              <a:rPr lang="en-US" dirty="0" smtClean="0"/>
              <a:t>, </a:t>
            </a:r>
            <a:r>
              <a:rPr lang="en-US" dirty="0" err="1" smtClean="0"/>
              <a:t>боярские</a:t>
            </a:r>
            <a:r>
              <a:rPr lang="en-US" dirty="0" smtClean="0"/>
              <a:t> </a:t>
            </a:r>
            <a:r>
              <a:rPr lang="en-US" dirty="0" err="1" smtClean="0"/>
              <a:t>палаты</a:t>
            </a:r>
            <a:r>
              <a:rPr lang="en-US" dirty="0" smtClean="0"/>
              <a:t>, </a:t>
            </a:r>
            <a:r>
              <a:rPr lang="en-US" dirty="0" err="1" smtClean="0"/>
              <a:t>торговые</a:t>
            </a:r>
            <a:r>
              <a:rPr lang="en-US" dirty="0" smtClean="0"/>
              <a:t> </a:t>
            </a:r>
            <a:r>
              <a:rPr lang="en-US" dirty="0" err="1" smtClean="0"/>
              <a:t>ряды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6528" y="1661389"/>
            <a:ext cx="5883824" cy="4045129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779912" y="1052736"/>
            <a:ext cx="187220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Дворцы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331640" y="6021288"/>
            <a:ext cx="7056784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Теремной</a:t>
            </a:r>
            <a:r>
              <a:rPr lang="en-US" sz="3200" dirty="0" smtClean="0"/>
              <a:t> </a:t>
            </a:r>
            <a:r>
              <a:rPr lang="en-US" sz="3200" dirty="0" err="1" smtClean="0"/>
              <a:t>дворец</a:t>
            </a:r>
            <a:r>
              <a:rPr lang="en-US" sz="3200" dirty="0" smtClean="0"/>
              <a:t> (</a:t>
            </a:r>
            <a:r>
              <a:rPr lang="en-US" sz="3200" dirty="0" err="1" smtClean="0"/>
              <a:t>архитектор</a:t>
            </a:r>
            <a:r>
              <a:rPr lang="en-US" sz="3200" dirty="0" smtClean="0"/>
              <a:t> </a:t>
            </a:r>
            <a:r>
              <a:rPr lang="en-US" sz="3200" dirty="0" err="1" smtClean="0"/>
              <a:t>Огурцов</a:t>
            </a:r>
            <a:r>
              <a:rPr lang="en-US" sz="3200" dirty="0" smtClean="0"/>
              <a:t>)</a:t>
            </a:r>
            <a:endParaRPr lang="ru-RU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9402" y="1778666"/>
            <a:ext cx="7918076" cy="381057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779912" y="1052736"/>
            <a:ext cx="187220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Дворцы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907704" y="6021288"/>
            <a:ext cx="5976664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Деревяннй</a:t>
            </a:r>
            <a:r>
              <a:rPr lang="en-US" sz="3200" dirty="0" smtClean="0"/>
              <a:t> </a:t>
            </a:r>
            <a:r>
              <a:rPr lang="en-US" sz="3200" dirty="0" err="1" smtClean="0"/>
              <a:t>коломенский</a:t>
            </a:r>
            <a:r>
              <a:rPr lang="en-US" sz="3200" dirty="0" smtClean="0"/>
              <a:t> </a:t>
            </a:r>
            <a:r>
              <a:rPr lang="en-US" sz="3200" dirty="0" err="1" smtClean="0"/>
              <a:t>дворец</a:t>
            </a:r>
            <a:endParaRPr lang="ru-RU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851920" y="1052736"/>
            <a:ext cx="187220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Дворцы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699792" y="5877272"/>
            <a:ext cx="424847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Измаиловский</a:t>
            </a:r>
            <a:r>
              <a:rPr lang="en-US" sz="3200" dirty="0" smtClean="0"/>
              <a:t> </a:t>
            </a:r>
            <a:r>
              <a:rPr lang="en-US" sz="3200" dirty="0" err="1" smtClean="0"/>
              <a:t>дворец</a:t>
            </a:r>
            <a:endParaRPr lang="ru-RU" sz="3200" dirty="0"/>
          </a:p>
        </p:txBody>
      </p:sp>
      <p:pic>
        <p:nvPicPr>
          <p:cNvPr id="8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6528" y="1722679"/>
            <a:ext cx="5883824" cy="392254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29600" cy="922114"/>
          </a:xfrm>
        </p:spPr>
        <p:txBody>
          <a:bodyPr/>
          <a:lstStyle/>
          <a:p>
            <a:r>
              <a:rPr lang="ru-RU" sz="3600" b="1" u="sng" dirty="0" smtClean="0">
                <a:solidFill>
                  <a:schemeClr val="tx2"/>
                </a:solidFill>
              </a:rPr>
              <a:t>Зодчество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3275856" y="1196752"/>
            <a:ext cx="295232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dirty="0" err="1" smtClean="0"/>
              <a:t>Торговые</a:t>
            </a:r>
            <a:r>
              <a:rPr lang="en-US" sz="3200" dirty="0" smtClean="0"/>
              <a:t> </a:t>
            </a:r>
            <a:r>
              <a:rPr lang="en-US" sz="3200" dirty="0" err="1" smtClean="0"/>
              <a:t>ряды</a:t>
            </a:r>
            <a:endParaRPr lang="en-US" sz="3200" dirty="0" smtClean="0"/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411760" y="5877272"/>
            <a:ext cx="4680520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Торговые</a:t>
            </a:r>
            <a:r>
              <a:rPr lang="en-US" sz="3200" dirty="0" smtClean="0"/>
              <a:t> </a:t>
            </a:r>
            <a:r>
              <a:rPr lang="en-US" sz="3200" dirty="0" err="1" smtClean="0"/>
              <a:t>ряды</a:t>
            </a:r>
            <a:r>
              <a:rPr lang="en-US" sz="3200" dirty="0" smtClean="0"/>
              <a:t> в </a:t>
            </a:r>
            <a:r>
              <a:rPr lang="en-US" sz="3200" dirty="0" err="1" smtClean="0"/>
              <a:t>Ростове</a:t>
            </a:r>
            <a:endParaRPr lang="ru-RU" sz="3200" dirty="0"/>
          </a:p>
        </p:txBody>
      </p:sp>
      <p:pic>
        <p:nvPicPr>
          <p:cNvPr id="8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794592"/>
            <a:ext cx="5883824" cy="377872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Живопись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1187624" y="5877272"/>
            <a:ext cx="6408712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smtClean="0"/>
              <a:t>С.Ф. </a:t>
            </a:r>
            <a:r>
              <a:rPr lang="en-US" sz="3200" dirty="0" err="1" smtClean="0"/>
              <a:t>Ушаков</a:t>
            </a:r>
            <a:r>
              <a:rPr lang="en-US" sz="3200" dirty="0" smtClean="0"/>
              <a:t> </a:t>
            </a:r>
            <a:r>
              <a:rPr lang="ru-RU" sz="3200" dirty="0" smtClean="0"/>
              <a:t>«</a:t>
            </a:r>
            <a:r>
              <a:rPr lang="en-US" sz="3200" dirty="0" err="1" smtClean="0"/>
              <a:t>Спас</a:t>
            </a:r>
            <a:r>
              <a:rPr lang="en-US" sz="3200" dirty="0" smtClean="0"/>
              <a:t> </a:t>
            </a:r>
            <a:r>
              <a:rPr lang="en-US" sz="3200" dirty="0" err="1" smtClean="0"/>
              <a:t>Нерукотворный</a:t>
            </a:r>
            <a:r>
              <a:rPr lang="ru-RU" sz="3200" dirty="0" smtClean="0"/>
              <a:t>»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pic>
        <p:nvPicPr>
          <p:cNvPr id="8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63145" y="1159050"/>
            <a:ext cx="3897087" cy="457420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Живопись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203848" y="5877272"/>
            <a:ext cx="3816424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Парсуна</a:t>
            </a:r>
            <a:r>
              <a:rPr lang="en-US" sz="3200" dirty="0" smtClean="0"/>
              <a:t> </a:t>
            </a:r>
            <a:r>
              <a:rPr lang="ru-RU" sz="3200" dirty="0" smtClean="0"/>
              <a:t>«</a:t>
            </a:r>
            <a:r>
              <a:rPr lang="en-US" sz="3200" dirty="0" err="1" smtClean="0"/>
              <a:t>Купец</a:t>
            </a:r>
            <a:r>
              <a:rPr lang="ru-RU" sz="3200" dirty="0" smtClean="0"/>
              <a:t>»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pic>
        <p:nvPicPr>
          <p:cNvPr id="8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3434" y="1159050"/>
            <a:ext cx="3654790" cy="4574206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Живопись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051720" y="5877272"/>
            <a:ext cx="5976664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3200" dirty="0" err="1" smtClean="0"/>
              <a:t>Парсуна</a:t>
            </a:r>
            <a:r>
              <a:rPr lang="en-US" sz="3200" dirty="0" smtClean="0"/>
              <a:t> </a:t>
            </a:r>
            <a:r>
              <a:rPr lang="ru-RU" sz="3200" dirty="0" smtClean="0"/>
              <a:t>«</a:t>
            </a:r>
            <a:r>
              <a:rPr lang="en-US" sz="3200" dirty="0" err="1" smtClean="0"/>
              <a:t>Дмитрий</a:t>
            </a:r>
            <a:r>
              <a:rPr lang="en-US" sz="3200" dirty="0" smtClean="0"/>
              <a:t> </a:t>
            </a:r>
            <a:r>
              <a:rPr lang="en-US" sz="3200" dirty="0" err="1" smtClean="0"/>
              <a:t>Ростовский</a:t>
            </a:r>
            <a:r>
              <a:rPr lang="ru-RU" sz="3200" dirty="0" smtClean="0"/>
              <a:t>»</a:t>
            </a:r>
            <a:r>
              <a:rPr lang="en-US" sz="3200" dirty="0" smtClean="0"/>
              <a:t> </a:t>
            </a:r>
            <a:endParaRPr lang="ru-RU" sz="3200" dirty="0"/>
          </a:p>
        </p:txBody>
      </p:sp>
      <p:pic>
        <p:nvPicPr>
          <p:cNvPr id="8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3434" y="1213155"/>
            <a:ext cx="3654790" cy="446599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Театр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395536" y="5733256"/>
            <a:ext cx="8712968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en-US" sz="3200" dirty="0" err="1" smtClean="0"/>
              <a:t>Открытие</a:t>
            </a:r>
            <a:r>
              <a:rPr lang="en-US" sz="3200" dirty="0" smtClean="0"/>
              <a:t> </a:t>
            </a:r>
            <a:r>
              <a:rPr lang="en-US" sz="3200" dirty="0" err="1" smtClean="0"/>
              <a:t>Придворного</a:t>
            </a:r>
            <a:r>
              <a:rPr lang="en-US" sz="3200" dirty="0" smtClean="0"/>
              <a:t> </a:t>
            </a:r>
            <a:r>
              <a:rPr lang="en-US" sz="3200" dirty="0" err="1" smtClean="0"/>
              <a:t>театра</a:t>
            </a:r>
            <a:r>
              <a:rPr lang="en-US" sz="3200" dirty="0" smtClean="0"/>
              <a:t> </a:t>
            </a:r>
            <a:r>
              <a:rPr lang="en-US" sz="3200" dirty="0" err="1" smtClean="0"/>
              <a:t>царя</a:t>
            </a:r>
            <a:r>
              <a:rPr lang="en-US" sz="3200" dirty="0" smtClean="0"/>
              <a:t> </a:t>
            </a:r>
            <a:r>
              <a:rPr lang="en-US" sz="3200" dirty="0" err="1" smtClean="0"/>
              <a:t>Алексея</a:t>
            </a:r>
            <a:r>
              <a:rPr lang="en-US" sz="3200" dirty="0" smtClean="0"/>
              <a:t> </a:t>
            </a:r>
            <a:r>
              <a:rPr lang="en-US" sz="3200" dirty="0" err="1" smtClean="0"/>
              <a:t>Михаиловича</a:t>
            </a:r>
            <a:r>
              <a:rPr lang="en-US" sz="3200" dirty="0" smtClean="0"/>
              <a:t> 1672</a:t>
            </a:r>
            <a:endParaRPr lang="ru-RU" sz="3200" dirty="0"/>
          </a:p>
        </p:txBody>
      </p:sp>
      <p:pic>
        <p:nvPicPr>
          <p:cNvPr id="8" name="Содержимое 3" descr="semen_dezhn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5202" y="1245635"/>
            <a:ext cx="7831254" cy="440103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Факторы</a:t>
            </a:r>
            <a:r>
              <a:rPr lang="en-US" sz="3600" b="1" u="sng" dirty="0" smtClean="0">
                <a:solidFill>
                  <a:schemeClr val="tx2"/>
                </a:solidFill>
              </a:rPr>
              <a:t> </a:t>
            </a:r>
            <a:r>
              <a:rPr lang="en-US" sz="3600" b="1" u="sng" dirty="0" err="1" smtClean="0">
                <a:solidFill>
                  <a:schemeClr val="tx2"/>
                </a:solidFill>
              </a:rPr>
              <a:t>влияющие</a:t>
            </a:r>
            <a:r>
              <a:rPr lang="en-US" sz="3600" b="1" u="sng" dirty="0" smtClean="0">
                <a:solidFill>
                  <a:schemeClr val="tx2"/>
                </a:solidFill>
              </a:rPr>
              <a:t> </a:t>
            </a:r>
            <a:r>
              <a:rPr lang="en-US" sz="3600" b="1" u="sng" dirty="0" err="1" smtClean="0">
                <a:solidFill>
                  <a:schemeClr val="tx2"/>
                </a:solidFill>
              </a:rPr>
              <a:t>на</a:t>
            </a:r>
            <a:r>
              <a:rPr lang="en-US" sz="3600" b="1" u="sng" dirty="0" smtClean="0">
                <a:solidFill>
                  <a:schemeClr val="tx2"/>
                </a:solidFill>
              </a:rPr>
              <a:t> </a:t>
            </a:r>
            <a:r>
              <a:rPr lang="en-US" sz="3600" b="1" u="sng" dirty="0" err="1" smtClean="0">
                <a:solidFill>
                  <a:schemeClr val="tx2"/>
                </a:solidFill>
              </a:rPr>
              <a:t>развитие</a:t>
            </a:r>
            <a:r>
              <a:rPr lang="en-US" sz="3600" b="1" u="sng" dirty="0" smtClean="0">
                <a:solidFill>
                  <a:schemeClr val="tx2"/>
                </a:solidFill>
              </a:rPr>
              <a:t> </a:t>
            </a:r>
            <a:r>
              <a:rPr lang="en-US" sz="3600" b="1" u="sng" dirty="0" err="1" smtClean="0">
                <a:solidFill>
                  <a:schemeClr val="tx2"/>
                </a:solidFill>
              </a:rPr>
              <a:t>культуры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3629000"/>
          </a:xfrm>
        </p:spPr>
        <p:txBody>
          <a:bodyPr/>
          <a:lstStyle/>
          <a:p>
            <a:r>
              <a:rPr lang="en-US" dirty="0" err="1" smtClean="0"/>
              <a:t>Формирование</a:t>
            </a:r>
            <a:r>
              <a:rPr lang="en-US" dirty="0" smtClean="0"/>
              <a:t> </a:t>
            </a:r>
            <a:r>
              <a:rPr lang="en-US" dirty="0" err="1" smtClean="0"/>
              <a:t>абсолютизма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Изменение</a:t>
            </a:r>
            <a:r>
              <a:rPr lang="en-US" dirty="0" smtClean="0"/>
              <a:t> </a:t>
            </a:r>
            <a:r>
              <a:rPr lang="en-US" dirty="0" err="1" smtClean="0"/>
              <a:t>социальной</a:t>
            </a:r>
            <a:r>
              <a:rPr lang="en-US" dirty="0" smtClean="0"/>
              <a:t> </a:t>
            </a:r>
            <a:r>
              <a:rPr lang="en-US" dirty="0" err="1" smtClean="0"/>
              <a:t>структуры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Секуляризация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Церковная</a:t>
            </a:r>
            <a:r>
              <a:rPr lang="en-US" dirty="0" smtClean="0"/>
              <a:t> </a:t>
            </a:r>
            <a:r>
              <a:rPr lang="en-US" dirty="0" err="1" smtClean="0"/>
              <a:t>реформа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Влияние</a:t>
            </a:r>
            <a:r>
              <a:rPr lang="en-US" dirty="0" smtClean="0"/>
              <a:t> </a:t>
            </a:r>
            <a:r>
              <a:rPr lang="en-US" dirty="0" err="1" smtClean="0"/>
              <a:t>природы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Влияние</a:t>
            </a:r>
            <a:r>
              <a:rPr lang="en-US" dirty="0" smtClean="0"/>
              <a:t> </a:t>
            </a:r>
            <a:r>
              <a:rPr lang="en-US" dirty="0" err="1" smtClean="0"/>
              <a:t>Запада</a:t>
            </a:r>
            <a:r>
              <a:rPr lang="en-US" dirty="0" smtClean="0"/>
              <a:t> </a:t>
            </a:r>
            <a:r>
              <a:rPr lang="en-US" dirty="0" err="1" smtClean="0"/>
              <a:t>через</a:t>
            </a:r>
            <a:r>
              <a:rPr lang="en-US" dirty="0" smtClean="0"/>
              <a:t> </a:t>
            </a:r>
            <a:r>
              <a:rPr lang="en-US" dirty="0" err="1" smtClean="0"/>
              <a:t>Речь</a:t>
            </a:r>
            <a:r>
              <a:rPr lang="en-US" dirty="0" smtClean="0"/>
              <a:t> </a:t>
            </a:r>
            <a:r>
              <a:rPr lang="en-US" dirty="0" err="1" smtClean="0"/>
              <a:t>Посполитую</a:t>
            </a:r>
            <a:r>
              <a:rPr lang="en-US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Вывод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8" name="Содержимое 6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968552"/>
          </a:xfrm>
        </p:spPr>
        <p:txBody>
          <a:bodyPr>
            <a:noAutofit/>
          </a:bodyPr>
          <a:lstStyle/>
          <a:p>
            <a:pPr marL="0" indent="360363">
              <a:buNone/>
            </a:pPr>
            <a:r>
              <a:rPr lang="en-US" dirty="0" err="1" smtClean="0"/>
              <a:t>Культура</a:t>
            </a:r>
            <a:r>
              <a:rPr lang="en-US" dirty="0" smtClean="0"/>
              <a:t> </a:t>
            </a:r>
            <a:r>
              <a:rPr lang="en-US" dirty="0" err="1" smtClean="0"/>
              <a:t>России</a:t>
            </a:r>
            <a:r>
              <a:rPr lang="en-US" dirty="0" smtClean="0"/>
              <a:t> XVII </a:t>
            </a:r>
            <a:r>
              <a:rPr lang="ru-RU" dirty="0" smtClean="0"/>
              <a:t>века – </a:t>
            </a:r>
            <a:r>
              <a:rPr lang="ru-RU" dirty="0" smtClean="0"/>
              <a:t>начинает приобретать светские черты:</a:t>
            </a:r>
          </a:p>
          <a:p>
            <a:pPr marL="0" indent="360363"/>
            <a:r>
              <a:rPr lang="ru-RU" dirty="0" smtClean="0"/>
              <a:t>В образовании – учреждения светских учебных заведений.</a:t>
            </a:r>
          </a:p>
          <a:p>
            <a:pPr marL="0" indent="360363"/>
            <a:r>
              <a:rPr lang="ru-RU" dirty="0" smtClean="0"/>
              <a:t>В науке – развитие реальных научных знаний.</a:t>
            </a:r>
          </a:p>
          <a:p>
            <a:pPr marL="0" indent="360363"/>
            <a:r>
              <a:rPr lang="ru-RU" dirty="0" smtClean="0"/>
              <a:t>В литературе, архитектуре, живописи – отход от церковных </a:t>
            </a:r>
            <a:r>
              <a:rPr lang="ru-RU" dirty="0" err="1" smtClean="0"/>
              <a:t>канов</a:t>
            </a:r>
            <a:r>
              <a:rPr lang="ru-RU" dirty="0" smtClean="0"/>
              <a:t>, обмирщение искусства.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Образование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32248"/>
            <a:ext cx="8229600" cy="3629000"/>
          </a:xfrm>
        </p:spPr>
        <p:txBody>
          <a:bodyPr/>
          <a:lstStyle/>
          <a:p>
            <a:r>
              <a:rPr lang="en-US" dirty="0" err="1" smtClean="0"/>
              <a:t>Домашнее</a:t>
            </a:r>
            <a:r>
              <a:rPr lang="en-US" dirty="0" smtClean="0"/>
              <a:t> </a:t>
            </a:r>
            <a:r>
              <a:rPr lang="en-US" dirty="0" err="1" smtClean="0"/>
              <a:t>образование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Начальное</a:t>
            </a:r>
            <a:r>
              <a:rPr lang="en-US" dirty="0" smtClean="0"/>
              <a:t> </a:t>
            </a:r>
            <a:r>
              <a:rPr lang="en-US" dirty="0" err="1" smtClean="0"/>
              <a:t>образование</a:t>
            </a:r>
            <a:r>
              <a:rPr lang="en-US" dirty="0" smtClean="0"/>
              <a:t> </a:t>
            </a:r>
            <a:r>
              <a:rPr lang="en-US" dirty="0" err="1" smtClean="0"/>
              <a:t>при</a:t>
            </a:r>
            <a:r>
              <a:rPr lang="en-US" dirty="0" smtClean="0"/>
              <a:t> </a:t>
            </a:r>
            <a:r>
              <a:rPr lang="en-US" dirty="0" err="1" smtClean="0"/>
              <a:t>церквях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Братские</a:t>
            </a:r>
            <a:r>
              <a:rPr lang="en-US" dirty="0" smtClean="0"/>
              <a:t> </a:t>
            </a:r>
            <a:r>
              <a:rPr lang="en-US" dirty="0" err="1" smtClean="0"/>
              <a:t>школы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Приказные</a:t>
            </a:r>
            <a:r>
              <a:rPr lang="en-US" dirty="0" smtClean="0"/>
              <a:t> </a:t>
            </a:r>
            <a:r>
              <a:rPr lang="en-US" dirty="0" err="1" smtClean="0"/>
              <a:t>школы</a:t>
            </a:r>
            <a:r>
              <a:rPr lang="en-US" dirty="0" smtClean="0"/>
              <a:t> (1665).</a:t>
            </a:r>
          </a:p>
          <a:p>
            <a:r>
              <a:rPr lang="en-US" dirty="0" err="1" smtClean="0"/>
              <a:t>Школа</a:t>
            </a:r>
            <a:r>
              <a:rPr lang="en-US" dirty="0" smtClean="0"/>
              <a:t> </a:t>
            </a:r>
            <a:r>
              <a:rPr lang="en-US" dirty="0" err="1" smtClean="0"/>
              <a:t>боярина</a:t>
            </a:r>
            <a:r>
              <a:rPr lang="en-US" dirty="0" smtClean="0"/>
              <a:t> </a:t>
            </a:r>
            <a:r>
              <a:rPr lang="en-US" dirty="0" err="1" smtClean="0"/>
              <a:t>Ртищева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Славяно-греколатинская</a:t>
            </a:r>
            <a:r>
              <a:rPr lang="en-US" dirty="0" smtClean="0"/>
              <a:t> </a:t>
            </a:r>
            <a:r>
              <a:rPr lang="en-US" dirty="0" err="1" smtClean="0"/>
              <a:t>академия</a:t>
            </a:r>
            <a:r>
              <a:rPr lang="en-US" dirty="0"/>
              <a:t> </a:t>
            </a:r>
            <a:r>
              <a:rPr lang="en-US" dirty="0" smtClean="0"/>
              <a:t>(1687).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Наука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1900808"/>
          </a:xfrm>
        </p:spPr>
        <p:txBody>
          <a:bodyPr/>
          <a:lstStyle/>
          <a:p>
            <a:r>
              <a:rPr lang="en-US" dirty="0" err="1" smtClean="0"/>
              <a:t>Носила</a:t>
            </a:r>
            <a:r>
              <a:rPr lang="en-US" dirty="0" smtClean="0"/>
              <a:t> </a:t>
            </a:r>
            <a:r>
              <a:rPr lang="en-US" dirty="0" err="1" smtClean="0"/>
              <a:t>прикладной</a:t>
            </a:r>
            <a:r>
              <a:rPr lang="en-US" dirty="0" smtClean="0"/>
              <a:t> </a:t>
            </a:r>
            <a:r>
              <a:rPr lang="en-US" dirty="0" err="1" smtClean="0"/>
              <a:t>характер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Использование</a:t>
            </a:r>
            <a:r>
              <a:rPr lang="en-US" dirty="0" smtClean="0"/>
              <a:t> </a:t>
            </a:r>
            <a:r>
              <a:rPr lang="en-US" dirty="0" err="1" smtClean="0"/>
              <a:t>приборов</a:t>
            </a:r>
            <a:r>
              <a:rPr lang="en-US" dirty="0" smtClean="0"/>
              <a:t> </a:t>
            </a:r>
            <a:r>
              <a:rPr lang="en-US" dirty="0" err="1" smtClean="0"/>
              <a:t>из</a:t>
            </a:r>
            <a:r>
              <a:rPr lang="en-US" dirty="0" smtClean="0"/>
              <a:t> </a:t>
            </a:r>
            <a:r>
              <a:rPr lang="en-US" dirty="0" err="1" smtClean="0"/>
              <a:t>Европы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Развитие</a:t>
            </a:r>
            <a:r>
              <a:rPr lang="en-US" dirty="0" smtClean="0"/>
              <a:t> </a:t>
            </a:r>
            <a:r>
              <a:rPr lang="en-US" dirty="0" err="1" smtClean="0"/>
              <a:t>географии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Землепроходцы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semen_dezhne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36779"/>
            <a:ext cx="2304256" cy="3072341"/>
          </a:xfrm>
          <a:ln>
            <a:solidFill>
              <a:schemeClr val="tx1"/>
            </a:solidFill>
          </a:ln>
        </p:spPr>
      </p:pic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2996952"/>
            <a:ext cx="5770339" cy="3173686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059832" y="1268760"/>
            <a:ext cx="5472608" cy="1224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err="1" smtClean="0"/>
              <a:t>Семён</a:t>
            </a:r>
            <a:r>
              <a:rPr lang="en-US" sz="2000" dirty="0" smtClean="0"/>
              <a:t> </a:t>
            </a:r>
            <a:r>
              <a:rPr lang="en-US" sz="2000" dirty="0" err="1" smtClean="0"/>
              <a:t>Дежнёв</a:t>
            </a:r>
            <a:r>
              <a:rPr lang="en-US" sz="2000" dirty="0" smtClean="0"/>
              <a:t> – </a:t>
            </a:r>
            <a:r>
              <a:rPr lang="en-US" sz="2000" dirty="0" err="1" smtClean="0"/>
              <a:t>изучал</a:t>
            </a:r>
            <a:r>
              <a:rPr lang="en-US" sz="2000" dirty="0" smtClean="0"/>
              <a:t> </a:t>
            </a:r>
            <a:r>
              <a:rPr lang="en-US" sz="2000" dirty="0" err="1" smtClean="0"/>
              <a:t>Восточную</a:t>
            </a:r>
            <a:r>
              <a:rPr lang="en-US" sz="2000" dirty="0" smtClean="0"/>
              <a:t> </a:t>
            </a:r>
            <a:r>
              <a:rPr lang="en-US" sz="2000" dirty="0" err="1" smtClean="0"/>
              <a:t>Сибирь</a:t>
            </a:r>
            <a:r>
              <a:rPr lang="en-US" sz="2000" dirty="0" smtClean="0"/>
              <a:t>, </a:t>
            </a:r>
            <a:r>
              <a:rPr lang="en-US" sz="2000" dirty="0" err="1" smtClean="0"/>
              <a:t>Крайний</a:t>
            </a:r>
            <a:r>
              <a:rPr lang="en-US" sz="2000" dirty="0" smtClean="0"/>
              <a:t> </a:t>
            </a:r>
            <a:r>
              <a:rPr lang="en-US" sz="2000" dirty="0" err="1" smtClean="0"/>
              <a:t>Север</a:t>
            </a:r>
            <a:r>
              <a:rPr lang="en-US" sz="2000" dirty="0" smtClean="0"/>
              <a:t> и </a:t>
            </a:r>
            <a:r>
              <a:rPr lang="en-US" sz="2000" dirty="0" err="1" smtClean="0"/>
              <a:t>открыл</a:t>
            </a:r>
            <a:r>
              <a:rPr lang="en-US" sz="2000" dirty="0" smtClean="0"/>
              <a:t> </a:t>
            </a:r>
            <a:r>
              <a:rPr lang="en-US" sz="2000" dirty="0" err="1" smtClean="0"/>
              <a:t>пролив</a:t>
            </a:r>
            <a:r>
              <a:rPr lang="en-US" sz="2000" dirty="0" smtClean="0"/>
              <a:t> </a:t>
            </a:r>
            <a:r>
              <a:rPr lang="en-US" sz="2000" dirty="0" err="1" smtClean="0"/>
              <a:t>между</a:t>
            </a:r>
            <a:r>
              <a:rPr lang="en-US" sz="2000" dirty="0" smtClean="0"/>
              <a:t> </a:t>
            </a:r>
            <a:r>
              <a:rPr lang="en-US" sz="2000" dirty="0" err="1" smtClean="0"/>
              <a:t>материками</a:t>
            </a:r>
            <a:r>
              <a:rPr lang="en-US" sz="2000" dirty="0" smtClean="0"/>
              <a:t> </a:t>
            </a:r>
            <a:r>
              <a:rPr lang="en-US" sz="2000" dirty="0" err="1" smtClean="0"/>
              <a:t>Евразией</a:t>
            </a:r>
            <a:r>
              <a:rPr lang="en-US" sz="2000" dirty="0" smtClean="0"/>
              <a:t> и </a:t>
            </a:r>
            <a:r>
              <a:rPr lang="en-US" sz="2000" dirty="0" err="1" smtClean="0"/>
              <a:t>Северной</a:t>
            </a:r>
            <a:r>
              <a:rPr lang="en-US" sz="2000" dirty="0" smtClean="0"/>
              <a:t> </a:t>
            </a:r>
            <a:r>
              <a:rPr lang="en-US" sz="2000" dirty="0" err="1" smtClean="0"/>
              <a:t>Америкой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Землепроходцы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semen_dezhne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2407" y="1364771"/>
            <a:ext cx="2194529" cy="3072341"/>
          </a:xfrm>
          <a:ln>
            <a:solidFill>
              <a:schemeClr val="tx1"/>
            </a:solidFill>
          </a:ln>
        </p:spPr>
      </p:pic>
      <p:pic>
        <p:nvPicPr>
          <p:cNvPr id="5" name="Содержимое 3" descr="semen_dezhne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39678" y="2462445"/>
            <a:ext cx="3784650" cy="3708193"/>
          </a:xfrm>
          <a:prstGeom prst="rect">
            <a:avLst/>
          </a:prstGeom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2987824" y="1196752"/>
            <a:ext cx="5472608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 err="1" smtClean="0"/>
              <a:t>Экспедиция</a:t>
            </a:r>
            <a:r>
              <a:rPr lang="en-US" sz="2000" dirty="0" smtClean="0"/>
              <a:t> В.Д. </a:t>
            </a:r>
            <a:r>
              <a:rPr lang="en-US" sz="2000" dirty="0" err="1" smtClean="0"/>
              <a:t>Пояркова</a:t>
            </a:r>
            <a:r>
              <a:rPr lang="en-US" sz="2000" dirty="0" smtClean="0"/>
              <a:t> – </a:t>
            </a:r>
            <a:r>
              <a:rPr lang="en-US" sz="2000" dirty="0" err="1" smtClean="0"/>
              <a:t>изучила</a:t>
            </a:r>
            <a:r>
              <a:rPr lang="en-US" sz="2000" dirty="0" smtClean="0"/>
              <a:t> </a:t>
            </a:r>
            <a:r>
              <a:rPr lang="en-US" sz="2000" dirty="0" err="1" smtClean="0"/>
              <a:t>бассейн</a:t>
            </a:r>
            <a:r>
              <a:rPr lang="en-US" sz="2000" dirty="0" smtClean="0"/>
              <a:t> </a:t>
            </a:r>
            <a:r>
              <a:rPr lang="en-US" sz="2000" dirty="0" err="1" smtClean="0"/>
              <a:t>реки</a:t>
            </a:r>
            <a:r>
              <a:rPr lang="en-US" sz="2000" dirty="0" smtClean="0"/>
              <a:t> </a:t>
            </a:r>
            <a:r>
              <a:rPr lang="en-US" sz="2000" dirty="0" err="1" smtClean="0"/>
              <a:t>Амур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Землепроходцы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1756792"/>
          </a:xfrm>
        </p:spPr>
        <p:txBody>
          <a:bodyPr/>
          <a:lstStyle/>
          <a:p>
            <a:r>
              <a:rPr lang="en-US" dirty="0" err="1" smtClean="0"/>
              <a:t>М.Стадухин</a:t>
            </a:r>
            <a:r>
              <a:rPr lang="en-US" dirty="0" smtClean="0"/>
              <a:t> – </a:t>
            </a:r>
            <a:r>
              <a:rPr lang="en-US" dirty="0" err="1" smtClean="0"/>
              <a:t>изучил</a:t>
            </a:r>
            <a:r>
              <a:rPr lang="en-US" dirty="0" smtClean="0"/>
              <a:t> </a:t>
            </a:r>
            <a:r>
              <a:rPr lang="en-US" dirty="0" err="1" smtClean="0"/>
              <a:t>реку</a:t>
            </a:r>
            <a:r>
              <a:rPr lang="en-US" dirty="0" smtClean="0"/>
              <a:t> </a:t>
            </a:r>
            <a:r>
              <a:rPr lang="en-US" dirty="0" err="1" smtClean="0"/>
              <a:t>Анадырь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Е.П.Хабаров</a:t>
            </a:r>
            <a:r>
              <a:rPr lang="en-US" dirty="0" smtClean="0"/>
              <a:t> – </a:t>
            </a:r>
            <a:r>
              <a:rPr lang="en-US" dirty="0" err="1" smtClean="0"/>
              <a:t>изучил</a:t>
            </a:r>
            <a:r>
              <a:rPr lang="en-US" dirty="0" smtClean="0"/>
              <a:t> </a:t>
            </a:r>
            <a:r>
              <a:rPr lang="en-US" dirty="0" err="1" smtClean="0"/>
              <a:t>Приамурье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В.В.Атласов</a:t>
            </a:r>
            <a:r>
              <a:rPr lang="en-US" dirty="0" smtClean="0"/>
              <a:t> – </a:t>
            </a:r>
            <a:r>
              <a:rPr lang="en-US" dirty="0" err="1" smtClean="0"/>
              <a:t>изучил</a:t>
            </a:r>
            <a:r>
              <a:rPr lang="en-US" dirty="0" smtClean="0"/>
              <a:t> </a:t>
            </a:r>
            <a:r>
              <a:rPr lang="en-US" dirty="0" err="1" smtClean="0"/>
              <a:t>Камчатку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sz="3600" b="1" u="sng" dirty="0" err="1" smtClean="0">
                <a:solidFill>
                  <a:schemeClr val="tx2"/>
                </a:solidFill>
              </a:rPr>
              <a:t>Литература</a:t>
            </a:r>
            <a:endParaRPr lang="ru-RU" sz="3600" b="1" u="sng" dirty="0">
              <a:solidFill>
                <a:schemeClr val="tx2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39552" y="1340768"/>
            <a:ext cx="3816424" cy="511256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Букварь</a:t>
            </a:r>
            <a:r>
              <a:rPr lang="en-US" dirty="0" smtClean="0"/>
              <a:t> </a:t>
            </a:r>
            <a:r>
              <a:rPr lang="en-US" dirty="0" err="1" smtClean="0"/>
              <a:t>Василия</a:t>
            </a:r>
            <a:r>
              <a:rPr lang="en-US" dirty="0" smtClean="0"/>
              <a:t> </a:t>
            </a:r>
            <a:r>
              <a:rPr lang="en-US" dirty="0" err="1" smtClean="0"/>
              <a:t>Усова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Семион</a:t>
            </a:r>
            <a:r>
              <a:rPr lang="en-US" dirty="0" smtClean="0"/>
              <a:t> </a:t>
            </a:r>
            <a:r>
              <a:rPr lang="en-US" dirty="0" err="1" smtClean="0"/>
              <a:t>Полоцкий</a:t>
            </a:r>
            <a:r>
              <a:rPr lang="en-US" dirty="0" smtClean="0"/>
              <a:t> – </a:t>
            </a:r>
            <a:r>
              <a:rPr lang="en-US" dirty="0" err="1" smtClean="0"/>
              <a:t>родоначальник</a:t>
            </a:r>
            <a:r>
              <a:rPr lang="en-US" dirty="0" smtClean="0"/>
              <a:t> </a:t>
            </a:r>
            <a:r>
              <a:rPr lang="en-US" dirty="0" err="1" smtClean="0"/>
              <a:t>поэзии</a:t>
            </a:r>
            <a:r>
              <a:rPr lang="en-US" dirty="0" smtClean="0"/>
              <a:t>, </a:t>
            </a:r>
            <a:r>
              <a:rPr lang="en-US" dirty="0" err="1" smtClean="0"/>
              <a:t>публицистики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Инокентий</a:t>
            </a:r>
            <a:r>
              <a:rPr lang="en-US" dirty="0" smtClean="0"/>
              <a:t> </a:t>
            </a:r>
            <a:r>
              <a:rPr lang="en-US" dirty="0" err="1" smtClean="0"/>
              <a:t>Гизель</a:t>
            </a:r>
            <a:r>
              <a:rPr lang="en-US" dirty="0" smtClean="0"/>
              <a:t> – </a:t>
            </a:r>
            <a:r>
              <a:rPr lang="ru-RU" dirty="0" smtClean="0"/>
              <a:t>«</a:t>
            </a:r>
            <a:r>
              <a:rPr lang="en-US" dirty="0" err="1" smtClean="0"/>
              <a:t>Синопс</a:t>
            </a:r>
            <a:r>
              <a:rPr lang="ru-RU" dirty="0" err="1" smtClean="0"/>
              <a:t>ис</a:t>
            </a:r>
            <a:r>
              <a:rPr lang="ru-RU" dirty="0" smtClean="0"/>
              <a:t>» - первый научный труд, исторический трактат.</a:t>
            </a:r>
          </a:p>
          <a:p>
            <a:r>
              <a:rPr lang="ru-RU" dirty="0" smtClean="0"/>
              <a:t>Сатирические повести: «О Шемякином суде», «О Ерше </a:t>
            </a:r>
            <a:r>
              <a:rPr lang="ru-RU" dirty="0" err="1" smtClean="0"/>
              <a:t>Ершовиче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Биографическая повесть: «Житие протопопа Аввакума», «Об </a:t>
            </a:r>
            <a:r>
              <a:rPr lang="ru-RU" dirty="0" err="1" smtClean="0"/>
              <a:t>Ульяне</a:t>
            </a:r>
            <a:r>
              <a:rPr lang="ru-RU" dirty="0" smtClean="0"/>
              <a:t> </a:t>
            </a:r>
            <a:r>
              <a:rPr lang="ru-RU" dirty="0" err="1" smtClean="0"/>
              <a:t>Осориной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4" name="Содержимое 6"/>
          <p:cNvSpPr txBox="1">
            <a:spLocks/>
          </p:cNvSpPr>
          <p:nvPr/>
        </p:nvSpPr>
        <p:spPr>
          <a:xfrm>
            <a:off x="4788024" y="1484784"/>
            <a:ext cx="3816424" cy="5112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книг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988840"/>
            <a:ext cx="4248472" cy="33123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442</Words>
  <Application>Microsoft Office PowerPoint</Application>
  <PresentationFormat>Экран (4:3)</PresentationFormat>
  <Paragraphs>100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Культура России XVII века</vt:lpstr>
      <vt:lpstr>Цели и задачи</vt:lpstr>
      <vt:lpstr>Факторы влияющие на развитие культуры</vt:lpstr>
      <vt:lpstr>Образование</vt:lpstr>
      <vt:lpstr>Наука</vt:lpstr>
      <vt:lpstr>Землепроходцы</vt:lpstr>
      <vt:lpstr>Землепроходцы</vt:lpstr>
      <vt:lpstr>Землепроходцы</vt:lpstr>
      <vt:lpstr>Литература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Зодчество</vt:lpstr>
      <vt:lpstr>Живопись</vt:lpstr>
      <vt:lpstr>Живопись</vt:lpstr>
      <vt:lpstr>Живопись</vt:lpstr>
      <vt:lpstr>Театр</vt:lpstr>
      <vt:lpstr>Вывод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Культура России XVII века</dc:title>
  <dc:creator>Timofei</dc:creator>
  <cp:lastModifiedBy>Timofei</cp:lastModifiedBy>
  <cp:revision>49</cp:revision>
  <dcterms:created xsi:type="dcterms:W3CDTF">2020-05-05T11:21:29Z</dcterms:created>
  <dcterms:modified xsi:type="dcterms:W3CDTF">2020-05-06T07:58:13Z</dcterms:modified>
</cp:coreProperties>
</file>