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pptx" ContentType="application/vnd.openxmlformats-officedocument.presentationml.presentation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3" r:id="rId3"/>
    <p:sldId id="265" r:id="rId4"/>
    <p:sldId id="266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66"/>
    <a:srgbClr val="339966"/>
    <a:srgbClr val="00CC66"/>
    <a:srgbClr val="00CC99"/>
    <a:srgbClr val="008080"/>
    <a:srgbClr val="FFFFCC"/>
    <a:srgbClr val="FF9933"/>
    <a:srgbClr val="800000"/>
    <a:srgbClr val="FFC1C2"/>
    <a:srgbClr val="ECB5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674" y="-17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image" Target="../media/image6.emf"/><Relationship Id="rId5" Type="http://schemas.openxmlformats.org/officeDocument/2006/relationships/image" Target="../media/image10.emf"/><Relationship Id="rId4" Type="http://schemas.openxmlformats.org/officeDocument/2006/relationships/image" Target="../media/image9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2C45C9BF-9415-4C67-B89D-F5FF5D6B70D0}" type="datetimeFigureOut">
              <a:rPr lang="en-GB" smtClean="0"/>
              <a:t>30/04/2020</a:t>
            </a:fld>
            <a:endParaRPr lang="en-GB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GB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7459AA8-1978-4441-AAF6-47EA63FA6772}" type="slidenum">
              <a:rPr lang="en-GB" smtClean="0"/>
              <a:t>‹#›</a:t>
            </a:fld>
            <a:endParaRPr lang="en-GB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5C9BF-9415-4C67-B89D-F5FF5D6B70D0}" type="datetimeFigureOut">
              <a:rPr lang="en-GB" smtClean="0"/>
              <a:t>30/04/2020</a:t>
            </a:fld>
            <a:endParaRPr lang="en-GB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59AA8-1978-4441-AAF6-47EA63FA6772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2C45C9BF-9415-4C67-B89D-F5FF5D6B70D0}" type="datetimeFigureOut">
              <a:rPr lang="en-GB" smtClean="0"/>
              <a:t>30/04/2020</a:t>
            </a:fld>
            <a:endParaRPr lang="en-GB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n-GB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67459AA8-1978-4441-AAF6-47EA63FA6772}" type="slidenum">
              <a:rPr lang="en-GB" smtClean="0"/>
              <a:t>‹#›</a:t>
            </a:fld>
            <a:endParaRPr lang="en-GB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5C9BF-9415-4C67-B89D-F5FF5D6B70D0}" type="datetimeFigureOut">
              <a:rPr lang="en-GB" smtClean="0"/>
              <a:t>30/04/2020</a:t>
            </a:fld>
            <a:endParaRPr lang="en-GB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7459AA8-1978-4441-AAF6-47EA63FA6772}" type="slidenum">
              <a:rPr lang="en-GB" smtClean="0"/>
              <a:t>‹#›</a:t>
            </a:fld>
            <a:endParaRPr lang="en-GB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5C9BF-9415-4C67-B89D-F5FF5D6B70D0}" type="datetimeFigureOut">
              <a:rPr lang="en-GB" smtClean="0"/>
              <a:t>30/04/2020</a:t>
            </a:fld>
            <a:endParaRPr lang="en-GB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67459AA8-1978-4441-AAF6-47EA63FA6772}" type="slidenum">
              <a:rPr lang="en-GB" smtClean="0"/>
              <a:t>‹#›</a:t>
            </a:fld>
            <a:endParaRPr lang="en-GB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2C45C9BF-9415-4C67-B89D-F5FF5D6B70D0}" type="datetimeFigureOut">
              <a:rPr lang="en-GB" smtClean="0"/>
              <a:t>30/04/2020</a:t>
            </a:fld>
            <a:endParaRPr lang="en-GB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67459AA8-1978-4441-AAF6-47EA63FA6772}" type="slidenum">
              <a:rPr lang="en-GB" smtClean="0"/>
              <a:t>‹#›</a:t>
            </a:fld>
            <a:endParaRPr lang="en-GB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2C45C9BF-9415-4C67-B89D-F5FF5D6B70D0}" type="datetimeFigureOut">
              <a:rPr lang="en-GB" smtClean="0"/>
              <a:t>30/04/2020</a:t>
            </a:fld>
            <a:endParaRPr lang="en-GB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67459AA8-1978-4441-AAF6-47EA63FA6772}" type="slidenum">
              <a:rPr lang="en-GB" smtClean="0"/>
              <a:t>‹#›</a:t>
            </a:fld>
            <a:endParaRPr lang="en-GB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GB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5C9BF-9415-4C67-B89D-F5FF5D6B70D0}" type="datetimeFigureOut">
              <a:rPr lang="en-GB" smtClean="0"/>
              <a:t>30/04/2020</a:t>
            </a:fld>
            <a:endParaRPr lang="en-GB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7459AA8-1978-4441-AAF6-47EA63FA6772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5C9BF-9415-4C67-B89D-F5FF5D6B70D0}" type="datetimeFigureOut">
              <a:rPr lang="en-GB" smtClean="0"/>
              <a:t>30/04/2020</a:t>
            </a:fld>
            <a:endParaRPr lang="en-GB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7459AA8-1978-4441-AAF6-47EA63FA6772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5C9BF-9415-4C67-B89D-F5FF5D6B70D0}" type="datetimeFigureOut">
              <a:rPr lang="en-GB" smtClean="0"/>
              <a:t>30/04/2020</a:t>
            </a:fld>
            <a:endParaRPr lang="en-GB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7459AA8-1978-4441-AAF6-47EA63FA6772}" type="slidenum">
              <a:rPr lang="en-GB" smtClean="0"/>
              <a:t>‹#›</a:t>
            </a:fld>
            <a:endParaRPr lang="en-GB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2C45C9BF-9415-4C67-B89D-F5FF5D6B70D0}" type="datetimeFigureOut">
              <a:rPr lang="en-GB" smtClean="0"/>
              <a:t>30/04/2020</a:t>
            </a:fld>
            <a:endParaRPr lang="en-GB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67459AA8-1978-4441-AAF6-47EA63FA6772}" type="slidenum">
              <a:rPr lang="en-GB" smtClean="0"/>
              <a:t>‹#›</a:t>
            </a:fld>
            <a:endParaRPr lang="en-GB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n-GB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2C45C9BF-9415-4C67-B89D-F5FF5D6B70D0}" type="datetimeFigureOut">
              <a:rPr lang="en-GB" smtClean="0"/>
              <a:t>30/04/2020</a:t>
            </a:fld>
            <a:endParaRPr lang="en-GB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GB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67459AA8-1978-4441-AAF6-47EA63FA6772}" type="slidenum">
              <a:rPr lang="en-GB" smtClean="0"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13" Type="http://schemas.openxmlformats.org/officeDocument/2006/relationships/image" Target="../media/image8.emf"/><Relationship Id="rId18" Type="http://schemas.openxmlformats.org/officeDocument/2006/relationships/package" Target="../embeddings/Microsoft_PowerPoint_Presentation5.pptx"/><Relationship Id="rId3" Type="http://schemas.openxmlformats.org/officeDocument/2006/relationships/image" Target="../media/image11.jpg"/><Relationship Id="rId7" Type="http://schemas.openxmlformats.org/officeDocument/2006/relationships/slide" Target="slide3.xml"/><Relationship Id="rId12" Type="http://schemas.openxmlformats.org/officeDocument/2006/relationships/package" Target="../embeddings/Microsoft_PowerPoint_Presentation3.pptx"/><Relationship Id="rId17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9.emf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emf"/><Relationship Id="rId11" Type="http://schemas.openxmlformats.org/officeDocument/2006/relationships/oleObject" Target="../embeddings/oleObject3.bin"/><Relationship Id="rId5" Type="http://schemas.openxmlformats.org/officeDocument/2006/relationships/package" Target="../embeddings/Microsoft_PowerPoint_Presentation1.pptx"/><Relationship Id="rId15" Type="http://schemas.openxmlformats.org/officeDocument/2006/relationships/package" Target="../embeddings/Microsoft_PowerPoint_Presentation4.pptx"/><Relationship Id="rId10" Type="http://schemas.openxmlformats.org/officeDocument/2006/relationships/image" Target="../media/image7.emf"/><Relationship Id="rId19" Type="http://schemas.openxmlformats.org/officeDocument/2006/relationships/image" Target="../media/image10.emf"/><Relationship Id="rId4" Type="http://schemas.openxmlformats.org/officeDocument/2006/relationships/oleObject" Target="../embeddings/oleObject1.bin"/><Relationship Id="rId9" Type="http://schemas.openxmlformats.org/officeDocument/2006/relationships/package" Target="../embeddings/Microsoft_PowerPoint_Presentation2.pptx"/><Relationship Id="rId14" Type="http://schemas.openxmlformats.org/officeDocument/2006/relationships/oleObject" Target="../embeddings/oleObject4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s://images-na.ssl-images-amazon.com/images/I/41WyqKFS+KL.png" TargetMode="External"/><Relationship Id="rId13" Type="http://schemas.openxmlformats.org/officeDocument/2006/relationships/hyperlink" Target="http://desogo.elenabetchke.com/receipt-clipart/" TargetMode="External"/><Relationship Id="rId18" Type="http://schemas.openxmlformats.org/officeDocument/2006/relationships/hyperlink" Target="https://c7.hotpng.com/preview/109/736/40/currency-symbol-money-clip-art-currency-symbols-transparent-clip-art-image.jpg" TargetMode="External"/><Relationship Id="rId3" Type="http://schemas.openxmlformats.org/officeDocument/2006/relationships/hyperlink" Target="http://static1.squarespace.com/static/556c715ce4b09e217791b6fb/55dce10ee4b073d35abc5a93/55dce10ee4b073d35abc5aa7/1449174854663/?format=1000w" TargetMode="External"/><Relationship Id="rId7" Type="http://schemas.openxmlformats.org/officeDocument/2006/relationships/hyperlink" Target="https://www.kindpng.com/picc/m/5-51774_hello-clipart-talking-smiley-face-funny-smiley-face.png" TargetMode="External"/><Relationship Id="rId12" Type="http://schemas.openxmlformats.org/officeDocument/2006/relationships/hyperlink" Target="http://img.lenagold.ru/s/svit/svitolk89.png" TargetMode="External"/><Relationship Id="rId17" Type="http://schemas.openxmlformats.org/officeDocument/2006/relationships/hyperlink" Target="https://vse-kassi.ru/wp-content/uploads/2018/07/Logo.png" TargetMode="External"/><Relationship Id="rId2" Type="http://schemas.openxmlformats.org/officeDocument/2006/relationships/image" Target="../media/image11.jpg"/><Relationship Id="rId16" Type="http://schemas.openxmlformats.org/officeDocument/2006/relationships/hyperlink" Target="https://i.pinimg.com/474x/0c/94/69/0c94694f86d51329ababc3d5794ef233.jpg" TargetMode="External"/><Relationship Id="rId20" Type="http://schemas.openxmlformats.org/officeDocument/2006/relationships/hyperlink" Target="https://lh3.googleusercontent.com/proxy/A1YsR7yIdear_6LIDLknHz3FLhWNeKFBbHyPVNng_UC3ZNPUJP5G-zIQ3X3MBe9-WVHACcGn1wJRtcPUBIBVSlbxIezgif5b23dbQ49pDvklF-LRgv4aZRY50g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banner2.cleanpng.com/20180312/yuw/kisspng-feature-phone-smartphone-phone-png-vector-material-5aa6b62e31fa26.4427926115208750542047.jpg" TargetMode="External"/><Relationship Id="rId11" Type="http://schemas.openxmlformats.org/officeDocument/2006/relationships/hyperlink" Target="https://wpcdn.us-east-1.vip.tn-cloud.net/www.pittsburghparent.com/content/uploads/data-import/5c20e66b/MathClipArt.jpg" TargetMode="External"/><Relationship Id="rId5" Type="http://schemas.openxmlformats.org/officeDocument/2006/relationships/hyperlink" Target="https://cdn1.vectorstock.com/i/1000x1000/19/30/thumb-up-female-emoticon-vector-15501930.jpg" TargetMode="External"/><Relationship Id="rId15" Type="http://schemas.openxmlformats.org/officeDocument/2006/relationships/hyperlink" Target="https://needreceipt.com/impImages/cafe2Default.png" TargetMode="External"/><Relationship Id="rId10" Type="http://schemas.openxmlformats.org/officeDocument/2006/relationships/hyperlink" Target="https://clipartart.com/images/calendar-clipart-png-transparent-1.jpg" TargetMode="External"/><Relationship Id="rId19" Type="http://schemas.openxmlformats.org/officeDocument/2006/relationships/hyperlink" Target="https://media-cdn.tripadvisor.com/media/photo-s/0b/91/f0/0f/receipt.jpg" TargetMode="External"/><Relationship Id="rId4" Type="http://schemas.openxmlformats.org/officeDocument/2006/relationships/hyperlink" Target="https://www.goodfon.ru/download/android-tekstura-geometriya/2664x2664/" TargetMode="External"/><Relationship Id="rId9" Type="http://schemas.openxmlformats.org/officeDocument/2006/relationships/hyperlink" Target="https://images.kaplanco.com/catalog/largepopup/47447a.jpg" TargetMode="External"/><Relationship Id="rId14" Type="http://schemas.openxmlformats.org/officeDocument/2006/relationships/hyperlink" Target="https://www.blackbaud.com/files/support/howto/altru/46/content/resources/images/ccreceiptsvg.pn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3789040"/>
            <a:ext cx="5832648" cy="2116832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6600" b="1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rebuchet MS" panose="020B0603020202020204" pitchFamily="34" charset="0"/>
              </a:rPr>
              <a:t>USING ENGLISH </a:t>
            </a:r>
            <a:r>
              <a:rPr lang="en-US" sz="6600" b="1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rebuchet MS" panose="020B0603020202020204" pitchFamily="34" charset="0"/>
              </a:rPr>
              <a:t>NUMBERS</a:t>
            </a:r>
            <a:endParaRPr lang="en-GB" sz="6600" b="1" cap="none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ru-RU" sz="1800" b="1" dirty="0" smtClean="0">
                <a:latin typeface="Trebuchet MS" panose="020B0603020202020204" pitchFamily="34" charset="0"/>
              </a:rPr>
              <a:t>Левенцева Т.А., учитель английского языка</a:t>
            </a:r>
          </a:p>
          <a:p>
            <a:r>
              <a:rPr lang="ru-RU" sz="1800" b="1" dirty="0" smtClean="0">
                <a:latin typeface="Trebuchet MS" panose="020B0603020202020204" pitchFamily="34" charset="0"/>
              </a:rPr>
              <a:t>МОУ «СОШ №23» г. Воркуты</a:t>
            </a:r>
            <a:endParaRPr lang="en-GB" sz="1800" b="1" dirty="0">
              <a:latin typeface="Trebuchet MS" panose="020B0603020202020204" pitchFamily="34" charset="0"/>
            </a:endParaRPr>
          </a:p>
        </p:txBody>
      </p:sp>
      <p:sp>
        <p:nvSpPr>
          <p:cNvPr id="9" name="Полилиния 8"/>
          <p:cNvSpPr/>
          <p:nvPr/>
        </p:nvSpPr>
        <p:spPr>
          <a:xfrm>
            <a:off x="0" y="524786"/>
            <a:ext cx="3864334" cy="3466769"/>
          </a:xfrm>
          <a:custGeom>
            <a:avLst/>
            <a:gdLst>
              <a:gd name="connsiteX0" fmla="*/ 7951 w 3864334"/>
              <a:gd name="connsiteY0" fmla="*/ 0 h 3466769"/>
              <a:gd name="connsiteX1" fmla="*/ 3864334 w 3864334"/>
              <a:gd name="connsiteY1" fmla="*/ 23854 h 3466769"/>
              <a:gd name="connsiteX2" fmla="*/ 3236181 w 3864334"/>
              <a:gd name="connsiteY2" fmla="*/ 2775005 h 3466769"/>
              <a:gd name="connsiteX3" fmla="*/ 2989690 w 3864334"/>
              <a:gd name="connsiteY3" fmla="*/ 2767054 h 3466769"/>
              <a:gd name="connsiteX4" fmla="*/ 2735249 w 3864334"/>
              <a:gd name="connsiteY4" fmla="*/ 2767054 h 3466769"/>
              <a:gd name="connsiteX5" fmla="*/ 2480807 w 3864334"/>
              <a:gd name="connsiteY5" fmla="*/ 2767054 h 3466769"/>
              <a:gd name="connsiteX6" fmla="*/ 2250219 w 3864334"/>
              <a:gd name="connsiteY6" fmla="*/ 2798859 h 3466769"/>
              <a:gd name="connsiteX7" fmla="*/ 1940118 w 3864334"/>
              <a:gd name="connsiteY7" fmla="*/ 2830664 h 3466769"/>
              <a:gd name="connsiteX8" fmla="*/ 1526650 w 3864334"/>
              <a:gd name="connsiteY8" fmla="*/ 2894275 h 3466769"/>
              <a:gd name="connsiteX9" fmla="*/ 1160890 w 3864334"/>
              <a:gd name="connsiteY9" fmla="*/ 2981739 h 3466769"/>
              <a:gd name="connsiteX10" fmla="*/ 858741 w 3864334"/>
              <a:gd name="connsiteY10" fmla="*/ 3077155 h 3466769"/>
              <a:gd name="connsiteX11" fmla="*/ 453224 w 3864334"/>
              <a:gd name="connsiteY11" fmla="*/ 3220278 h 3466769"/>
              <a:gd name="connsiteX12" fmla="*/ 270344 w 3864334"/>
              <a:gd name="connsiteY12" fmla="*/ 3307743 h 3466769"/>
              <a:gd name="connsiteX13" fmla="*/ 87464 w 3864334"/>
              <a:gd name="connsiteY13" fmla="*/ 3395207 h 3466769"/>
              <a:gd name="connsiteX14" fmla="*/ 0 w 3864334"/>
              <a:gd name="connsiteY14" fmla="*/ 3466769 h 3466769"/>
              <a:gd name="connsiteX15" fmla="*/ 7951 w 3864334"/>
              <a:gd name="connsiteY15" fmla="*/ 0 h 3466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864334" h="3466769">
                <a:moveTo>
                  <a:pt x="7951" y="0"/>
                </a:moveTo>
                <a:lnTo>
                  <a:pt x="3864334" y="23854"/>
                </a:lnTo>
                <a:lnTo>
                  <a:pt x="3236181" y="2775005"/>
                </a:lnTo>
                <a:lnTo>
                  <a:pt x="2989690" y="2767054"/>
                </a:lnTo>
                <a:lnTo>
                  <a:pt x="2735249" y="2767054"/>
                </a:lnTo>
                <a:lnTo>
                  <a:pt x="2480807" y="2767054"/>
                </a:lnTo>
                <a:lnTo>
                  <a:pt x="2250219" y="2798859"/>
                </a:lnTo>
                <a:lnTo>
                  <a:pt x="1940118" y="2830664"/>
                </a:lnTo>
                <a:lnTo>
                  <a:pt x="1526650" y="2894275"/>
                </a:lnTo>
                <a:lnTo>
                  <a:pt x="1160890" y="2981739"/>
                </a:lnTo>
                <a:lnTo>
                  <a:pt x="858741" y="3077155"/>
                </a:lnTo>
                <a:lnTo>
                  <a:pt x="453224" y="3220278"/>
                </a:lnTo>
                <a:lnTo>
                  <a:pt x="270344" y="3307743"/>
                </a:lnTo>
                <a:lnTo>
                  <a:pt x="87464" y="3395207"/>
                </a:lnTo>
                <a:lnTo>
                  <a:pt x="0" y="3466769"/>
                </a:lnTo>
                <a:cubicBezTo>
                  <a:pt x="2650" y="2311179"/>
                  <a:pt x="5301" y="1155590"/>
                  <a:pt x="7951" y="0"/>
                </a:cubicBez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w="38100"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4067944" y="1124744"/>
            <a:ext cx="5076056" cy="2938819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>
            <a:lvl1pPr marL="0" indent="0" algn="l" rtl="0" eaLnBrk="1" latinLnBrk="0" hangingPunct="1">
              <a:spcBef>
                <a:spcPts val="700"/>
              </a:spcBef>
              <a:buClr>
                <a:schemeClr val="accent2"/>
              </a:buClr>
              <a:buSzPct val="60000"/>
              <a:buFont typeface="Wingdings"/>
              <a:buNone/>
              <a:defRPr kumimoji="0" sz="26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ts val="550"/>
              </a:spcBef>
              <a:buClr>
                <a:schemeClr val="accent1"/>
              </a:buClr>
              <a:buSzPct val="70000"/>
              <a:buFont typeface="Wingdings 2"/>
              <a:buNone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ts val="500"/>
              </a:spcBef>
              <a:buClr>
                <a:schemeClr val="accent2"/>
              </a:buClr>
              <a:buSzPct val="75000"/>
              <a:buFont typeface="Wingdings"/>
              <a:buNone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ts val="400"/>
              </a:spcBef>
              <a:buClr>
                <a:schemeClr val="accent3"/>
              </a:buClr>
              <a:buSzPct val="75000"/>
              <a:buFont typeface="Wingdings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ts val="400"/>
              </a:spcBef>
              <a:buClr>
                <a:schemeClr val="accent4"/>
              </a:buClr>
              <a:buSzPct val="65000"/>
              <a:buFont typeface="Wingdings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/>
              <a:buNone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/>
              <a:buNone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/>
              <a:buNone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/>
              <a:buNone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300" b="1" dirty="0" smtClean="0">
                <a:ln w="50800"/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ПРЕЗЕНТАЦИЯ</a:t>
            </a:r>
          </a:p>
          <a:p>
            <a:pPr algn="ctr"/>
            <a:r>
              <a:rPr lang="ru-RU" sz="2300" b="1" dirty="0" smtClean="0">
                <a:ln w="50800"/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ИНТЕРАКТИВНЫЙ ТРЕНАЖЕР</a:t>
            </a:r>
          </a:p>
          <a:p>
            <a:pPr algn="ctr"/>
            <a:r>
              <a:rPr lang="ru-RU" sz="2300" b="1" dirty="0" smtClean="0">
                <a:ln w="50800"/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к урокам английского языка</a:t>
            </a:r>
          </a:p>
          <a:p>
            <a:pPr algn="ctr"/>
            <a:r>
              <a:rPr lang="ru-RU" sz="2300" b="1" dirty="0" smtClean="0">
                <a:ln w="50800"/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во </a:t>
            </a:r>
            <a:r>
              <a:rPr lang="en-US" sz="2300" b="1" dirty="0" smtClean="0">
                <a:ln w="50800"/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2</a:t>
            </a:r>
            <a:r>
              <a:rPr lang="ru-RU" sz="2300" b="1" dirty="0" smtClean="0">
                <a:ln w="50800"/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-</a:t>
            </a:r>
            <a:r>
              <a:rPr lang="en-US" sz="2300" b="1" dirty="0" smtClean="0">
                <a:ln w="50800"/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6</a:t>
            </a:r>
            <a:r>
              <a:rPr lang="ru-RU" sz="2300" b="1" dirty="0" smtClean="0">
                <a:ln w="50800"/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 классах</a:t>
            </a:r>
          </a:p>
          <a:p>
            <a:pPr algn="ctr"/>
            <a:r>
              <a:rPr lang="ru-RU" sz="2300" b="1" dirty="0" smtClean="0">
                <a:ln w="50800"/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по теме </a:t>
            </a:r>
            <a:r>
              <a:rPr lang="ru-RU" sz="2300" b="1" dirty="0" smtClean="0">
                <a:ln w="50800"/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«</a:t>
            </a:r>
            <a:r>
              <a:rPr lang="ru-RU" sz="2300" b="1" dirty="0" smtClean="0">
                <a:ln w="50800"/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Числительные в английском языке</a:t>
            </a:r>
            <a:r>
              <a:rPr lang="ru-RU" sz="2300" b="1" dirty="0" smtClean="0">
                <a:ln w="50800"/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»</a:t>
            </a:r>
            <a:endParaRPr lang="en-GB" sz="2300" b="1" dirty="0">
              <a:ln w="50800"/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anose="020B0603020202020204" pitchFamily="34" charset="0"/>
            </a:endParaRPr>
          </a:p>
        </p:txBody>
      </p:sp>
      <p:pic>
        <p:nvPicPr>
          <p:cNvPr id="4098" name="Picture 2" descr="Эффектико Групп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48987"/>
            <a:ext cx="1502693" cy="386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одзаголовок 2"/>
          <p:cNvSpPr txBox="1">
            <a:spLocks/>
          </p:cNvSpPr>
          <p:nvPr/>
        </p:nvSpPr>
        <p:spPr>
          <a:xfrm>
            <a:off x="4067944" y="568563"/>
            <a:ext cx="5076056" cy="685800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marL="0" indent="0" algn="l" rtl="0" eaLnBrk="1" latinLnBrk="0" hangingPunct="1">
              <a:spcBef>
                <a:spcPts val="700"/>
              </a:spcBef>
              <a:buClr>
                <a:schemeClr val="accent2"/>
              </a:buClr>
              <a:buSzPct val="60000"/>
              <a:buFont typeface="Wingdings"/>
              <a:buNone/>
              <a:defRPr kumimoji="0" sz="26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ts val="550"/>
              </a:spcBef>
              <a:buClr>
                <a:schemeClr val="accent1"/>
              </a:buClr>
              <a:buSzPct val="70000"/>
              <a:buFont typeface="Wingdings 2"/>
              <a:buNone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ts val="500"/>
              </a:spcBef>
              <a:buClr>
                <a:schemeClr val="accent2"/>
              </a:buClr>
              <a:buSzPct val="75000"/>
              <a:buFont typeface="Wingdings"/>
              <a:buNone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ts val="400"/>
              </a:spcBef>
              <a:buClr>
                <a:schemeClr val="accent3"/>
              </a:buClr>
              <a:buSzPct val="75000"/>
              <a:buFont typeface="Wingdings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ts val="400"/>
              </a:spcBef>
              <a:buClr>
                <a:schemeClr val="accent4"/>
              </a:buClr>
              <a:buSzPct val="65000"/>
              <a:buFont typeface="Wingdings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/>
              <a:buNone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/>
              <a:buNone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/>
              <a:buNone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/>
              <a:buNone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 smtClean="0">
                <a:latin typeface="Trebuchet MS" panose="020B0603020202020204" pitchFamily="34" charset="0"/>
              </a:rPr>
              <a:t>Всероссийский конкурс «Мой лучший урок по ФГОС» </a:t>
            </a:r>
          </a:p>
          <a:p>
            <a:pPr algn="ctr"/>
            <a:r>
              <a:rPr lang="ru-RU" sz="1400" b="1" dirty="0" smtClean="0">
                <a:latin typeface="Trebuchet MS" panose="020B0603020202020204" pitchFamily="34" charset="0"/>
              </a:rPr>
              <a:t>Номинация «Творческая презентация к уроку»</a:t>
            </a:r>
            <a:endParaRPr lang="en-GB" sz="1400" b="1" dirty="0">
              <a:latin typeface="Trebuchet MS" panose="020B0603020202020204" pitchFamily="34" charset="0"/>
            </a:endParaRP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0" y="6093296"/>
            <a:ext cx="6705600" cy="685800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marL="0" indent="0" algn="l" rtl="0" eaLnBrk="1" latinLnBrk="0" hangingPunct="1">
              <a:spcBef>
                <a:spcPts val="700"/>
              </a:spcBef>
              <a:buClr>
                <a:schemeClr val="accent2"/>
              </a:buClr>
              <a:buSzPct val="60000"/>
              <a:buFont typeface="Wingdings"/>
              <a:buNone/>
              <a:defRPr kumimoji="0" sz="26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ts val="550"/>
              </a:spcBef>
              <a:buClr>
                <a:schemeClr val="accent1"/>
              </a:buClr>
              <a:buSzPct val="70000"/>
              <a:buFont typeface="Wingdings 2"/>
              <a:buNone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ts val="500"/>
              </a:spcBef>
              <a:buClr>
                <a:schemeClr val="accent2"/>
              </a:buClr>
              <a:buSzPct val="75000"/>
              <a:buFont typeface="Wingdings"/>
              <a:buNone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ts val="400"/>
              </a:spcBef>
              <a:buClr>
                <a:schemeClr val="accent3"/>
              </a:buClr>
              <a:buSzPct val="75000"/>
              <a:buFont typeface="Wingdings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ts val="400"/>
              </a:spcBef>
              <a:buClr>
                <a:schemeClr val="accent4"/>
              </a:buClr>
              <a:buSzPct val="65000"/>
              <a:buFont typeface="Wingdings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/>
              <a:buNone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/>
              <a:buNone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/>
              <a:buNone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/>
              <a:buNone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г. Воркута, 2020</a:t>
            </a:r>
            <a:endParaRPr lang="en-GB" sz="2000" b="1" dirty="0">
              <a:solidFill>
                <a:srgbClr val="003366"/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89539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7170730"/>
              </p:ext>
            </p:extLst>
          </p:nvPr>
        </p:nvGraphicFramePr>
        <p:xfrm>
          <a:off x="251520" y="260648"/>
          <a:ext cx="2592288" cy="19439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4" name="Презентация" r:id="rId5" imgW="4570530" imgH="3427618" progId="PowerPoint.Show.12">
                  <p:embed/>
                </p:oleObj>
              </mc:Choice>
              <mc:Fallback>
                <p:oleObj name="Презентация" r:id="rId5" imgW="4570530" imgH="3427618" progId="PowerPoint.Show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51520" y="260648"/>
                        <a:ext cx="2592288" cy="1943990"/>
                      </a:xfrm>
                      <a:prstGeom prst="rect">
                        <a:avLst/>
                      </a:prstGeom>
                      <a:ln>
                        <a:solidFill>
                          <a:srgbClr val="00CC99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Скругленный прямоугольник 9">
            <a:hlinkClick r:id="rId7" action="ppaction://hlinksldjump"/>
          </p:cNvPr>
          <p:cNvSpPr/>
          <p:nvPr/>
        </p:nvSpPr>
        <p:spPr>
          <a:xfrm>
            <a:off x="277544" y="5805264"/>
            <a:ext cx="5158552" cy="864096"/>
          </a:xfrm>
          <a:prstGeom prst="roundRect">
            <a:avLst/>
          </a:prstGeom>
          <a:solidFill>
            <a:srgbClr val="FFFFCC"/>
          </a:solidFill>
          <a:ln w="57150">
            <a:solidFill>
              <a:srgbClr val="339966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3366"/>
                </a:solidFill>
              </a:rPr>
              <a:t>Как работать с тренажером</a:t>
            </a:r>
            <a:endParaRPr lang="en-GB" sz="2800" b="1" dirty="0">
              <a:solidFill>
                <a:srgbClr val="003366"/>
              </a:solidFill>
            </a:endParaRPr>
          </a:p>
        </p:txBody>
      </p:sp>
      <p:sp>
        <p:nvSpPr>
          <p:cNvPr id="11" name="Скругленный прямоугольник 10">
            <a:hlinkClick r:id="rId7" action="ppaction://hlinksldjump"/>
          </p:cNvPr>
          <p:cNvSpPr/>
          <p:nvPr/>
        </p:nvSpPr>
        <p:spPr>
          <a:xfrm>
            <a:off x="6122572" y="5805264"/>
            <a:ext cx="2016224" cy="864096"/>
          </a:xfrm>
          <a:prstGeom prst="roundRect">
            <a:avLst/>
          </a:prstGeom>
          <a:solidFill>
            <a:srgbClr val="FFFFCC"/>
          </a:solidFill>
          <a:ln w="57150">
            <a:solidFill>
              <a:srgbClr val="339966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3366"/>
                </a:solidFill>
              </a:rPr>
              <a:t>Источники</a:t>
            </a:r>
            <a:endParaRPr lang="en-GB" sz="2800" b="1" dirty="0">
              <a:solidFill>
                <a:srgbClr val="003366"/>
              </a:solidFill>
            </a:endParaRPr>
          </a:p>
        </p:txBody>
      </p:sp>
      <p:sp>
        <p:nvSpPr>
          <p:cNvPr id="12" name="Умножение 11">
            <a:hlinkClick r:id="" action="ppaction://hlinkshowjump?jump=endshow"/>
          </p:cNvPr>
          <p:cNvSpPr/>
          <p:nvPr/>
        </p:nvSpPr>
        <p:spPr>
          <a:xfrm>
            <a:off x="8240933" y="6017554"/>
            <a:ext cx="902886" cy="825868"/>
          </a:xfrm>
          <a:prstGeom prst="mathMultiply">
            <a:avLst/>
          </a:prstGeom>
          <a:solidFill>
            <a:srgbClr val="FF0000"/>
          </a:solidFill>
          <a:ln w="28575"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13" name="Объект 12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9790146"/>
              </p:ext>
            </p:extLst>
          </p:nvPr>
        </p:nvGraphicFramePr>
        <p:xfrm>
          <a:off x="3311860" y="260648"/>
          <a:ext cx="2592288" cy="19439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5" name="Презентация" r:id="rId9" imgW="4570530" imgH="3427618" progId="PowerPoint.Show.12">
                  <p:embed/>
                </p:oleObj>
              </mc:Choice>
              <mc:Fallback>
                <p:oleObj name="Презентация" r:id="rId9" imgW="4570530" imgH="3427618" progId="PowerPoint.Show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311860" y="260648"/>
                        <a:ext cx="2592288" cy="1943990"/>
                      </a:xfrm>
                      <a:prstGeom prst="rect">
                        <a:avLst/>
                      </a:prstGeom>
                      <a:ln>
                        <a:solidFill>
                          <a:srgbClr val="00CC99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Объект 13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627012"/>
              </p:ext>
            </p:extLst>
          </p:nvPr>
        </p:nvGraphicFramePr>
        <p:xfrm>
          <a:off x="6275143" y="260648"/>
          <a:ext cx="2616910" cy="19624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6" name="Презентация" r:id="rId12" imgW="4570530" imgH="3427618" progId="PowerPoint.Show.12">
                  <p:embed/>
                </p:oleObj>
              </mc:Choice>
              <mc:Fallback>
                <p:oleObj name="Презентация" r:id="rId12" imgW="4570530" imgH="3427618" progId="PowerPoint.Show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275143" y="260648"/>
                        <a:ext cx="2616910" cy="1962456"/>
                      </a:xfrm>
                      <a:prstGeom prst="rect">
                        <a:avLst/>
                      </a:prstGeom>
                      <a:ln>
                        <a:solidFill>
                          <a:srgbClr val="00CC99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Объект 14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6781255"/>
              </p:ext>
            </p:extLst>
          </p:nvPr>
        </p:nvGraphicFramePr>
        <p:xfrm>
          <a:off x="1271488" y="2922670"/>
          <a:ext cx="2880653" cy="21602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7" name="Презентация" r:id="rId15" imgW="4570530" imgH="3427618" progId="PowerPoint.Show.12">
                  <p:embed/>
                </p:oleObj>
              </mc:Choice>
              <mc:Fallback>
                <p:oleObj name="Презентация" r:id="rId15" imgW="4570530" imgH="3427618" progId="PowerPoint.Show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271488" y="2922670"/>
                        <a:ext cx="2880653" cy="2160240"/>
                      </a:xfrm>
                      <a:prstGeom prst="rect">
                        <a:avLst/>
                      </a:prstGeom>
                      <a:ln>
                        <a:solidFill>
                          <a:srgbClr val="00CC99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Объект 1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51543"/>
              </p:ext>
            </p:extLst>
          </p:nvPr>
        </p:nvGraphicFramePr>
        <p:xfrm>
          <a:off x="5052210" y="2922670"/>
          <a:ext cx="2880654" cy="21602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8" name="Презентация" r:id="rId18" imgW="4570530" imgH="3427618" progId="PowerPoint.Show.12">
                  <p:embed/>
                </p:oleObj>
              </mc:Choice>
              <mc:Fallback>
                <p:oleObj name="Презентация" r:id="rId18" imgW="4570530" imgH="3427618" progId="PowerPoint.Show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052210" y="2922670"/>
                        <a:ext cx="2880654" cy="2160240"/>
                      </a:xfrm>
                      <a:prstGeom prst="rect">
                        <a:avLst/>
                      </a:prstGeom>
                      <a:ln>
                        <a:solidFill>
                          <a:srgbClr val="00CC99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19791891"/>
      </p:ext>
    </p:extLst>
  </p:cSld>
  <p:clrMapOvr>
    <a:masterClrMapping/>
  </p:clrMapOvr>
  <p:transition spd="slow" advClick="0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ru-RU" sz="4000" b="1" dirty="0" smtClean="0"/>
              <a:t>Как работать</a:t>
            </a:r>
            <a:endParaRPr lang="en-GB" sz="4000" b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232619" y="260648"/>
            <a:ext cx="8640960" cy="5786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ru-RU" sz="2000" b="1" dirty="0">
                <a:latin typeface="Century Gothic" panose="020B0502020202020204" pitchFamily="34" charset="0"/>
              </a:rPr>
              <a:t>Щелчком мыши по объекту выберите раздел: «</a:t>
            </a:r>
            <a:r>
              <a:rPr lang="en-US" sz="2000" b="1" dirty="0">
                <a:latin typeface="Century Gothic" panose="020B0502020202020204" pitchFamily="34" charset="0"/>
              </a:rPr>
              <a:t>Revision</a:t>
            </a:r>
            <a:r>
              <a:rPr lang="ru-RU" sz="2000" b="1" dirty="0">
                <a:latin typeface="Century Gothic" panose="020B0502020202020204" pitchFamily="34" charset="0"/>
              </a:rPr>
              <a:t>» - Повторение, </a:t>
            </a:r>
            <a:r>
              <a:rPr lang="ru-RU" sz="2000" b="1" dirty="0" smtClean="0">
                <a:latin typeface="Century Gothic" panose="020B0502020202020204" pitchFamily="34" charset="0"/>
              </a:rPr>
              <a:t>«</a:t>
            </a:r>
            <a:r>
              <a:rPr lang="en-US" sz="2000" b="1" dirty="0" smtClean="0">
                <a:latin typeface="Century Gothic" panose="020B0502020202020204" pitchFamily="34" charset="0"/>
              </a:rPr>
              <a:t>Listening, Writing, Reading and Speaking</a:t>
            </a:r>
            <a:r>
              <a:rPr lang="ru-RU" sz="2000" b="1" dirty="0" smtClean="0">
                <a:latin typeface="Century Gothic" panose="020B0502020202020204" pitchFamily="34" charset="0"/>
              </a:rPr>
              <a:t>» </a:t>
            </a:r>
            <a:r>
              <a:rPr lang="ru-RU" sz="2000" b="1" dirty="0">
                <a:latin typeface="Century Gothic" panose="020B0502020202020204" pitchFamily="34" charset="0"/>
              </a:rPr>
              <a:t>- </a:t>
            </a:r>
            <a:r>
              <a:rPr lang="ru-RU" sz="2000" b="1" dirty="0" smtClean="0">
                <a:latin typeface="Century Gothic" panose="020B0502020202020204" pitchFamily="34" charset="0"/>
              </a:rPr>
              <a:t>«Аудирование, Письмо, Чтение и Говорение»;</a:t>
            </a:r>
            <a:endParaRPr lang="ru-RU" sz="2000" b="1" dirty="0">
              <a:latin typeface="Century Gothic" panose="020B0502020202020204" pitchFamily="34" charset="0"/>
            </a:endParaRPr>
          </a:p>
          <a:p>
            <a:pPr marL="285750" indent="-285750" algn="just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ru-RU" sz="2000" b="1" dirty="0">
                <a:latin typeface="Century Gothic" panose="020B0502020202020204" pitchFamily="34" charset="0"/>
              </a:rPr>
              <a:t>Навигация внутри разделов происходит при помощи стрелок </a:t>
            </a:r>
            <a:r>
              <a:rPr lang="ru-RU" sz="2000" b="1" dirty="0" smtClean="0">
                <a:latin typeface="Century Gothic" panose="020B0502020202020204" pitchFamily="34" charset="0"/>
              </a:rPr>
              <a:t>внизу </a:t>
            </a:r>
            <a:r>
              <a:rPr lang="ru-RU" sz="2000" b="1" dirty="0">
                <a:latin typeface="Century Gothic" panose="020B0502020202020204" pitchFamily="34" charset="0"/>
              </a:rPr>
              <a:t>или сбоку слайда, или щелчком мыши по слайду; завершить работу с презентацией можно щелчком по </a:t>
            </a:r>
            <a:r>
              <a:rPr lang="ru-RU" sz="2000" b="1" dirty="0" smtClean="0">
                <a:latin typeface="Century Gothic" panose="020B0502020202020204" pitchFamily="34" charset="0"/>
              </a:rPr>
              <a:t>знаку</a:t>
            </a:r>
            <a:endParaRPr lang="ru-RU" sz="2000" b="1" dirty="0">
              <a:latin typeface="Century Gothic" panose="020B0502020202020204" pitchFamily="34" charset="0"/>
            </a:endParaRPr>
          </a:p>
          <a:p>
            <a:pPr marL="285750" indent="-285750" algn="just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ru-RU" sz="2000" b="1" dirty="0">
                <a:latin typeface="Century Gothic" panose="020B0502020202020204" pitchFamily="34" charset="0"/>
              </a:rPr>
              <a:t>Раздел «Повторение» – содержит </a:t>
            </a:r>
            <a:r>
              <a:rPr lang="ru-RU" sz="2000" b="1" dirty="0" smtClean="0">
                <a:latin typeface="Century Gothic" panose="020B0502020202020204" pitchFamily="34" charset="0"/>
              </a:rPr>
              <a:t>звуковые интерактивные плакаты на повторение английских числительных от 1 до 100.;</a:t>
            </a:r>
            <a:endParaRPr lang="ru-RU" sz="2000" b="1" dirty="0">
              <a:latin typeface="Century Gothic" panose="020B0502020202020204" pitchFamily="34" charset="0"/>
            </a:endParaRPr>
          </a:p>
          <a:p>
            <a:pPr marL="285750" indent="-285750" algn="just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ru-RU" sz="2000" b="1" dirty="0">
                <a:latin typeface="Century Gothic" panose="020B0502020202020204" pitchFamily="34" charset="0"/>
              </a:rPr>
              <a:t>Разделы «Аудирование, Письмо, Чтение и Говорение» – </a:t>
            </a:r>
            <a:r>
              <a:rPr lang="ru-RU" sz="2000" b="1" dirty="0" smtClean="0">
                <a:latin typeface="Century Gothic" panose="020B0502020202020204" pitchFamily="34" charset="0"/>
              </a:rPr>
              <a:t>содержат 4 </a:t>
            </a:r>
            <a:r>
              <a:rPr lang="ru-RU" sz="2000" b="1" dirty="0">
                <a:latin typeface="Century Gothic" panose="020B0502020202020204" pitchFamily="34" charset="0"/>
              </a:rPr>
              <a:t>интерактивных </a:t>
            </a:r>
            <a:r>
              <a:rPr lang="ru-RU" sz="2000" b="1" dirty="0" smtClean="0">
                <a:latin typeface="Century Gothic" panose="020B0502020202020204" pitchFamily="34" charset="0"/>
              </a:rPr>
              <a:t>игры </a:t>
            </a:r>
            <a:r>
              <a:rPr lang="ru-RU" sz="2000" b="1" dirty="0">
                <a:latin typeface="Century Gothic" panose="020B0502020202020204" pitchFamily="34" charset="0"/>
              </a:rPr>
              <a:t>на отработку употребления </a:t>
            </a:r>
            <a:r>
              <a:rPr lang="ru-RU" sz="2000" b="1" dirty="0" smtClean="0">
                <a:latin typeface="Century Gothic" panose="020B0502020202020204" pitchFamily="34" charset="0"/>
              </a:rPr>
              <a:t>в речи английских числительных;</a:t>
            </a:r>
            <a:endParaRPr lang="ru-RU" sz="2000" b="1" dirty="0">
              <a:latin typeface="Century Gothic" panose="020B0502020202020204" pitchFamily="34" charset="0"/>
            </a:endParaRPr>
          </a:p>
          <a:p>
            <a:pPr marL="285750" indent="-285750" algn="just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ru-RU" sz="2000" b="1" dirty="0" smtClean="0">
                <a:latin typeface="Century Gothic" panose="020B0502020202020204" pitchFamily="34" charset="0"/>
              </a:rPr>
              <a:t>Перед </a:t>
            </a:r>
            <a:r>
              <a:rPr lang="ru-RU" sz="2000" b="1" dirty="0">
                <a:latin typeface="Century Gothic" panose="020B0502020202020204" pitchFamily="34" charset="0"/>
              </a:rPr>
              <a:t>выполнением </a:t>
            </a:r>
            <a:r>
              <a:rPr lang="ru-RU" sz="2000" b="1" dirty="0" smtClean="0">
                <a:latin typeface="Century Gothic" panose="020B0502020202020204" pitchFamily="34" charset="0"/>
              </a:rPr>
              <a:t>любых заданий тренажера необходимо </a:t>
            </a:r>
            <a:r>
              <a:rPr lang="ru-RU" sz="2000" b="1" dirty="0">
                <a:latin typeface="Century Gothic" panose="020B0502020202020204" pitchFamily="34" charset="0"/>
              </a:rPr>
              <a:t>внимательно </a:t>
            </a:r>
            <a:r>
              <a:rPr lang="ru-RU" sz="2000" b="1" dirty="0" smtClean="0">
                <a:latin typeface="Century Gothic" panose="020B0502020202020204" pitchFamily="34" charset="0"/>
              </a:rPr>
              <a:t>читать инструкции </a:t>
            </a:r>
            <a:r>
              <a:rPr lang="ru-RU" sz="2000" b="1" dirty="0">
                <a:latin typeface="Century Gothic" panose="020B0502020202020204" pitchFamily="34" charset="0"/>
              </a:rPr>
              <a:t>к </a:t>
            </a:r>
            <a:r>
              <a:rPr lang="ru-RU" sz="2000" b="1" dirty="0" smtClean="0">
                <a:latin typeface="Century Gothic" panose="020B0502020202020204" pitchFamily="34" charset="0"/>
              </a:rPr>
              <a:t>ним;</a:t>
            </a:r>
          </a:p>
          <a:p>
            <a:pPr marL="285750" indent="-285750" algn="just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ru-RU" sz="2000" b="1" dirty="0" smtClean="0">
                <a:latin typeface="Century Gothic" panose="020B0502020202020204" pitchFamily="34" charset="0"/>
              </a:rPr>
              <a:t>Для </a:t>
            </a:r>
            <a:r>
              <a:rPr lang="ru-RU" sz="2000" b="1" dirty="0">
                <a:latin typeface="Century Gothic" panose="020B0502020202020204" pitchFamily="34" charset="0"/>
              </a:rPr>
              <a:t>выполнения </a:t>
            </a:r>
            <a:r>
              <a:rPr lang="ru-RU" sz="2000" b="1" dirty="0" smtClean="0">
                <a:latin typeface="Century Gothic" panose="020B0502020202020204" pitchFamily="34" charset="0"/>
              </a:rPr>
              <a:t>заданий разделов «Повторение» и «Аудирование», </a:t>
            </a:r>
            <a:r>
              <a:rPr lang="ru-RU" sz="2000" b="1" dirty="0">
                <a:latin typeface="Century Gothic" panose="020B0502020202020204" pitchFamily="34" charset="0"/>
              </a:rPr>
              <a:t>необходимы колонки или наушники. Все задания тренажера даны на английском языке.</a:t>
            </a:r>
          </a:p>
          <a:p>
            <a:pPr algn="ctr">
              <a:spcAft>
                <a:spcPts val="600"/>
              </a:spcAft>
            </a:pPr>
            <a:r>
              <a:rPr lang="ru-RU" sz="2000" b="1" dirty="0">
                <a:latin typeface="Century Gothic" panose="020B0502020202020204" pitchFamily="34" charset="0"/>
              </a:rPr>
              <a:t>Удачи!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1284" y="2014363"/>
            <a:ext cx="232295" cy="2212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9606" y="1124744"/>
            <a:ext cx="579289" cy="2646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Штриховая стрелка вправо 8">
            <a:hlinkClick r:id="" action="ppaction://hlinkshowjump?jump=nextslide" highlightClick="1"/>
          </p:cNvPr>
          <p:cNvSpPr/>
          <p:nvPr/>
        </p:nvSpPr>
        <p:spPr>
          <a:xfrm>
            <a:off x="7922715" y="6179486"/>
            <a:ext cx="950864" cy="330868"/>
          </a:xfrm>
          <a:prstGeom prst="stripedRightArrow">
            <a:avLst>
              <a:gd name="adj1" fmla="val 56074"/>
              <a:gd name="adj2" fmla="val 86444"/>
            </a:avLst>
          </a:prstGeom>
          <a:solidFill>
            <a:srgbClr val="FFFFFF"/>
          </a:solidFill>
          <a:ln w="28575" cap="flat" cmpd="sng" algn="ctr">
            <a:solidFill>
              <a:schemeClr val="bg1">
                <a:lumMod val="50000"/>
                <a:lumOff val="50000"/>
              </a:scheme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w Cen M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93781978"/>
      </p:ext>
    </p:extLst>
  </p:cSld>
  <p:clrMapOvr>
    <a:masterClrMapping/>
  </p:clrMapOvr>
  <p:transition spd="slow" advClick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ru-RU" sz="4000" b="1" dirty="0" smtClean="0"/>
              <a:t>Использованные ресурсы</a:t>
            </a:r>
            <a:endParaRPr lang="en-GB" sz="4000" b="1" dirty="0"/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107504" y="260648"/>
            <a:ext cx="8856984" cy="5544616"/>
          </a:xfrm>
          <a:prstGeom prst="rect">
            <a:avLst/>
          </a:prstGeom>
        </p:spPr>
        <p:txBody>
          <a:bodyPr vert="horz">
            <a:noAutofit/>
          </a:bodyPr>
          <a:lstStyle>
            <a:lvl1pPr marL="320040" indent="-320040" algn="l" rtl="0" eaLnBrk="1" latinLnBrk="0" hangingPunct="1">
              <a:spcBef>
                <a:spcPts val="700"/>
              </a:spcBef>
              <a:buClr>
                <a:schemeClr val="accent2"/>
              </a:buClr>
              <a:buSzPct val="60000"/>
              <a:buFont typeface="Wingdings"/>
              <a:buChar char="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ts val="550"/>
              </a:spcBef>
              <a:buClr>
                <a:schemeClr val="accent1"/>
              </a:buClr>
              <a:buSzPct val="70000"/>
              <a:buFont typeface="Wingdings 2"/>
              <a:buChar char="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rtl="0" eaLnBrk="1" latinLnBrk="0" hangingPunct="1">
              <a:spcBef>
                <a:spcPts val="500"/>
              </a:spcBef>
              <a:buClr>
                <a:schemeClr val="accent2"/>
              </a:buClr>
              <a:buSzPct val="75000"/>
              <a:buFont typeface="Wingdings"/>
              <a:buChar char="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rtl="0" eaLnBrk="1" latinLnBrk="0" hangingPunct="1">
              <a:spcBef>
                <a:spcPts val="400"/>
              </a:spcBef>
              <a:buClr>
                <a:schemeClr val="accent3"/>
              </a:buClr>
              <a:buSzPct val="75000"/>
              <a:buFont typeface="Wingdings"/>
              <a:buChar char="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rtl="0" eaLnBrk="1" latinLnBrk="0" hangingPunct="1">
              <a:spcBef>
                <a:spcPts val="400"/>
              </a:spcBef>
              <a:buClr>
                <a:schemeClr val="accent4"/>
              </a:buClr>
              <a:buSzPct val="65000"/>
              <a:buFont typeface="Wingdings"/>
              <a:buChar char="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0312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517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260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100" b="1" dirty="0" smtClean="0">
                <a:solidFill>
                  <a:schemeClr val="bg1">
                    <a:lumMod val="95000"/>
                  </a:schemeClr>
                </a:solidFill>
                <a:latin typeface="Trebuchet MS" panose="020B0603020202020204" pitchFamily="34" charset="0"/>
                <a:hlinkClick r:id="rId3"/>
              </a:rPr>
              <a:t>http://static1.squarespace.com/static/556c715ce4b09e217791b6fb/55dce10ee4b073d35abc5a93/55dce10ee4b073d35abc5aa7/1449174854663/?format=1000w</a:t>
            </a:r>
            <a:endParaRPr lang="ru-RU" sz="1100" b="1" dirty="0" smtClean="0">
              <a:solidFill>
                <a:schemeClr val="bg1">
                  <a:lumMod val="95000"/>
                </a:schemeClr>
              </a:solidFill>
              <a:latin typeface="Trebuchet MS" panose="020B0603020202020204" pitchFamily="34" charset="0"/>
            </a:endParaRPr>
          </a:p>
          <a:p>
            <a:r>
              <a:rPr lang="en-GB" sz="1100" b="1" dirty="0" smtClean="0">
                <a:solidFill>
                  <a:schemeClr val="bg1">
                    <a:lumMod val="95000"/>
                  </a:schemeClr>
                </a:solidFill>
                <a:latin typeface="Trebuchet MS" panose="020B0603020202020204" pitchFamily="34" charset="0"/>
                <a:hlinkClick r:id="rId4"/>
              </a:rPr>
              <a:t>https://www.goodfon.ru/download/android-tekstura-geometriya/2664x2664/</a:t>
            </a:r>
            <a:endParaRPr lang="ru-RU" sz="1100" b="1" dirty="0" smtClean="0">
              <a:solidFill>
                <a:schemeClr val="bg1">
                  <a:lumMod val="95000"/>
                </a:schemeClr>
              </a:solidFill>
              <a:latin typeface="Trebuchet MS" panose="020B0603020202020204" pitchFamily="34" charset="0"/>
            </a:endParaRPr>
          </a:p>
          <a:p>
            <a:r>
              <a:rPr lang="en-GB" sz="1100" b="1" dirty="0" smtClean="0">
                <a:solidFill>
                  <a:schemeClr val="bg1">
                    <a:lumMod val="95000"/>
                  </a:schemeClr>
                </a:solidFill>
                <a:latin typeface="Trebuchet MS" panose="020B0603020202020204" pitchFamily="34" charset="0"/>
                <a:hlinkClick r:id="rId5"/>
              </a:rPr>
              <a:t>https://cdn1.vectorstock.com/i/1000x1000/19/30/thumb-up-female-emoticon-vector-15501930.jpg</a:t>
            </a:r>
            <a:endParaRPr lang="en-GB" sz="1100" b="1" dirty="0" smtClean="0">
              <a:solidFill>
                <a:schemeClr val="bg1">
                  <a:lumMod val="95000"/>
                </a:schemeClr>
              </a:solidFill>
              <a:latin typeface="Trebuchet MS" panose="020B0603020202020204" pitchFamily="34" charset="0"/>
            </a:endParaRPr>
          </a:p>
          <a:p>
            <a:r>
              <a:rPr lang="en-GB" sz="1100" b="1" dirty="0" smtClean="0">
                <a:solidFill>
                  <a:schemeClr val="bg1">
                    <a:lumMod val="95000"/>
                  </a:schemeClr>
                </a:solidFill>
                <a:latin typeface="Trebuchet MS" panose="020B0603020202020204" pitchFamily="34" charset="0"/>
                <a:hlinkClick r:id="rId6"/>
              </a:rPr>
              <a:t>https://banner2.cleanpng.com/20180312/yuw/kisspng-feature-phone-smartphone-phone-png-vector-material-5aa6b62e31fa26.4427926115208750542047.jpg</a:t>
            </a:r>
            <a:endParaRPr lang="en-GB" sz="1100" b="1" dirty="0" smtClean="0">
              <a:solidFill>
                <a:schemeClr val="bg1">
                  <a:lumMod val="95000"/>
                </a:schemeClr>
              </a:solidFill>
              <a:latin typeface="Trebuchet MS" panose="020B0603020202020204" pitchFamily="34" charset="0"/>
            </a:endParaRPr>
          </a:p>
          <a:p>
            <a:r>
              <a:rPr lang="en-GB" sz="1100" b="1" dirty="0" smtClean="0">
                <a:solidFill>
                  <a:schemeClr val="bg1">
                    <a:lumMod val="95000"/>
                  </a:schemeClr>
                </a:solidFill>
                <a:latin typeface="Trebuchet MS" panose="020B0603020202020204" pitchFamily="34" charset="0"/>
                <a:hlinkClick r:id="rId7"/>
              </a:rPr>
              <a:t>https://www.kindpng.com/picc/m/5-51774_hello-clipart-talking-smiley-face-funny-smiley-face.png</a:t>
            </a:r>
            <a:endParaRPr lang="en-GB" sz="1100" b="1" dirty="0" smtClean="0">
              <a:solidFill>
                <a:schemeClr val="bg1">
                  <a:lumMod val="95000"/>
                </a:schemeClr>
              </a:solidFill>
              <a:latin typeface="Trebuchet MS" panose="020B0603020202020204" pitchFamily="34" charset="0"/>
            </a:endParaRPr>
          </a:p>
          <a:p>
            <a:r>
              <a:rPr lang="en-GB" sz="1100" b="1" dirty="0" smtClean="0">
                <a:solidFill>
                  <a:schemeClr val="bg1">
                    <a:lumMod val="95000"/>
                  </a:schemeClr>
                </a:solidFill>
                <a:latin typeface="Trebuchet MS" panose="020B0603020202020204" pitchFamily="34" charset="0"/>
                <a:hlinkClick r:id="rId8"/>
              </a:rPr>
              <a:t>https://images-na.ssl-images-amazon.com/images/I/41WyqKFS%2BKL.png</a:t>
            </a:r>
            <a:endParaRPr lang="ru-RU" sz="1100" b="1" dirty="0" smtClean="0">
              <a:solidFill>
                <a:schemeClr val="bg1">
                  <a:lumMod val="95000"/>
                </a:schemeClr>
              </a:solidFill>
              <a:latin typeface="Trebuchet MS" panose="020B0603020202020204" pitchFamily="34" charset="0"/>
            </a:endParaRPr>
          </a:p>
          <a:p>
            <a:r>
              <a:rPr lang="en-GB" sz="1100" b="1" dirty="0" smtClean="0">
                <a:solidFill>
                  <a:schemeClr val="bg1">
                    <a:lumMod val="95000"/>
                  </a:schemeClr>
                </a:solidFill>
                <a:latin typeface="Trebuchet MS" panose="020B0603020202020204" pitchFamily="34" charset="0"/>
                <a:hlinkClick r:id="rId9"/>
              </a:rPr>
              <a:t>https://images.kaplanco.com/catalog/largepopup/47447a.jpg</a:t>
            </a:r>
            <a:endParaRPr lang="en-GB" sz="1100" b="1" dirty="0" smtClean="0">
              <a:solidFill>
                <a:schemeClr val="bg1">
                  <a:lumMod val="95000"/>
                </a:schemeClr>
              </a:solidFill>
              <a:latin typeface="Trebuchet MS" panose="020B0603020202020204" pitchFamily="34" charset="0"/>
            </a:endParaRPr>
          </a:p>
          <a:p>
            <a:r>
              <a:rPr lang="en-GB" sz="1100" b="1" dirty="0" smtClean="0">
                <a:solidFill>
                  <a:schemeClr val="bg1">
                    <a:lumMod val="95000"/>
                  </a:schemeClr>
                </a:solidFill>
                <a:latin typeface="Trebuchet MS" panose="020B0603020202020204" pitchFamily="34" charset="0"/>
                <a:hlinkClick r:id="rId10"/>
              </a:rPr>
              <a:t>https://clipartart.com/images/calendar-clipart-png-transparent-1.jpg</a:t>
            </a:r>
            <a:endParaRPr lang="en-GB" sz="1100" b="1" dirty="0" smtClean="0">
              <a:solidFill>
                <a:schemeClr val="bg1">
                  <a:lumMod val="95000"/>
                </a:schemeClr>
              </a:solidFill>
              <a:latin typeface="Trebuchet MS" panose="020B0603020202020204" pitchFamily="34" charset="0"/>
            </a:endParaRPr>
          </a:p>
          <a:p>
            <a:r>
              <a:rPr lang="en-GB" sz="1100" b="1" dirty="0" smtClean="0">
                <a:solidFill>
                  <a:schemeClr val="bg1">
                    <a:lumMod val="95000"/>
                  </a:schemeClr>
                </a:solidFill>
                <a:latin typeface="Trebuchet MS" panose="020B0603020202020204" pitchFamily="34" charset="0"/>
                <a:hlinkClick r:id="rId11"/>
              </a:rPr>
              <a:t>https://wpcdn.us-east-1.vip.tn-cloud.net/www.pittsburghparent.com/content/uploads/data-import/5c20e66b/MathClipArt.jpg</a:t>
            </a:r>
            <a:endParaRPr lang="en-GB" sz="1100" b="1" dirty="0" smtClean="0">
              <a:solidFill>
                <a:schemeClr val="bg1">
                  <a:lumMod val="95000"/>
                </a:schemeClr>
              </a:solidFill>
              <a:latin typeface="Trebuchet MS" panose="020B0603020202020204" pitchFamily="34" charset="0"/>
            </a:endParaRPr>
          </a:p>
          <a:p>
            <a:r>
              <a:rPr lang="en-GB" sz="1100" b="1" dirty="0" smtClean="0">
                <a:solidFill>
                  <a:schemeClr val="bg1">
                    <a:lumMod val="95000"/>
                  </a:schemeClr>
                </a:solidFill>
                <a:latin typeface="Trebuchet MS" panose="020B0603020202020204" pitchFamily="34" charset="0"/>
                <a:hlinkClick r:id="rId12"/>
              </a:rPr>
              <a:t>http://img.lenagold.ru/s/svit/svitolk89.png</a:t>
            </a:r>
            <a:endParaRPr lang="en-GB" sz="1100" b="1" dirty="0" smtClean="0">
              <a:solidFill>
                <a:schemeClr val="bg1">
                  <a:lumMod val="95000"/>
                </a:schemeClr>
              </a:solidFill>
              <a:latin typeface="Trebuchet MS" panose="020B0603020202020204" pitchFamily="34" charset="0"/>
            </a:endParaRPr>
          </a:p>
          <a:p>
            <a:r>
              <a:rPr lang="en-GB" sz="1100" b="1" dirty="0" smtClean="0">
                <a:solidFill>
                  <a:schemeClr val="bg1">
                    <a:lumMod val="95000"/>
                  </a:schemeClr>
                </a:solidFill>
                <a:latin typeface="Trebuchet MS" panose="020B0603020202020204" pitchFamily="34" charset="0"/>
                <a:hlinkClick r:id="rId13"/>
              </a:rPr>
              <a:t>http://desogo.elenabetchke.com/receipt-clipart/</a:t>
            </a:r>
            <a:endParaRPr lang="en-GB" sz="1100" b="1" dirty="0" smtClean="0">
              <a:solidFill>
                <a:schemeClr val="bg1">
                  <a:lumMod val="95000"/>
                </a:schemeClr>
              </a:solidFill>
              <a:latin typeface="Trebuchet MS" panose="020B0603020202020204" pitchFamily="34" charset="0"/>
            </a:endParaRPr>
          </a:p>
          <a:p>
            <a:r>
              <a:rPr lang="en-GB" sz="1100" b="1" dirty="0" smtClean="0">
                <a:solidFill>
                  <a:schemeClr val="bg1">
                    <a:lumMod val="95000"/>
                  </a:schemeClr>
                </a:solidFill>
                <a:latin typeface="Trebuchet MS" panose="020B0603020202020204" pitchFamily="34" charset="0"/>
                <a:hlinkClick r:id="rId14"/>
              </a:rPr>
              <a:t>https://www.blackbaud.com/files/support/howto/altru/46/content/resources/images/ccreceiptsvg.png</a:t>
            </a:r>
            <a:endParaRPr lang="en-GB" sz="1100" b="1" dirty="0" smtClean="0">
              <a:solidFill>
                <a:schemeClr val="bg1">
                  <a:lumMod val="95000"/>
                </a:schemeClr>
              </a:solidFill>
              <a:latin typeface="Trebuchet MS" panose="020B0603020202020204" pitchFamily="34" charset="0"/>
            </a:endParaRPr>
          </a:p>
          <a:p>
            <a:r>
              <a:rPr lang="en-GB" sz="1100" b="1" dirty="0" smtClean="0">
                <a:solidFill>
                  <a:schemeClr val="bg1">
                    <a:lumMod val="95000"/>
                  </a:schemeClr>
                </a:solidFill>
                <a:latin typeface="Trebuchet MS" panose="020B0603020202020204" pitchFamily="34" charset="0"/>
                <a:hlinkClick r:id="rId15"/>
              </a:rPr>
              <a:t>https://needreceipt.com/impImages/cafe2Default.png</a:t>
            </a:r>
            <a:endParaRPr lang="en-GB" sz="1100" b="1" dirty="0" smtClean="0">
              <a:solidFill>
                <a:schemeClr val="bg1">
                  <a:lumMod val="95000"/>
                </a:schemeClr>
              </a:solidFill>
              <a:latin typeface="Trebuchet MS" panose="020B0603020202020204" pitchFamily="34" charset="0"/>
            </a:endParaRPr>
          </a:p>
          <a:p>
            <a:r>
              <a:rPr lang="en-GB" sz="1100" b="1" dirty="0" smtClean="0">
                <a:solidFill>
                  <a:schemeClr val="bg1">
                    <a:lumMod val="95000"/>
                  </a:schemeClr>
                </a:solidFill>
                <a:latin typeface="Trebuchet MS" panose="020B0603020202020204" pitchFamily="34" charset="0"/>
                <a:hlinkClick r:id="rId16"/>
              </a:rPr>
              <a:t>https://i.pinimg.com/474x/0c/94/69/0c94694f86d51329ababc3d5794ef233.jpg</a:t>
            </a:r>
            <a:endParaRPr lang="en-GB" sz="1100" b="1" dirty="0" smtClean="0">
              <a:solidFill>
                <a:schemeClr val="bg1">
                  <a:lumMod val="95000"/>
                </a:schemeClr>
              </a:solidFill>
              <a:latin typeface="Trebuchet MS" panose="020B0603020202020204" pitchFamily="34" charset="0"/>
            </a:endParaRPr>
          </a:p>
          <a:p>
            <a:r>
              <a:rPr lang="en-GB" sz="1100" b="1" dirty="0" smtClean="0">
                <a:solidFill>
                  <a:schemeClr val="bg1">
                    <a:lumMod val="95000"/>
                  </a:schemeClr>
                </a:solidFill>
                <a:latin typeface="Trebuchet MS" panose="020B0603020202020204" pitchFamily="34" charset="0"/>
                <a:hlinkClick r:id="rId17"/>
              </a:rPr>
              <a:t>https://vse-kassi.ru/wp-content/uploads/2018/07/Logo.png</a:t>
            </a:r>
            <a:endParaRPr lang="ru-RU" sz="1100" b="1" dirty="0" smtClean="0">
              <a:solidFill>
                <a:schemeClr val="bg1">
                  <a:lumMod val="95000"/>
                </a:schemeClr>
              </a:solidFill>
              <a:latin typeface="Trebuchet MS" panose="020B0603020202020204" pitchFamily="34" charset="0"/>
            </a:endParaRPr>
          </a:p>
          <a:p>
            <a:r>
              <a:rPr lang="en-GB" sz="1100" b="1" dirty="0" smtClean="0">
                <a:solidFill>
                  <a:schemeClr val="bg1">
                    <a:lumMod val="95000"/>
                  </a:schemeClr>
                </a:solidFill>
                <a:latin typeface="Trebuchet MS" panose="020B0603020202020204" pitchFamily="34" charset="0"/>
                <a:hlinkClick r:id="rId18"/>
              </a:rPr>
              <a:t>https://c7.hotpng.com/preview/109/736/40/currency-symbol-money-clip-art-currency-symbols-transparent-clip-art-image.jpg</a:t>
            </a:r>
            <a:endParaRPr lang="ru-RU" sz="1100" b="1" dirty="0" smtClean="0">
              <a:solidFill>
                <a:schemeClr val="bg1">
                  <a:lumMod val="95000"/>
                </a:schemeClr>
              </a:solidFill>
              <a:latin typeface="Trebuchet MS" panose="020B0603020202020204" pitchFamily="34" charset="0"/>
            </a:endParaRPr>
          </a:p>
          <a:p>
            <a:r>
              <a:rPr lang="en-GB" sz="1100" b="1" dirty="0" smtClean="0">
                <a:solidFill>
                  <a:schemeClr val="bg1">
                    <a:lumMod val="95000"/>
                  </a:schemeClr>
                </a:solidFill>
                <a:latin typeface="Trebuchet MS" panose="020B0603020202020204" pitchFamily="34" charset="0"/>
                <a:hlinkClick r:id="rId19"/>
              </a:rPr>
              <a:t>https://media-cdn.tripadvisor.com/media/photo-s/0b/91/f0/0f/receipt.jpg</a:t>
            </a:r>
            <a:endParaRPr lang="en-GB" sz="1100" b="1" dirty="0" smtClean="0">
              <a:solidFill>
                <a:schemeClr val="bg1">
                  <a:lumMod val="95000"/>
                </a:schemeClr>
              </a:solidFill>
              <a:latin typeface="Trebuchet MS" panose="020B0603020202020204" pitchFamily="34" charset="0"/>
            </a:endParaRPr>
          </a:p>
          <a:p>
            <a:r>
              <a:rPr lang="en-GB" sz="1100" b="1" dirty="0" smtClean="0">
                <a:solidFill>
                  <a:schemeClr val="bg1">
                    <a:lumMod val="95000"/>
                  </a:schemeClr>
                </a:solidFill>
                <a:latin typeface="Trebuchet MS" panose="020B0603020202020204" pitchFamily="34" charset="0"/>
                <a:hlinkClick r:id="rId20"/>
              </a:rPr>
              <a:t>https://lh3.googleusercontent.com/proxy/A1YsR7yIdear_6LIDLknHz3FLhWNeKFBbHyPVNng_UC3ZNPUJP5G-zIQ3X3MBe9-WVHACcGn1wJRtcPUBIBVSlbxIezgif5b23dbQ49pDvklF-LRgv4aZRY50g</a:t>
            </a:r>
            <a:endParaRPr lang="ru-RU" sz="1100" b="1" dirty="0" smtClean="0">
              <a:solidFill>
                <a:schemeClr val="bg1">
                  <a:lumMod val="95000"/>
                </a:schemeClr>
              </a:solidFill>
              <a:latin typeface="Trebuchet MS" panose="020B0603020202020204" pitchFamily="34" charset="0"/>
            </a:endParaRPr>
          </a:p>
          <a:p>
            <a:r>
              <a:rPr lang="en-GB" sz="1100" b="1" dirty="0" err="1">
                <a:latin typeface="Trebuchet MS" panose="020B0603020202020204" pitchFamily="34" charset="0"/>
              </a:rPr>
              <a:t>Printha</a:t>
            </a:r>
            <a:r>
              <a:rPr lang="en-GB" sz="1100" b="1" dirty="0">
                <a:latin typeface="Trebuchet MS" panose="020B0603020202020204" pitchFamily="34" charset="0"/>
              </a:rPr>
              <a:t> Ellis, Mary Bowen, Way Ahead 1, New Edition, </a:t>
            </a:r>
            <a:r>
              <a:rPr lang="ru-RU" sz="1100" b="1" dirty="0" err="1">
                <a:latin typeface="Trebuchet MS" panose="020B0603020202020204" pitchFamily="34" charset="0"/>
              </a:rPr>
              <a:t>Аудиоприложение</a:t>
            </a:r>
            <a:r>
              <a:rPr lang="ru-RU" sz="1100" b="1" dirty="0">
                <a:latin typeface="Trebuchet MS" panose="020B0603020202020204" pitchFamily="34" charset="0"/>
              </a:rPr>
              <a:t> к учебнику, </a:t>
            </a:r>
            <a:r>
              <a:rPr lang="en-GB" sz="1100" b="1" dirty="0">
                <a:latin typeface="Trebuchet MS" panose="020B0603020202020204" pitchFamily="34" charset="0"/>
              </a:rPr>
              <a:t>Macmillan, 2014;</a:t>
            </a:r>
          </a:p>
          <a:p>
            <a:r>
              <a:rPr lang="ru-RU" sz="1100" b="1" dirty="0">
                <a:latin typeface="Trebuchet MS" panose="020B0603020202020204" pitchFamily="34" charset="0"/>
              </a:rPr>
              <a:t>Ваулина Ю.Е., Д. Дули, Английский в фокусе, 5 класс, </a:t>
            </a:r>
            <a:r>
              <a:rPr lang="ru-RU" sz="1100" b="1" dirty="0" err="1">
                <a:latin typeface="Trebuchet MS" panose="020B0603020202020204" pitchFamily="34" charset="0"/>
              </a:rPr>
              <a:t>Аудиоприложение</a:t>
            </a:r>
            <a:r>
              <a:rPr lang="ru-RU" sz="1100" b="1" dirty="0">
                <a:latin typeface="Trebuchet MS" panose="020B0603020202020204" pitchFamily="34" charset="0"/>
              </a:rPr>
              <a:t> к учебнику, М., Просвещение, </a:t>
            </a:r>
            <a:r>
              <a:rPr lang="ru-RU" sz="1100" b="1" dirty="0" smtClean="0">
                <a:latin typeface="Trebuchet MS" panose="020B0603020202020204" pitchFamily="34" charset="0"/>
              </a:rPr>
              <a:t>2016</a:t>
            </a:r>
            <a:endParaRPr lang="ru-RU" sz="1100" b="1" dirty="0"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2881955"/>
      </p:ext>
    </p:extLst>
  </p:cSld>
  <p:clrMapOvr>
    <a:masterClrMapping/>
  </p:clrMapOvr>
  <p:transition spd="slow" advClick="0">
    <p:push dir="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Главная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2652</TotalTime>
  <Words>307</Words>
  <Application>Microsoft Office PowerPoint</Application>
  <PresentationFormat>Экран (4:3)</PresentationFormat>
  <Paragraphs>42</Paragraphs>
  <Slides>4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6" baseType="lpstr">
      <vt:lpstr>Обычная</vt:lpstr>
      <vt:lpstr>Презентация</vt:lpstr>
      <vt:lpstr>USING ENGLISH NUMBERS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79</cp:revision>
  <dcterms:created xsi:type="dcterms:W3CDTF">2016-11-06T09:02:14Z</dcterms:created>
  <dcterms:modified xsi:type="dcterms:W3CDTF">2020-04-30T15:00:05Z</dcterms:modified>
</cp:coreProperties>
</file>