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3" r:id="rId3"/>
    <p:sldId id="284" r:id="rId4"/>
    <p:sldId id="265" r:id="rId5"/>
    <p:sldId id="256" r:id="rId6"/>
    <p:sldId id="263" r:id="rId7"/>
    <p:sldId id="257" r:id="rId8"/>
    <p:sldId id="258" r:id="rId9"/>
    <p:sldId id="264" r:id="rId10"/>
    <p:sldId id="259" r:id="rId11"/>
    <p:sldId id="260" r:id="rId12"/>
    <p:sldId id="261" r:id="rId13"/>
    <p:sldId id="262" r:id="rId14"/>
    <p:sldId id="282" r:id="rId15"/>
    <p:sldId id="266" r:id="rId16"/>
    <p:sldId id="267" r:id="rId17"/>
    <p:sldId id="268" r:id="rId18"/>
    <p:sldId id="269" r:id="rId19"/>
    <p:sldId id="270" r:id="rId20"/>
    <p:sldId id="271" r:id="rId21"/>
    <p:sldId id="281" r:id="rId22"/>
    <p:sldId id="272" r:id="rId23"/>
    <p:sldId id="277" r:id="rId24"/>
    <p:sldId id="273" r:id="rId25"/>
    <p:sldId id="274" r:id="rId26"/>
    <p:sldId id="275" r:id="rId27"/>
    <p:sldId id="276" r:id="rId28"/>
    <p:sldId id="278" r:id="rId29"/>
    <p:sldId id="285" r:id="rId30"/>
    <p:sldId id="286" r:id="rId31"/>
    <p:sldId id="288" r:id="rId32"/>
    <p:sldId id="289" r:id="rId33"/>
    <p:sldId id="287" r:id="rId34"/>
    <p:sldId id="290" r:id="rId35"/>
    <p:sldId id="279" r:id="rId36"/>
    <p:sldId id="28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99"/>
    <a:srgbClr val="8ED4DE"/>
    <a:srgbClr val="FFFF66"/>
    <a:srgbClr val="421C5E"/>
    <a:srgbClr val="5D28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4696" autoAdjust="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820CC-68AA-4992-BBAE-8374FE224ED3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86524-63A4-472D-A4E5-AE49C62572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3.jpeg"/><Relationship Id="rId7" Type="http://schemas.openxmlformats.org/officeDocument/2006/relationships/slide" Target="slide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4221088"/>
            <a:ext cx="6228184" cy="244827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Comic Sans MS" pitchFamily="66" charset="0"/>
              </a:rPr>
              <a:t>Лексико-грамматический тренажер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(УМК </a:t>
            </a:r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“Rainbow English 4”, Unit </a:t>
            </a:r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3 “At home” </a:t>
            </a:r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(«Дома»)</a:t>
            </a:r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  <a:endParaRPr lang="en-US" sz="24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Выполнила: Шубина М.Д.,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 учитель английского языка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МКОУ </a:t>
            </a:r>
            <a:r>
              <a:rPr lang="ru-RU" sz="2400" b="1" dirty="0" err="1" smtClean="0">
                <a:solidFill>
                  <a:schemeClr val="tx1"/>
                </a:solidFill>
                <a:latin typeface="Comic Sans MS" pitchFamily="66" charset="0"/>
              </a:rPr>
              <a:t>Абрамовская</a:t>
            </a:r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 СОШ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2021г.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6237312"/>
            <a:ext cx="720080" cy="504056"/>
          </a:xfrm>
          <a:prstGeom prst="actionButtonForwardNex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ur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Our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heir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Their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Its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These are my grandpa and grandma. _____names are Tanya and Bob.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s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His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Her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Its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This is my dog. And this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is______bone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ou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You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It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Her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Look at your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bag.____is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dirty.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8388424" y="6093296"/>
            <a:ext cx="504056" cy="504056"/>
          </a:xfrm>
          <a:prstGeom prst="actionButtonHom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Comic Sans MS" pitchFamily="66" charset="0"/>
              </a:rPr>
              <a:t>Remember the rooms!</a:t>
            </a:r>
            <a:endParaRPr lang="ru-RU" sz="5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1111023547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654691"/>
            <a:ext cx="8229600" cy="4416981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3212976"/>
            <a:ext cx="5184576" cy="216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We cook in it.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3933056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kitchen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212976"/>
            <a:ext cx="5328592" cy="216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We sleep in it.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3933056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bedroom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212976"/>
            <a:ext cx="5328592" cy="21602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We watch television in it.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4437112"/>
            <a:ext cx="3275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living room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212976"/>
            <a:ext cx="5328592" cy="21602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We take a shower in it.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4437112"/>
            <a:ext cx="3275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bathroom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212976"/>
            <a:ext cx="5328592" cy="21602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Our cars can be in it.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4437112"/>
            <a:ext cx="3131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garage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50405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What is it?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3212976"/>
            <a:ext cx="5328592" cy="21602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It has flowers and trees.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mic Sans MS" pitchFamily="66" charset="0"/>
              </a:rPr>
              <a:t> It is a________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4437112"/>
            <a:ext cx="3131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garden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6416" y="5877272"/>
            <a:ext cx="611560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c7408532e1816d41d28be4cddff635f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48111"/>
            <a:ext cx="9144000" cy="3509889"/>
          </a:xfrm>
          <a:prstGeom prst="rect">
            <a:avLst/>
          </a:prstGeom>
        </p:spPr>
      </p:pic>
      <p:sp>
        <p:nvSpPr>
          <p:cNvPr id="3" name="Облако 2"/>
          <p:cNvSpPr/>
          <p:nvPr/>
        </p:nvSpPr>
        <p:spPr>
          <a:xfrm>
            <a:off x="467544" y="630613"/>
            <a:ext cx="1944216" cy="1224136"/>
          </a:xfrm>
          <a:prstGeom prst="cloud">
            <a:avLst/>
          </a:prstGeom>
          <a:solidFill>
            <a:srgbClr val="8ED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hlinkClick r:id="rId4" action="ppaction://hlinksldjump"/>
              </a:rPr>
              <a:t>Pronouns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1835696" y="1914461"/>
            <a:ext cx="1944216" cy="1224136"/>
          </a:xfrm>
          <a:prstGeom prst="cloud">
            <a:avLst/>
          </a:prstGeom>
          <a:solidFill>
            <a:srgbClr val="8ED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hlinkClick r:id="rId5" action="ppaction://hlinksldjump"/>
              </a:rPr>
              <a:t>Rooms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5688124" y="1940474"/>
            <a:ext cx="2016224" cy="1224136"/>
          </a:xfrm>
          <a:prstGeom prst="cloud">
            <a:avLst/>
          </a:prstGeom>
          <a:solidFill>
            <a:srgbClr val="8ED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hlinkClick r:id="rId6" action="ppaction://hlinksldjump"/>
              </a:rPr>
              <a:t>Furniture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3167844" y="480812"/>
            <a:ext cx="2520280" cy="1224136"/>
          </a:xfrm>
          <a:prstGeom prst="cloud">
            <a:avLst/>
          </a:prstGeom>
          <a:solidFill>
            <a:srgbClr val="8ED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hlinkClick r:id="rId7" action="ppaction://hlinksldjump"/>
              </a:rPr>
              <a:t>Prepositions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6372200" y="480812"/>
            <a:ext cx="2343677" cy="1224136"/>
          </a:xfrm>
          <a:prstGeom prst="cloud">
            <a:avLst/>
          </a:prstGeom>
          <a:solidFill>
            <a:srgbClr val="8ED4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hlinkClick r:id="rId8" action="ppaction://hlinksldjump"/>
              </a:rPr>
              <a:t>Adjectives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Remember the prepositions!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fixiki_5.png"/>
          <p:cNvPicPr>
            <a:picLocks noChangeAspect="1"/>
          </p:cNvPicPr>
          <p:nvPr/>
        </p:nvPicPr>
        <p:blipFill>
          <a:blip r:embed="rId3" cstate="print"/>
          <a:srcRect l="1654" t="10866" r="17008" b="8976"/>
          <a:stretch>
            <a:fillRect/>
          </a:stretch>
        </p:blipFill>
        <p:spPr>
          <a:xfrm>
            <a:off x="-900608" y="3356992"/>
            <a:ext cx="3806993" cy="372982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22 0.10456 C 0.2882 0.12399 0.37518 0.14365 0.47049 0.11613 C 0.5658 0.0886 0.75191 -0.01573 0.77275 -0.06106 C 0.79358 -0.1064 0.62535 -0.14041 0.59584 -0.15614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0" y="-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latin typeface="Comic Sans MS" pitchFamily="66" charset="0"/>
              </a:rPr>
              <a:t>Tom Thomas is in the middle.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4" name="Рисунок 3" descr="L9QW86ZztHY.jpg"/>
          <p:cNvPicPr>
            <a:picLocks noChangeAspect="1"/>
          </p:cNvPicPr>
          <p:nvPr/>
        </p:nvPicPr>
        <p:blipFill>
          <a:blip r:embed="rId3" cstate="print"/>
          <a:srcRect t="5891" b="12129"/>
          <a:stretch>
            <a:fillRect/>
          </a:stretch>
        </p:blipFill>
        <p:spPr>
          <a:xfrm>
            <a:off x="1403648" y="1052736"/>
            <a:ext cx="6264696" cy="3756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869160"/>
            <a:ext cx="3816424" cy="1988840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Tom Thomas?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atin typeface="Comic Sans MS" pitchFamily="66" charset="0"/>
              </a:rPr>
              <a:t>Toola</a:t>
            </a:r>
            <a:r>
              <a:rPr lang="en-US" sz="6600" b="1" dirty="0" smtClean="0">
                <a:latin typeface="Comic Sans MS" pitchFamily="66" charset="0"/>
              </a:rPr>
              <a:t> is in front of his friends.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</a:t>
            </a:r>
            <a:r>
              <a:rPr lang="en-US" sz="4000" b="1" dirty="0" err="1" smtClean="0">
                <a:latin typeface="Comic Sans MS" pitchFamily="66" charset="0"/>
              </a:rPr>
              <a:t>Toola</a:t>
            </a:r>
            <a:r>
              <a:rPr lang="en-US" sz="4000" b="1" dirty="0" smtClean="0">
                <a:latin typeface="Comic Sans MS" pitchFamily="66" charset="0"/>
              </a:rPr>
              <a:t>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8" name="Рисунок 7" descr="1430860097_4329189211382c061691d05396619ad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052736"/>
            <a:ext cx="665674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atin typeface="Comic Sans MS" pitchFamily="66" charset="0"/>
              </a:rPr>
              <a:t>Nolik</a:t>
            </a:r>
            <a:r>
              <a:rPr lang="en-US" sz="6600" b="1" dirty="0" smtClean="0">
                <a:latin typeface="Comic Sans MS" pitchFamily="66" charset="0"/>
              </a:rPr>
              <a:t> is on the left.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</a:t>
            </a:r>
            <a:r>
              <a:rPr lang="en-US" sz="4000" b="1" dirty="0" err="1" smtClean="0">
                <a:latin typeface="Comic Sans MS" pitchFamily="66" charset="0"/>
              </a:rPr>
              <a:t>Nolik</a:t>
            </a:r>
            <a:r>
              <a:rPr lang="en-US" sz="4000" b="1" dirty="0" smtClean="0">
                <a:latin typeface="Comic Sans MS" pitchFamily="66" charset="0"/>
              </a:rPr>
              <a:t>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8" name="Рисунок 7" descr="38a35006d118ed1874e0ddc557e439ad_1200x630c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7" y="980728"/>
            <a:ext cx="691276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atin typeface="Comic Sans MS" pitchFamily="66" charset="0"/>
              </a:rPr>
              <a:t>Papus</a:t>
            </a:r>
            <a:r>
              <a:rPr lang="en-US" sz="6600" b="1" dirty="0" smtClean="0">
                <a:latin typeface="Comic Sans MS" pitchFamily="66" charset="0"/>
              </a:rPr>
              <a:t> is behind his family.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</a:t>
            </a:r>
            <a:r>
              <a:rPr lang="en-US" sz="4000" b="1" dirty="0" err="1" smtClean="0">
                <a:latin typeface="Comic Sans MS" pitchFamily="66" charset="0"/>
              </a:rPr>
              <a:t>Papus</a:t>
            </a:r>
            <a:r>
              <a:rPr lang="en-US" sz="4000" b="1" dirty="0" smtClean="0">
                <a:latin typeface="Comic Sans MS" pitchFamily="66" charset="0"/>
              </a:rPr>
              <a:t>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9" name="Рисунок 8" descr="ERtVqosXsAEZ3z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980728"/>
            <a:ext cx="6732240" cy="3786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 smtClean="0">
                <a:latin typeface="Comic Sans MS" pitchFamily="66" charset="0"/>
              </a:rPr>
              <a:t>Simka</a:t>
            </a:r>
            <a:r>
              <a:rPr lang="en-US" sz="6600" b="1" dirty="0" smtClean="0">
                <a:latin typeface="Comic Sans MS" pitchFamily="66" charset="0"/>
              </a:rPr>
              <a:t> is on the right.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</a:t>
            </a:r>
            <a:r>
              <a:rPr lang="en-US" sz="4000" b="1" dirty="0" err="1" smtClean="0">
                <a:latin typeface="Comic Sans MS" pitchFamily="66" charset="0"/>
              </a:rPr>
              <a:t>Simka</a:t>
            </a:r>
            <a:r>
              <a:rPr lang="en-US" sz="4000" b="1" dirty="0" smtClean="0">
                <a:latin typeface="Comic Sans MS" pitchFamily="66" charset="0"/>
              </a:rPr>
              <a:t>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8" name="Рисунок 7" descr="1593752681_10-p-fiksiki-na-svetlikh-fonakh-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1020072"/>
            <a:ext cx="6912768" cy="3777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latin typeface="Comic Sans MS" pitchFamily="66" charset="0"/>
              </a:rPr>
              <a:t>Fire is in front of his friends.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Fire?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9" name="Рисунок 8" descr="maxresdefault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1052736"/>
            <a:ext cx="6696744" cy="3766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172400" y="6093296"/>
            <a:ext cx="576064" cy="504056"/>
          </a:xfrm>
          <a:prstGeom prst="actionButtonForwardNex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980728"/>
            <a:ext cx="691276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latin typeface="Comic Sans MS" pitchFamily="66" charset="0"/>
              </a:rPr>
              <a:t>Digit is behind his friends.</a:t>
            </a:r>
            <a:endParaRPr lang="ru-RU" sz="6600" b="1" dirty="0">
              <a:latin typeface="Comic Sans MS" pitchFamily="66" charset="0"/>
            </a:endParaRPr>
          </a:p>
        </p:txBody>
      </p:sp>
      <p:pic>
        <p:nvPicPr>
          <p:cNvPr id="6" name="Рисунок 5" descr="Чудаков_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08014"/>
            <a:ext cx="2929880" cy="2449986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275856" y="4941168"/>
            <a:ext cx="3600400" cy="1512168"/>
          </a:xfrm>
          <a:prstGeom prst="wedgeEllipseCallout">
            <a:avLst>
              <a:gd name="adj1" fmla="val -81244"/>
              <a:gd name="adj2" fmla="val 10837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Where is Digit?</a:t>
            </a:r>
            <a:endParaRPr lang="ru-RU" sz="4000" b="1" dirty="0">
              <a:latin typeface="Comic Sans MS" pitchFamily="66" charset="0"/>
            </a:endParaRPr>
          </a:p>
        </p:txBody>
      </p:sp>
      <p:pic>
        <p:nvPicPr>
          <p:cNvPr id="8" name="Рисунок 7" descr="49920451ccc4b316b8035e3e36b2743f6af3b4afd9923c130179813565ae6b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980728"/>
            <a:ext cx="6480720" cy="3841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Управляющая кнопка: домой 1">
            <a:hlinkClick r:id="rId5" action="ppaction://hlinksldjump" highlightClick="1"/>
          </p:cNvPr>
          <p:cNvSpPr/>
          <p:nvPr/>
        </p:nvSpPr>
        <p:spPr>
          <a:xfrm>
            <a:off x="8316416" y="6021288"/>
            <a:ext cx="648072" cy="648072"/>
          </a:xfrm>
          <a:prstGeom prst="actionButtonHom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pPr algn="r"/>
            <a:r>
              <a:rPr lang="en-US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Guess the adjectives!</a:t>
            </a:r>
            <a:endParaRPr lang="ru-RU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0392" y="6165304"/>
            <a:ext cx="648072" cy="432048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285852" y="1357298"/>
          <a:ext cx="6310315" cy="1214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2063"/>
                <a:gridCol w="1262063"/>
                <a:gridCol w="1262063"/>
                <a:gridCol w="1262063"/>
                <a:gridCol w="1262063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7-конечная звезда 5"/>
          <p:cNvSpPr/>
          <p:nvPr/>
        </p:nvSpPr>
        <p:spPr>
          <a:xfrm>
            <a:off x="714348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A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85735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292892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C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4071934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D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514350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621507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F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728664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G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348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H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1857356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I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300036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J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407193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K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521494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L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628651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M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7-конечная звезда 18"/>
          <p:cNvSpPr/>
          <p:nvPr/>
        </p:nvSpPr>
        <p:spPr>
          <a:xfrm>
            <a:off x="735808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N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85786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192879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P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7-конечная звезда 21"/>
          <p:cNvSpPr/>
          <p:nvPr/>
        </p:nvSpPr>
        <p:spPr>
          <a:xfrm>
            <a:off x="300036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Q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414337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7-конечная звезда 23"/>
          <p:cNvSpPr/>
          <p:nvPr/>
        </p:nvSpPr>
        <p:spPr>
          <a:xfrm>
            <a:off x="521494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7-конечная звезда 24"/>
          <p:cNvSpPr/>
          <p:nvPr/>
        </p:nvSpPr>
        <p:spPr>
          <a:xfrm>
            <a:off x="628651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T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7358082" y="500063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7-конечная звезда 26"/>
          <p:cNvSpPr/>
          <p:nvPr/>
        </p:nvSpPr>
        <p:spPr>
          <a:xfrm>
            <a:off x="1571604" y="578645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2714612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W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3929058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X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7-конечная звезда 29"/>
          <p:cNvSpPr/>
          <p:nvPr/>
        </p:nvSpPr>
        <p:spPr>
          <a:xfrm>
            <a:off x="5072066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7-конечная звезда 30"/>
          <p:cNvSpPr/>
          <p:nvPr/>
        </p:nvSpPr>
        <p:spPr>
          <a:xfrm>
            <a:off x="6357950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Z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32" y="357166"/>
            <a:ext cx="471490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prstClr val="black"/>
                </a:solidFill>
                <a:latin typeface="Comic Sans MS" pitchFamily="66" charset="0"/>
              </a:rPr>
              <a:t>a_____</a:t>
            </a:r>
            <a:r>
              <a:rPr lang="en-US" sz="3200" b="1" dirty="0" err="1" smtClean="0">
                <a:solidFill>
                  <a:prstClr val="black"/>
                </a:solidFill>
                <a:latin typeface="Comic Sans MS" pitchFamily="66" charset="0"/>
              </a:rPr>
              <a:t>room</a:t>
            </a:r>
            <a:endParaRPr lang="ru-RU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072462" y="357166"/>
            <a:ext cx="785818" cy="500066"/>
          </a:xfrm>
          <a:prstGeom prst="actionButtonForwardNex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7-конечная звезда 33"/>
          <p:cNvSpPr/>
          <p:nvPr/>
        </p:nvSpPr>
        <p:spPr>
          <a:xfrm>
            <a:off x="7380312" y="580526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22222 -0.13356 -0.44444 -0.26713 -0.53333 -0.3206 " pathEditMode="relative" ptsTypes="aA">
                                      <p:cBhvr>
                                        <p:cTn id="1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1666 -0.07408 -0.23316 -0.14815 -0.27986 -0.17778 " pathEditMode="relative" ptsTypes="aA">
                                      <p:cBhvr>
                                        <p:cTn id="1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007 -0.20116 -0.12014 -0.40232 -0.1441 -0.48264 " pathEditMode="relative" ptsTypes="aA">
                                      <p:cBhvr>
                                        <p:cTn id="1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9531 -0.25463 -0.19062 -0.50926 -0.22865 -0.61111 " pathEditMode="relative" ptsTypes="aA">
                                      <p:cBhvr>
                                        <p:cTn id="15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146 -0.24861 0.12292 -0.49722 0.14757 -0.59676 " pathEditMode="relative" ptsTypes="aA">
                                      <p:cBhvr>
                                        <p:cTn id="16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179512" y="260648"/>
            <a:ext cx="4248472" cy="1728192"/>
          </a:xfrm>
          <a:prstGeom prst="wedgeRoundRectCallout">
            <a:avLst>
              <a:gd name="adj1" fmla="val -944"/>
              <a:gd name="adj2" fmla="val 156589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Choose the correct pronoun!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907704" y="1340768"/>
          <a:ext cx="5048252" cy="1214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2063"/>
                <a:gridCol w="1262063"/>
                <a:gridCol w="1262063"/>
                <a:gridCol w="1262063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7-конечная звезда 5"/>
          <p:cNvSpPr/>
          <p:nvPr/>
        </p:nvSpPr>
        <p:spPr>
          <a:xfrm>
            <a:off x="714348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A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85735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292892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C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4071934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D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514350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621507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F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728664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G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348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H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1857356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I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300036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J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407193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K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521494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L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628651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M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7-конечная звезда 18"/>
          <p:cNvSpPr/>
          <p:nvPr/>
        </p:nvSpPr>
        <p:spPr>
          <a:xfrm>
            <a:off x="735808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N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85786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192879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P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7-конечная звезда 21"/>
          <p:cNvSpPr/>
          <p:nvPr/>
        </p:nvSpPr>
        <p:spPr>
          <a:xfrm>
            <a:off x="300036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Q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414337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7-конечная звезда 23"/>
          <p:cNvSpPr/>
          <p:nvPr/>
        </p:nvSpPr>
        <p:spPr>
          <a:xfrm>
            <a:off x="521494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7-конечная звезда 24"/>
          <p:cNvSpPr/>
          <p:nvPr/>
        </p:nvSpPr>
        <p:spPr>
          <a:xfrm>
            <a:off x="628651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T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7358082" y="500063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7-конечная звезда 26"/>
          <p:cNvSpPr/>
          <p:nvPr/>
        </p:nvSpPr>
        <p:spPr>
          <a:xfrm>
            <a:off x="1571604" y="578645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2714612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W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3929058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X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7-конечная звезда 29"/>
          <p:cNvSpPr/>
          <p:nvPr/>
        </p:nvSpPr>
        <p:spPr>
          <a:xfrm>
            <a:off x="5072066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7-конечная звезда 30"/>
          <p:cNvSpPr/>
          <p:nvPr/>
        </p:nvSpPr>
        <p:spPr>
          <a:xfrm>
            <a:off x="6357950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Z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32" y="357166"/>
            <a:ext cx="471490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prstClr val="black"/>
                </a:solidFill>
                <a:latin typeface="Comic Sans MS" pitchFamily="66" charset="0"/>
              </a:rPr>
              <a:t>a_____house</a:t>
            </a:r>
            <a:endParaRPr lang="ru-RU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072462" y="357166"/>
            <a:ext cx="785818" cy="500066"/>
          </a:xfrm>
          <a:prstGeom prst="actionButtonForwardNex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114 -0.0801 -0.08229 -0.15996 -0.09878 -0.19213 " pathEditMode="relative" ptsTypes="aA">
                                      <p:cBhvr>
                                        <p:cTn id="1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1753 -0.20764 0.23507 -0.41528 0.28212 -0.49838 " pathEditMode="relative" ptsTypes="aA">
                                      <p:cBhvr>
                                        <p:cTn id="1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02 -0.20579 -0.06041 -0.41135 -0.07256 -0.49352 " pathEditMode="relative" ptsTypes="aA">
                                      <p:cBhvr>
                                        <p:cTn id="17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472 -0.26319 0.06944 -0.52639 0.08333 -0.63171 " pathEditMode="relative" ptsTypes="aA">
                                      <p:cBhvr>
                                        <p:cTn id="1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907704" y="1340768"/>
          <a:ext cx="5048252" cy="1214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2063"/>
                <a:gridCol w="1262063"/>
                <a:gridCol w="1262063"/>
                <a:gridCol w="1262063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7-конечная звезда 5"/>
          <p:cNvSpPr/>
          <p:nvPr/>
        </p:nvSpPr>
        <p:spPr>
          <a:xfrm>
            <a:off x="714348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A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85735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292892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C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4071934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D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514350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621507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F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728664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G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348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H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1857356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I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300036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J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407193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K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521494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L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628651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M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7-конечная звезда 18"/>
          <p:cNvSpPr/>
          <p:nvPr/>
        </p:nvSpPr>
        <p:spPr>
          <a:xfrm>
            <a:off x="735808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N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85786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192879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P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7-конечная звезда 21"/>
          <p:cNvSpPr/>
          <p:nvPr/>
        </p:nvSpPr>
        <p:spPr>
          <a:xfrm>
            <a:off x="300036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Q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414337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7-конечная звезда 23"/>
          <p:cNvSpPr/>
          <p:nvPr/>
        </p:nvSpPr>
        <p:spPr>
          <a:xfrm>
            <a:off x="521494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7-конечная звезда 24"/>
          <p:cNvSpPr/>
          <p:nvPr/>
        </p:nvSpPr>
        <p:spPr>
          <a:xfrm>
            <a:off x="628651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T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7358082" y="500063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7-конечная звезда 26"/>
          <p:cNvSpPr/>
          <p:nvPr/>
        </p:nvSpPr>
        <p:spPr>
          <a:xfrm>
            <a:off x="1571604" y="578645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2714612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W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3929058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X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7-конечная звезда 29"/>
          <p:cNvSpPr/>
          <p:nvPr/>
        </p:nvSpPr>
        <p:spPr>
          <a:xfrm>
            <a:off x="5072066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7-конечная звезда 30"/>
          <p:cNvSpPr/>
          <p:nvPr/>
        </p:nvSpPr>
        <p:spPr>
          <a:xfrm>
            <a:off x="6357950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Z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32" y="357166"/>
            <a:ext cx="471490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prstClr val="black"/>
                </a:solidFill>
                <a:latin typeface="Comic Sans MS" pitchFamily="66" charset="0"/>
              </a:rPr>
              <a:t>a_____desk</a:t>
            </a:r>
            <a:endParaRPr lang="ru-RU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072462" y="357166"/>
            <a:ext cx="785818" cy="500066"/>
          </a:xfrm>
          <a:prstGeom prst="actionButtonForwardNex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9358 -0.20718 -0.38698 -0.41412 -0.46441 -0.49699 " pathEditMode="relative" ptsTypes="aA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302 -0.1456 0.12604 -0.2912 0.15122 -0.3493 " pathEditMode="relative" ptsTypes="aA">
                                      <p:cBhvr>
                                        <p:cTn id="1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044 C 0.02309 -0.07639 0.03854 -0.15718 0.04462 -0.18935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073 -0.26065 0.06145 -0.5213 0.07378 -0.62546 " pathEditMode="relative" ptsTypes="aA">
                                      <p:cBhvr>
                                        <p:cTn id="1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79507" y="1357298"/>
          <a:ext cx="8712973" cy="1214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778776"/>
                <a:gridCol w="778776"/>
                <a:gridCol w="778776"/>
                <a:gridCol w="778776"/>
                <a:gridCol w="778776"/>
                <a:gridCol w="778776"/>
                <a:gridCol w="778776"/>
                <a:gridCol w="778776"/>
                <a:gridCol w="778776"/>
                <a:gridCol w="839893"/>
                <a:gridCol w="864096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7-конечная звезда 5"/>
          <p:cNvSpPr/>
          <p:nvPr/>
        </p:nvSpPr>
        <p:spPr>
          <a:xfrm>
            <a:off x="714348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A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85735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292892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C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4071934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D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514350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621507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F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728664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G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348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H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1857356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I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300036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J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407193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K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521494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L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628651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M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7-конечная звезда 18"/>
          <p:cNvSpPr/>
          <p:nvPr/>
        </p:nvSpPr>
        <p:spPr>
          <a:xfrm>
            <a:off x="735808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N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85786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192879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P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7-конечная звезда 21"/>
          <p:cNvSpPr/>
          <p:nvPr/>
        </p:nvSpPr>
        <p:spPr>
          <a:xfrm>
            <a:off x="300036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Q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414337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7-конечная звезда 23"/>
          <p:cNvSpPr/>
          <p:nvPr/>
        </p:nvSpPr>
        <p:spPr>
          <a:xfrm>
            <a:off x="521494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7-конечная звезда 24"/>
          <p:cNvSpPr/>
          <p:nvPr/>
        </p:nvSpPr>
        <p:spPr>
          <a:xfrm>
            <a:off x="628651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T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7358082" y="500063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7-конечная звезда 26"/>
          <p:cNvSpPr/>
          <p:nvPr/>
        </p:nvSpPr>
        <p:spPr>
          <a:xfrm>
            <a:off x="1571604" y="578645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2714612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W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3929058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X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7-конечная звезда 29"/>
          <p:cNvSpPr/>
          <p:nvPr/>
        </p:nvSpPr>
        <p:spPr>
          <a:xfrm>
            <a:off x="5072066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7-конечная звезда 30"/>
          <p:cNvSpPr/>
          <p:nvPr/>
        </p:nvSpPr>
        <p:spPr>
          <a:xfrm>
            <a:off x="6357950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Z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32" y="357166"/>
            <a:ext cx="471490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prstClr val="black"/>
                </a:solidFill>
                <a:latin typeface="Comic Sans MS" pitchFamily="66" charset="0"/>
              </a:rPr>
              <a:t>a_____armchair</a:t>
            </a:r>
            <a:endParaRPr lang="ru-RU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072462" y="357166"/>
            <a:ext cx="785818" cy="500066"/>
          </a:xfrm>
          <a:prstGeom prst="actionButtonForwardNex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7-конечная звезда 34"/>
          <p:cNvSpPr/>
          <p:nvPr/>
        </p:nvSpPr>
        <p:spPr>
          <a:xfrm>
            <a:off x="7380312" y="587727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684 -0.19908 -0.13681 -0.39815 -0.16424 -0.47778 " pathEditMode="relative" ptsTypes="aA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C -0.13177 -0.07454 -0.26337 -0.14907 -0.31597 -0.178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34 -0.19977 0.00885 -0.39954 0.01059 -0.4794 " pathEditMode="relative" ptsTypes="aA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03704E-6 C -0.21823 -0.14885 -0.43646 -0.29769 -0.52379 -0.35718 " pathEditMode="relative" ptsTypes="aA"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7118 -0.0801 -0.34219 -0.15996 -0.41059 -0.1919 " pathEditMode="relative" ptsTypes="aA">
                                      <p:cBhvr>
                                        <p:cTn id="1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C -0.19028 -0.2625 -0.3882 -0.52476 -0.46424 -0.62939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0" y="-3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51 -0.20648 -0.00903 -0.41273 -0.01076 -0.49537 " pathEditMode="relative" ptsTypes="aA">
                                      <p:cBhvr>
                                        <p:cTn id="1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274 -0.08264 0.44549 -0.16528 0.53455 -0.19838 " pathEditMode="relative" ptsTypes="aA">
                                      <p:cBhvr>
                                        <p:cTn id="1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0973 -0.07732 0.41962 -0.15463 0.50365 -0.18565 " pathEditMode="relative" ptsTypes="aA">
                                      <p:cBhvr>
                                        <p:cTn id="1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8577 -0.14699 0.17153 -0.29375 0.20591 -0.35254 " pathEditMode="relative" ptsTypes="aA">
                                      <p:cBhvr>
                                        <p:cTn id="1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C 0.1309 -0.07338 0.2618 -0.14676 0.31423 -0.17616 " pathEditMode="relative" ptsTypes="aA">
                                      <p:cBhvr>
                                        <p:cTn id="1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907704" y="1340768"/>
          <a:ext cx="5048252" cy="1214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2063"/>
                <a:gridCol w="1262063"/>
                <a:gridCol w="1262063"/>
                <a:gridCol w="1262063"/>
              </a:tblGrid>
              <a:tr h="1214446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7-конечная звезда 5"/>
          <p:cNvSpPr/>
          <p:nvPr/>
        </p:nvSpPr>
        <p:spPr>
          <a:xfrm>
            <a:off x="714348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A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85735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7-конечная звезда 7"/>
          <p:cNvSpPr/>
          <p:nvPr/>
        </p:nvSpPr>
        <p:spPr>
          <a:xfrm>
            <a:off x="2928926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C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4071934" y="278605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D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514350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621507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F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7286644" y="285749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G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14348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H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1857356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I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300036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J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4071934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K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7-конечная звезда 16"/>
          <p:cNvSpPr/>
          <p:nvPr/>
        </p:nvSpPr>
        <p:spPr>
          <a:xfrm>
            <a:off x="521494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L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628651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M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7-конечная звезда 18"/>
          <p:cNvSpPr/>
          <p:nvPr/>
        </p:nvSpPr>
        <p:spPr>
          <a:xfrm>
            <a:off x="7358082" y="392906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N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85786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O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>
            <a:off x="192879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P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7-конечная звезда 21"/>
          <p:cNvSpPr/>
          <p:nvPr/>
        </p:nvSpPr>
        <p:spPr>
          <a:xfrm>
            <a:off x="3000364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Q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414337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7-конечная звезда 23"/>
          <p:cNvSpPr/>
          <p:nvPr/>
        </p:nvSpPr>
        <p:spPr>
          <a:xfrm>
            <a:off x="521494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S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7-конечная звезда 24"/>
          <p:cNvSpPr/>
          <p:nvPr/>
        </p:nvSpPr>
        <p:spPr>
          <a:xfrm>
            <a:off x="6286512" y="492919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T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7358082" y="5000636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7-конечная звезда 26"/>
          <p:cNvSpPr/>
          <p:nvPr/>
        </p:nvSpPr>
        <p:spPr>
          <a:xfrm>
            <a:off x="1571604" y="5786454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7-конечная звезда 27"/>
          <p:cNvSpPr/>
          <p:nvPr/>
        </p:nvSpPr>
        <p:spPr>
          <a:xfrm>
            <a:off x="2714612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W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3929058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X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7-конечная звезда 29"/>
          <p:cNvSpPr/>
          <p:nvPr/>
        </p:nvSpPr>
        <p:spPr>
          <a:xfrm>
            <a:off x="5072066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Y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7-конечная звезда 30"/>
          <p:cNvSpPr/>
          <p:nvPr/>
        </p:nvSpPr>
        <p:spPr>
          <a:xfrm>
            <a:off x="6357950" y="5857892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Z</a:t>
            </a:r>
            <a:endParaRPr lang="ru-RU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32" y="357166"/>
            <a:ext cx="471490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prstClr val="black"/>
                </a:solidFill>
                <a:latin typeface="Comic Sans MS" pitchFamily="66" charset="0"/>
              </a:rPr>
              <a:t>a_____street</a:t>
            </a:r>
            <a:endParaRPr lang="ru-RU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4" name="Управляющая кнопка: домой 33">
            <a:hlinkClick r:id="rId3" action="ppaction://hlinksldjump" highlightClick="1"/>
          </p:cNvPr>
          <p:cNvSpPr/>
          <p:nvPr/>
        </p:nvSpPr>
        <p:spPr>
          <a:xfrm>
            <a:off x="8244408" y="6165304"/>
            <a:ext cx="576064" cy="50405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177 -0.26643 -0.06354 -0.5331 -0.07621 -0.63958 " pathEditMode="relative" ptsTypes="aA">
                                      <p:cBhvr>
                                        <p:cTn id="1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007 -0.14814 0.12014 -0.29629 0.1441 -0.35555 " pathEditMode="relative" ptsTypes="aA">
                                      <p:cBhvr>
                                        <p:cTn id="1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7616 0.0316 -0.15209 0.03802 -0.18241 " pathEditMode="relative" ptsTypes="aA">
                                      <p:cBhvr>
                                        <p:cTn id="1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569 -0.08079 0.05156 -0.16158 0.0618 -0.19375 " pathEditMode="relative" ptsTypes="aA">
                                      <p:cBhvr>
                                        <p:cTn id="1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 rot="-180000">
            <a:off x="1038702" y="3463674"/>
            <a:ext cx="6858376" cy="27438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Play with us!</a:t>
            </a:r>
          </a:p>
          <a:p>
            <a:pPr algn="ctr"/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Memory game</a:t>
            </a:r>
            <a:endParaRPr lang="ru-RU" sz="66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8424" y="6309320"/>
            <a:ext cx="648072" cy="432048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ounded Rectangle 43"/>
          <p:cNvSpPr/>
          <p:nvPr/>
        </p:nvSpPr>
        <p:spPr>
          <a:xfrm>
            <a:off x="90015" y="92891"/>
            <a:ext cx="1674275" cy="1581477"/>
          </a:xfrm>
          <a:prstGeom prst="round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9" name="Rounded Rectangle 45"/>
          <p:cNvSpPr/>
          <p:nvPr/>
        </p:nvSpPr>
        <p:spPr>
          <a:xfrm>
            <a:off x="1872331" y="92891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armchair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0" name="Rounded Rectangle 46"/>
          <p:cNvSpPr/>
          <p:nvPr/>
        </p:nvSpPr>
        <p:spPr>
          <a:xfrm>
            <a:off x="3654648" y="92891"/>
            <a:ext cx="1674275" cy="1581477"/>
          </a:xfrm>
          <a:prstGeom prst="round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1" name="Rounded Rectangle 48"/>
          <p:cNvSpPr/>
          <p:nvPr/>
        </p:nvSpPr>
        <p:spPr>
          <a:xfrm>
            <a:off x="5436915" y="92891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bookcase</a:t>
            </a:r>
            <a:endParaRPr lang="en-US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2" name="Rounded Rectangle 49"/>
          <p:cNvSpPr/>
          <p:nvPr/>
        </p:nvSpPr>
        <p:spPr>
          <a:xfrm>
            <a:off x="90015" y="1811383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sofa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3" name="Rounded Rectangle 52"/>
          <p:cNvSpPr/>
          <p:nvPr/>
        </p:nvSpPr>
        <p:spPr>
          <a:xfrm>
            <a:off x="1872331" y="1811383"/>
            <a:ext cx="1674275" cy="1581477"/>
          </a:xfrm>
          <a:prstGeom prst="round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4" name="Rounded Rectangle 53"/>
          <p:cNvSpPr/>
          <p:nvPr/>
        </p:nvSpPr>
        <p:spPr>
          <a:xfrm>
            <a:off x="3654647" y="1811383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picture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5" name="Rounded Rectangle 55"/>
          <p:cNvSpPr/>
          <p:nvPr/>
        </p:nvSpPr>
        <p:spPr>
          <a:xfrm>
            <a:off x="5436941" y="1811383"/>
            <a:ext cx="1674275" cy="1581477"/>
          </a:xfrm>
          <a:prstGeom prst="round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6" name="Rounded Rectangle 57"/>
          <p:cNvSpPr/>
          <p:nvPr/>
        </p:nvSpPr>
        <p:spPr>
          <a:xfrm>
            <a:off x="90015" y="3529874"/>
            <a:ext cx="1674275" cy="1581477"/>
          </a:xfrm>
          <a:prstGeom prst="round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7" name="Rounded Rectangle 59"/>
          <p:cNvSpPr/>
          <p:nvPr/>
        </p:nvSpPr>
        <p:spPr>
          <a:xfrm>
            <a:off x="1872325" y="3529874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upstairs</a:t>
            </a:r>
            <a:endParaRPr lang="en-US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8" name="Rounded Rectangle 60"/>
          <p:cNvSpPr/>
          <p:nvPr/>
        </p:nvSpPr>
        <p:spPr>
          <a:xfrm>
            <a:off x="3654631" y="3529874"/>
            <a:ext cx="1674275" cy="1581477"/>
          </a:xfrm>
          <a:prstGeom prst="round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9" name="Rounded Rectangle 62"/>
          <p:cNvSpPr/>
          <p:nvPr/>
        </p:nvSpPr>
        <p:spPr>
          <a:xfrm>
            <a:off x="5436896" y="3529874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downstairs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0" name="Rounded Rectangle 4"/>
          <p:cNvSpPr/>
          <p:nvPr/>
        </p:nvSpPr>
        <p:spPr>
          <a:xfrm>
            <a:off x="107504" y="181587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1" name="Rounded Rectangle 5"/>
          <p:cNvSpPr/>
          <p:nvPr/>
        </p:nvSpPr>
        <p:spPr>
          <a:xfrm>
            <a:off x="1889814" y="181587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2" name="Rounded Rectangle 6"/>
          <p:cNvSpPr/>
          <p:nvPr/>
        </p:nvSpPr>
        <p:spPr>
          <a:xfrm>
            <a:off x="3672053" y="181587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93" name="Rounded Rectangle 7"/>
          <p:cNvSpPr/>
          <p:nvPr/>
        </p:nvSpPr>
        <p:spPr>
          <a:xfrm>
            <a:off x="5454359" y="181587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94" name="Rounded Rectangle 11"/>
          <p:cNvSpPr/>
          <p:nvPr/>
        </p:nvSpPr>
        <p:spPr>
          <a:xfrm>
            <a:off x="98415" y="3505403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95" name="Rounded Rectangle 12"/>
          <p:cNvSpPr/>
          <p:nvPr/>
        </p:nvSpPr>
        <p:spPr>
          <a:xfrm>
            <a:off x="1889820" y="3534369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96" name="Rounded Rectangle 13"/>
          <p:cNvSpPr/>
          <p:nvPr/>
        </p:nvSpPr>
        <p:spPr>
          <a:xfrm>
            <a:off x="3672053" y="3534369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97" name="Rounded Rectangle 14"/>
          <p:cNvSpPr/>
          <p:nvPr/>
        </p:nvSpPr>
        <p:spPr>
          <a:xfrm>
            <a:off x="5454359" y="3534369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98" name="Rounded Rectangle 17"/>
          <p:cNvSpPr/>
          <p:nvPr/>
        </p:nvSpPr>
        <p:spPr>
          <a:xfrm>
            <a:off x="107504" y="97386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9" name="Rounded Rectangle 18"/>
          <p:cNvSpPr/>
          <p:nvPr/>
        </p:nvSpPr>
        <p:spPr>
          <a:xfrm>
            <a:off x="1889820" y="106675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0" name="Rounded Rectangle 19"/>
          <p:cNvSpPr/>
          <p:nvPr/>
        </p:nvSpPr>
        <p:spPr>
          <a:xfrm>
            <a:off x="3672137" y="97386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1" name="Rounded Rectangle 20"/>
          <p:cNvSpPr/>
          <p:nvPr/>
        </p:nvSpPr>
        <p:spPr>
          <a:xfrm>
            <a:off x="5454359" y="130363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02" name="Rounded Rectangle 57"/>
          <p:cNvSpPr/>
          <p:nvPr/>
        </p:nvSpPr>
        <p:spPr>
          <a:xfrm>
            <a:off x="90015" y="5225143"/>
            <a:ext cx="1674275" cy="1581477"/>
          </a:xfrm>
          <a:prstGeom prst="round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3" name="Rounded Rectangle 59"/>
          <p:cNvSpPr/>
          <p:nvPr/>
        </p:nvSpPr>
        <p:spPr>
          <a:xfrm>
            <a:off x="1872325" y="5225143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shelf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Rounded Rectangle 60"/>
          <p:cNvSpPr/>
          <p:nvPr/>
        </p:nvSpPr>
        <p:spPr>
          <a:xfrm>
            <a:off x="3654631" y="5225143"/>
            <a:ext cx="1674275" cy="1581477"/>
          </a:xfrm>
          <a:prstGeom prst="roundRect">
            <a:avLst/>
          </a:prstGeom>
          <a:blipFill dpi="0" rotWithShape="1">
            <a:blip r:embed="rId10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5" name="Rounded Rectangle 62"/>
          <p:cNvSpPr/>
          <p:nvPr/>
        </p:nvSpPr>
        <p:spPr>
          <a:xfrm>
            <a:off x="5436896" y="5225143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>
                <a:solidFill>
                  <a:schemeClr val="tx1"/>
                </a:solidFill>
                <a:latin typeface="Comic Sans MS" pitchFamily="66" charset="0"/>
              </a:rPr>
              <a:t>w</a:t>
            </a:r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indow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Rounded Rectangle 48"/>
          <p:cNvSpPr/>
          <p:nvPr/>
        </p:nvSpPr>
        <p:spPr>
          <a:xfrm>
            <a:off x="7216908" y="92891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omic Sans MS" pitchFamily="66" charset="0"/>
              </a:rPr>
              <a:t>cupboard</a:t>
            </a:r>
            <a:endParaRPr lang="en-US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Rounded Rectangle 55"/>
          <p:cNvSpPr/>
          <p:nvPr/>
        </p:nvSpPr>
        <p:spPr>
          <a:xfrm>
            <a:off x="7216934" y="1811383"/>
            <a:ext cx="1674275" cy="1581477"/>
          </a:xfrm>
          <a:prstGeom prst="round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8" name="Rounded Rectangle 62"/>
          <p:cNvSpPr/>
          <p:nvPr/>
        </p:nvSpPr>
        <p:spPr>
          <a:xfrm>
            <a:off x="7216888" y="3529874"/>
            <a:ext cx="1674275" cy="158147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Comic Sans MS" pitchFamily="66" charset="0"/>
              </a:rPr>
              <a:t>carpet</a:t>
            </a:r>
            <a:endParaRPr lang="en-US" sz="2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Rounded Rectangle 62"/>
          <p:cNvSpPr/>
          <p:nvPr/>
        </p:nvSpPr>
        <p:spPr>
          <a:xfrm>
            <a:off x="7216888" y="5225143"/>
            <a:ext cx="1674275" cy="1581477"/>
          </a:xfrm>
          <a:prstGeom prst="roundRect">
            <a:avLst/>
          </a:prstGeom>
          <a:blipFill dpi="0" rotWithShape="1">
            <a:blip r:embed="rId12" cstate="print"/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9761" tIns="29881" rIns="59761" bIns="29881" rtlCol="0" anchor="ctr"/>
          <a:lstStyle/>
          <a:p>
            <a:pPr algn="ctr"/>
            <a:endParaRPr lang="en-US" sz="2600" b="1" dirty="0">
              <a:solidFill>
                <a:schemeClr val="tx1"/>
              </a:solidFill>
            </a:endParaRPr>
          </a:p>
        </p:txBody>
      </p:sp>
      <p:sp>
        <p:nvSpPr>
          <p:cNvPr id="110" name="Rounded Rectangle 11"/>
          <p:cNvSpPr/>
          <p:nvPr/>
        </p:nvSpPr>
        <p:spPr>
          <a:xfrm>
            <a:off x="107504" y="522963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111" name="Rounded Rectangle 12"/>
          <p:cNvSpPr/>
          <p:nvPr/>
        </p:nvSpPr>
        <p:spPr>
          <a:xfrm>
            <a:off x="1885693" y="522963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112" name="Rounded Rectangle 13"/>
          <p:cNvSpPr/>
          <p:nvPr/>
        </p:nvSpPr>
        <p:spPr>
          <a:xfrm>
            <a:off x="3672053" y="5276523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18</a:t>
            </a:r>
          </a:p>
        </p:txBody>
      </p:sp>
      <p:sp>
        <p:nvSpPr>
          <p:cNvPr id="113" name="Rounded Rectangle 14"/>
          <p:cNvSpPr/>
          <p:nvPr/>
        </p:nvSpPr>
        <p:spPr>
          <a:xfrm>
            <a:off x="5454359" y="5259662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19</a:t>
            </a:r>
          </a:p>
        </p:txBody>
      </p:sp>
      <p:sp>
        <p:nvSpPr>
          <p:cNvPr id="114" name="Rounded Rectangle 7"/>
          <p:cNvSpPr/>
          <p:nvPr/>
        </p:nvSpPr>
        <p:spPr>
          <a:xfrm>
            <a:off x="7234351" y="1815878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15" name="Rounded Rectangle 14"/>
          <p:cNvSpPr/>
          <p:nvPr/>
        </p:nvSpPr>
        <p:spPr>
          <a:xfrm>
            <a:off x="7234423" y="3534369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116" name="Rounded Rectangle 20"/>
          <p:cNvSpPr/>
          <p:nvPr/>
        </p:nvSpPr>
        <p:spPr>
          <a:xfrm>
            <a:off x="7234351" y="136051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17" name="Rounded Rectangle 14"/>
          <p:cNvSpPr/>
          <p:nvPr/>
        </p:nvSpPr>
        <p:spPr>
          <a:xfrm>
            <a:off x="7234351" y="5259662"/>
            <a:ext cx="1674275" cy="1581477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9761" tIns="29881" rIns="59761" bIns="29881" rtlCol="0" anchor="ctr"/>
          <a:lstStyle/>
          <a:p>
            <a:pPr algn="ctr"/>
            <a:r>
              <a:rPr lang="en-US" sz="5200" b="1" dirty="0">
                <a:solidFill>
                  <a:schemeClr val="tx1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xmlns="" val="359128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"/>
                            </p:stCondLst>
                            <p:childTnLst>
                              <p:par>
                                <p:cTn id="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"/>
                            </p:stCondLst>
                            <p:childTnLst>
                              <p:par>
                                <p:cTn id="1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"/>
                            </p:stCondLst>
                            <p:childTnLst>
                              <p:par>
                                <p:cTn id="1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"/>
                            </p:stCondLst>
                            <p:childTnLst>
                              <p:par>
                                <p:cTn id="1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"/>
                            </p:stCondLst>
                            <p:childTnLst>
                              <p:par>
                                <p:cTn id="1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"/>
                            </p:stCondLst>
                            <p:childTnLst>
                              <p:par>
                                <p:cTn id="154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"/>
                            </p:stCondLst>
                            <p:childTnLst>
                              <p:par>
                                <p:cTn id="166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"/>
                            </p:stCondLst>
                            <p:childTnLst>
                              <p:par>
                                <p:cTn id="17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50"/>
                            </p:stCondLst>
                            <p:childTnLst>
                              <p:par>
                                <p:cTn id="19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50"/>
                            </p:stCondLst>
                            <p:childTnLst>
                              <p:par>
                                <p:cTn id="20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"/>
                            </p:stCondLst>
                            <p:childTnLst>
                              <p:par>
                                <p:cTn id="214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50"/>
                            </p:stCondLst>
                            <p:childTnLst>
                              <p:par>
                                <p:cTn id="226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50"/>
                            </p:stCondLst>
                            <p:childTnLst>
                              <p:par>
                                <p:cTn id="238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"/>
                            </p:stCondLst>
                            <p:childTnLst>
                              <p:par>
                                <p:cTn id="25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50"/>
                            </p:stCondLst>
                            <p:childTnLst>
                              <p:par>
                                <p:cTn id="26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50"/>
                            </p:stCondLst>
                            <p:childTnLst>
                              <p:par>
                                <p:cTn id="274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50"/>
                            </p:stCondLst>
                            <p:childTnLst>
                              <p:par>
                                <p:cTn id="286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50"/>
                            </p:stCondLst>
                            <p:childTnLst>
                              <p:par>
                                <p:cTn id="29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50"/>
                            </p:stCondLst>
                            <p:childTnLst>
                              <p:par>
                                <p:cTn id="3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50"/>
                            </p:stCondLst>
                            <p:childTnLst>
                              <p:par>
                                <p:cTn id="3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50"/>
                            </p:stCondLst>
                            <p:childTnLst>
                              <p:par>
                                <p:cTn id="3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50"/>
                            </p:stCondLst>
                            <p:childTnLst>
                              <p:par>
                                <p:cTn id="3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4" dur="2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50"/>
                            </p:stCondLst>
                            <p:childTnLst>
                              <p:par>
                                <p:cTn id="3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2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250"/>
                            </p:stCondLst>
                            <p:childTnLst>
                              <p:par>
                                <p:cTn id="3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8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50"/>
                            </p:stCondLst>
                            <p:childTnLst>
                              <p:par>
                                <p:cTn id="3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50"/>
                            </p:stCondLst>
                            <p:childTnLst>
                              <p:par>
                                <p:cTn id="3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50"/>
                            </p:stCondLst>
                            <p:childTnLst>
                              <p:par>
                                <p:cTn id="4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4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50"/>
                            </p:stCondLst>
                            <p:childTnLst>
                              <p:par>
                                <p:cTn id="4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6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250"/>
                            </p:stCondLst>
                            <p:childTnLst>
                              <p:par>
                                <p:cTn id="4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8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250"/>
                            </p:stCondLst>
                            <p:childTnLst>
                              <p:par>
                                <p:cTn id="4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0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250"/>
                            </p:stCondLst>
                            <p:childTnLst>
                              <p:par>
                                <p:cTn id="4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2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250"/>
                            </p:stCondLst>
                            <p:childTnLst>
                              <p:par>
                                <p:cTn id="4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4" dur="2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2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250"/>
                            </p:stCondLst>
                            <p:childTnLst>
                              <p:par>
                                <p:cTn id="47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s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His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Her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My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My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This is my mum. ______name is  Jess.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e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We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It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I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Give me some water. _____am thirsty.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s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His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Your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Your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heir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Their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These are my sisters. ______names are Mary and Dina.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s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His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My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My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Its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Its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This is my brother. _____name is Fred.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e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She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He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I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 love Anna. ______is my best friend.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our"/>
          <p:cNvSpPr/>
          <p:nvPr/>
        </p:nvSpPr>
        <p:spPr>
          <a:xfrm>
            <a:off x="755576" y="5229200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Your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My"/>
          <p:cNvSpPr/>
          <p:nvPr/>
        </p:nvSpPr>
        <p:spPr>
          <a:xfrm>
            <a:off x="755576" y="4077072"/>
            <a:ext cx="2448272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My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Her"/>
          <p:cNvSpPr/>
          <p:nvPr/>
        </p:nvSpPr>
        <p:spPr>
          <a:xfrm>
            <a:off x="683568" y="3068960"/>
            <a:ext cx="2520280" cy="864096"/>
          </a:xfrm>
          <a:prstGeom prst="flowChartAlternateProcess">
            <a:avLst/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07504" y="260648"/>
            <a:ext cx="4536504" cy="2088232"/>
          </a:xfrm>
          <a:prstGeom prst="wedgeRoundRectCallout">
            <a:avLst>
              <a:gd name="adj1" fmla="val 54379"/>
              <a:gd name="adj2" fmla="val 92577"/>
              <a:gd name="adj3" fmla="val 16667"/>
            </a:avLst>
          </a:prstGeom>
          <a:solidFill>
            <a:srgbClr val="FFFF99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This is my sister. _____name is Nina.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28384" y="6021288"/>
            <a:ext cx="720080" cy="576064"/>
          </a:xfrm>
          <a:prstGeom prst="actionButtonForwardNext">
            <a:avLst/>
          </a:prstGeom>
          <a:solidFill>
            <a:srgbClr val="FFFF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532</Words>
  <Application>Microsoft Office PowerPoint</Application>
  <PresentationFormat>Экран (4:3)</PresentationFormat>
  <Paragraphs>258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Remember the rooms!</vt:lpstr>
      <vt:lpstr>What is it?</vt:lpstr>
      <vt:lpstr>What is it?</vt:lpstr>
      <vt:lpstr>What is it?</vt:lpstr>
      <vt:lpstr>What is it?</vt:lpstr>
      <vt:lpstr>What is it?</vt:lpstr>
      <vt:lpstr>What is it?</vt:lpstr>
      <vt:lpstr>Remember the prepositions!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Guess the adjectives!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</cp:lastModifiedBy>
  <cp:revision>54</cp:revision>
  <dcterms:created xsi:type="dcterms:W3CDTF">2021-01-08T09:11:55Z</dcterms:created>
  <dcterms:modified xsi:type="dcterms:W3CDTF">2021-02-22T05:22:52Z</dcterms:modified>
</cp:coreProperties>
</file>