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84" r:id="rId5"/>
    <p:sldId id="260" r:id="rId6"/>
    <p:sldId id="268" r:id="rId7"/>
    <p:sldId id="267" r:id="rId8"/>
    <p:sldId id="271" r:id="rId9"/>
    <p:sldId id="275" r:id="rId10"/>
    <p:sldId id="269" r:id="rId11"/>
    <p:sldId id="277" r:id="rId12"/>
    <p:sldId id="276" r:id="rId13"/>
    <p:sldId id="274" r:id="rId14"/>
    <p:sldId id="280" r:id="rId15"/>
    <p:sldId id="285" r:id="rId16"/>
    <p:sldId id="266" r:id="rId17"/>
    <p:sldId id="281" r:id="rId18"/>
    <p:sldId id="265" r:id="rId19"/>
    <p:sldId id="270" r:id="rId20"/>
    <p:sldId id="272" r:id="rId21"/>
    <p:sldId id="279" r:id="rId22"/>
    <p:sldId id="282" r:id="rId23"/>
    <p:sldId id="278" r:id="rId24"/>
    <p:sldId id="259" r:id="rId25"/>
    <p:sldId id="2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5050"/>
    <a:srgbClr val="66FF33"/>
    <a:srgbClr val="FF9900"/>
    <a:srgbClr val="33CC33"/>
    <a:srgbClr val="CC66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6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5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5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3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01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32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9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04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3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35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7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6F08-E1D9-4877-AF8B-271189BF44B4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1583-F289-4124-9410-7AC93DFF0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81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566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76335" y="0"/>
            <a:ext cx="111566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91" y="1316736"/>
            <a:ext cx="8677657" cy="3621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2222" y="1834586"/>
            <a:ext cx="48875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 –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ногоэтажный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1225296" cy="6858000"/>
          </a:xfrm>
          <a:prstGeom prst="frame">
            <a:avLst>
              <a:gd name="adj1" fmla="val 802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10966704" y="-1"/>
            <a:ext cx="1225296" cy="6858000"/>
          </a:xfrm>
          <a:prstGeom prst="frame">
            <a:avLst>
              <a:gd name="adj1" fmla="val 802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8143" y="200722"/>
            <a:ext cx="533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окружающего мира во 2 классе</a:t>
            </a:r>
            <a:endParaRPr lang="ru-RU" sz="24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5296" y="5349239"/>
            <a:ext cx="3721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Составили: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Горбунова Алевтина Юрьевна</a:t>
            </a:r>
          </a:p>
          <a:p>
            <a:pPr algn="ctr"/>
            <a:r>
              <a:rPr lang="ru-RU" sz="1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– воспитатель ГПД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«Многопрофильная школа № 181»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 город Казань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endParaRPr lang="ru-RU" sz="1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9377" y="5349240"/>
            <a:ext cx="4102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Татьяна Николаевна</a:t>
            </a:r>
          </a:p>
          <a:p>
            <a:pPr algn="ctr"/>
            <a:r>
              <a:rPr lang="ru-RU" sz="1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121 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имени Героя Советского Союза С. А. </a:t>
            </a:r>
            <a:r>
              <a:rPr lang="ru-RU" sz="14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Ахтямова</a:t>
            </a:r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 город Казань</a:t>
            </a:r>
          </a:p>
          <a:p>
            <a:pPr algn="ctr"/>
            <a:r>
              <a:rPr lang="ru-RU" sz="1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endParaRPr lang="ru-RU" sz="1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2648" y="139446"/>
            <a:ext cx="5184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20" y="146304"/>
            <a:ext cx="1383912" cy="1347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2369">
            <a:off x="475631" y="2331727"/>
            <a:ext cx="4942952" cy="3518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175" y="4996309"/>
            <a:ext cx="579170" cy="1438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2242">
            <a:off x="3544490" y="4578847"/>
            <a:ext cx="2691791" cy="1750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888" y="1138529"/>
            <a:ext cx="10586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Подумайте и правильно расположите растения на этом листе.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76" y="1815446"/>
            <a:ext cx="2627727" cy="2282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532" y="4011894"/>
            <a:ext cx="2462355" cy="2124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7446" r="3427" b="7463"/>
          <a:stretch/>
        </p:blipFill>
        <p:spPr>
          <a:xfrm>
            <a:off x="6450554" y="4148744"/>
            <a:ext cx="2827297" cy="196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3716" y="1939543"/>
            <a:ext cx="2790566" cy="20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271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28600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1480" y="2350008"/>
            <a:ext cx="112745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Физкульминутка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20700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25496" y="155731"/>
            <a:ext cx="77192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 словарём и учебником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31" y="910033"/>
            <a:ext cx="5468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чем можно сравнить лес?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31" y="1390607"/>
            <a:ext cx="980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Можно ли лес назвать многоэтажным домом? Почему?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31" y="1809167"/>
            <a:ext cx="968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вы знаете, что учёные называют этажи леса ярусами?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0320" y="2390967"/>
            <a:ext cx="566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Кто из вас знает, что такое ярус?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31" y="2995441"/>
            <a:ext cx="1083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вас на столе лежат словари. Найдите определение слова ярус.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451105" y="3547272"/>
            <a:ext cx="11286742" cy="853814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 flipH="1">
            <a:off x="770478" y="3633882"/>
            <a:ext cx="1111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Ярус – это ряд горизонтально расположенных предметов.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8548" y="4666391"/>
            <a:ext cx="922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-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Предположите, как называются этажи (ярусы) леса?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548" y="5189611"/>
            <a:ext cx="847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Прочитайте статью на стр. 42 в учебнике.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98548" y="5680228"/>
            <a:ext cx="824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Подпишите названия ярусов на своих листах.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25" y="4414745"/>
            <a:ext cx="1392030" cy="21976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323" y="1096438"/>
            <a:ext cx="1542589" cy="19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3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7352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99694" y="228600"/>
            <a:ext cx="3789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Этажи леса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464" y="1042256"/>
            <a:ext cx="664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 растения растут ярусами?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1249836"/>
            <a:ext cx="5117957" cy="324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46888" y="1576262"/>
            <a:ext cx="6117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Давайте проверим, правильно ли вы составили модель «Этажи леса».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6132">
            <a:off x="1696276" y="4273191"/>
            <a:ext cx="1593967" cy="2095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23147" y="4600499"/>
            <a:ext cx="3891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ряд 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ряд 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кустарники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ряд 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трава, цветы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ряд 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грибы 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464" y="3003033"/>
            <a:ext cx="604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Запишите по одному растению своего яруса и передайте другому ученику.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96" y="4530245"/>
            <a:ext cx="1507195" cy="21284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4004">
            <a:off x="2116124" y="5925297"/>
            <a:ext cx="1652159" cy="347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6092" y="2530369"/>
            <a:ext cx="173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5" grpId="0"/>
      <p:bldP spid="1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28600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56479" y="139446"/>
            <a:ext cx="4480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17161" y="983087"/>
            <a:ext cx="3859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20" y="228600"/>
            <a:ext cx="1383912" cy="1347333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211142"/>
              </p:ext>
            </p:extLst>
          </p:nvPr>
        </p:nvGraphicFramePr>
        <p:xfrm>
          <a:off x="1766824" y="2019320"/>
          <a:ext cx="8128000" cy="4070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627495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82691804"/>
                    </a:ext>
                  </a:extLst>
                </a:gridCol>
              </a:tblGrid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Березняк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788651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Ель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Осинник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400520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Дубрава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466724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Берёза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Сосновый бор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960759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Осина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Ельник 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00029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975" y="4661000"/>
            <a:ext cx="1402202" cy="1774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20" y="4621372"/>
            <a:ext cx="133514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28600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56479" y="139446"/>
            <a:ext cx="4480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17161" y="983087"/>
            <a:ext cx="3859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20" y="228600"/>
            <a:ext cx="1383912" cy="1347333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373105"/>
              </p:ext>
            </p:extLst>
          </p:nvPr>
        </p:nvGraphicFramePr>
        <p:xfrm>
          <a:off x="1766824" y="2019320"/>
          <a:ext cx="8128000" cy="4070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627495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82691804"/>
                    </a:ext>
                  </a:extLst>
                </a:gridCol>
              </a:tblGrid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</a:t>
                      </a:r>
                      <a:endParaRPr lang="ru-RU" sz="3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Березняк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788651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Ель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Осинник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00520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Дубрава</a:t>
                      </a:r>
                      <a:endParaRPr lang="ru-RU" sz="3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466724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Берёза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Сосновый бор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960759"/>
                  </a:ext>
                </a:extLst>
              </a:tr>
              <a:tr h="814117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Осина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Ельник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00029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83830" y="4661000"/>
            <a:ext cx="1402202" cy="1774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20" y="4581745"/>
            <a:ext cx="133514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2" y="1042306"/>
            <a:ext cx="3804234" cy="2578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709" y="1042306"/>
            <a:ext cx="3834716" cy="2578832"/>
          </a:xfrm>
          <a:prstGeom prst="round2DiagRect">
            <a:avLst>
              <a:gd name="adj1" fmla="val 0"/>
              <a:gd name="adj2" fmla="val 14538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359" y="3703434"/>
            <a:ext cx="3804234" cy="2578832"/>
          </a:xfrm>
          <a:prstGeom prst="round2DiagRect">
            <a:avLst>
              <a:gd name="adj1" fmla="val 16667"/>
              <a:gd name="adj2" fmla="val 14892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06253" y="232029"/>
            <a:ext cx="2967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 леса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536" y="3703434"/>
            <a:ext cx="254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Лиственный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6841" y="3713721"/>
            <a:ext cx="197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Хвойный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8816" y="3005619"/>
            <a:ext cx="254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086" y="4138715"/>
            <a:ext cx="1657858" cy="24185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" y="4435707"/>
            <a:ext cx="2971800" cy="21215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512" y="1155359"/>
            <a:ext cx="1517904" cy="19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177165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1937" y="146304"/>
            <a:ext cx="7980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" y="1162217"/>
            <a:ext cx="9116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Прочитайте в учебнике статью на стр. 45 – 48.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" y="1746992"/>
            <a:ext cx="10853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 папки достаньте дополнительный материал и план описания дерева.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991">
            <a:off x="640688" y="3794611"/>
            <a:ext cx="2951677" cy="2142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 flipV="1">
            <a:off x="3904849" y="3187713"/>
            <a:ext cx="3895262" cy="3176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31304" y="3316819"/>
            <a:ext cx="387400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описания дерева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Название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Продолжительность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дерева.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Польза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дерева.</a:t>
            </a: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953322" y="3516665"/>
            <a:ext cx="3815006" cy="25549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642681"/>
              </p:ext>
            </p:extLst>
          </p:nvPr>
        </p:nvGraphicFramePr>
        <p:xfrm>
          <a:off x="8040289" y="4409134"/>
          <a:ext cx="3584448" cy="15654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81239">
                  <a:extLst>
                    <a:ext uri="{9D8B030D-6E8A-4147-A177-3AD203B41FA5}">
                      <a16:colId xmlns:a16="http://schemas.microsoft.com/office/drawing/2014/main" val="945498763"/>
                    </a:ext>
                  </a:extLst>
                </a:gridCol>
                <a:gridCol w="1503209">
                  <a:extLst>
                    <a:ext uri="{9D8B030D-6E8A-4147-A177-3AD203B41FA5}">
                      <a16:colId xmlns:a16="http://schemas.microsoft.com/office/drawing/2014/main" val="2875981820"/>
                    </a:ext>
                  </a:extLst>
                </a:gridCol>
              </a:tblGrid>
              <a:tr h="3167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 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257614"/>
                  </a:ext>
                </a:extLst>
              </a:tr>
              <a:tr h="3314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Берёза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032194"/>
                  </a:ext>
                </a:extLst>
              </a:tr>
              <a:tr h="3314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923067"/>
                  </a:ext>
                </a:extLst>
              </a:tr>
              <a:tr h="3314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Лиственница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01495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43594" y="3578462"/>
            <a:ext cx="3857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жизни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3614203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7" grpId="0"/>
      <p:bldP spid="15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77" y="896704"/>
            <a:ext cx="2877045" cy="2632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330" y="896704"/>
            <a:ext cx="2962761" cy="2632983"/>
          </a:xfrm>
          <a:prstGeom prst="round2DiagRect">
            <a:avLst>
              <a:gd name="adj1" fmla="val 0"/>
              <a:gd name="adj2" fmla="val 14933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77" y="3802318"/>
            <a:ext cx="2886607" cy="2609314"/>
          </a:xfrm>
          <a:prstGeom prst="round2DiagRect">
            <a:avLst>
              <a:gd name="adj1" fmla="val 0"/>
              <a:gd name="adj2" fmla="val 1577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329" y="3802318"/>
            <a:ext cx="2962761" cy="2632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50212" y="100987"/>
            <a:ext cx="4745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Опиши дерево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5809" y="3156925"/>
            <a:ext cx="66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9449" y="3122465"/>
            <a:ext cx="111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8070" y="6012581"/>
            <a:ext cx="82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49360" y="6042300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9080" y="1059116"/>
            <a:ext cx="4005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ряд –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ряд –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ряд –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сосна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ряд –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910" y="3310560"/>
            <a:ext cx="3907875" cy="318848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123479" y="3491797"/>
            <a:ext cx="38498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описания дерева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Название.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Продолжительность жизни дерева.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дерева.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Польза дерева.</a:t>
            </a:r>
          </a:p>
        </p:txBody>
      </p:sp>
    </p:spTree>
    <p:extLst>
      <p:ext uri="{BB962C8B-B14F-4D97-AF65-F5344CB8AC3E}">
        <p14:creationId xmlns:p14="http://schemas.microsoft.com/office/powerpoint/2010/main" val="3065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13459" y="85648"/>
            <a:ext cx="4445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Корзина идей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537" y="810485"/>
            <a:ext cx="605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чего человек ходит в лес?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71535" y="1292590"/>
            <a:ext cx="77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необходимо помнить, отправляясь в лес?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676" y="1815810"/>
            <a:ext cx="2005758" cy="1463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860" y="940789"/>
            <a:ext cx="2015171" cy="1463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107" y="2549717"/>
            <a:ext cx="2030144" cy="15729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107" y="4330139"/>
            <a:ext cx="2030144" cy="15241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676" y="3477529"/>
            <a:ext cx="1993350" cy="14631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700" y="3052776"/>
            <a:ext cx="2441300" cy="1730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8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34" y="4613787"/>
            <a:ext cx="2125818" cy="1410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8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224" y="1894856"/>
            <a:ext cx="1956986" cy="17801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9415" y="1981696"/>
            <a:ext cx="1371719" cy="157290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720557" y="5623623"/>
            <a:ext cx="6972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 у вас, какие идеи?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0862" y="1969427"/>
            <a:ext cx="1467832" cy="2881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4294" y="3448106"/>
            <a:ext cx="2485077" cy="23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25171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85054" y="139181"/>
            <a:ext cx="2977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4468362"/>
            <a:ext cx="3023878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771" y="1889339"/>
            <a:ext cx="4639625" cy="3370904"/>
          </a:xfrm>
          <a:prstGeom prst="rect">
            <a:avLst/>
          </a:prstGeom>
          <a:solidFill>
            <a:srgbClr val="FFFF00"/>
          </a:solidFill>
          <a:ln w="14605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320040" y="1051999"/>
            <a:ext cx="786728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природе другом стать,</a:t>
            </a:r>
          </a:p>
          <a:p>
            <a:r>
              <a:rPr lang="ru-RU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Тайны все её узнать,</a:t>
            </a:r>
          </a:p>
          <a:p>
            <a:r>
              <a:rPr lang="ru-RU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загадки разгадать,</a:t>
            </a:r>
          </a:p>
          <a:p>
            <a:r>
              <a:rPr lang="ru-RU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Научитесь наблюдать.</a:t>
            </a:r>
            <a:endParaRPr lang="ru-RU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757" y="4098987"/>
            <a:ext cx="1548518" cy="1920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400103" y="4177854"/>
            <a:ext cx="1147001" cy="22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38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03830" y="432801"/>
            <a:ext cx="6062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страничка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8033" y="1236506"/>
            <a:ext cx="59351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просто храм,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храм науки.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есть ещё природы храм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лесами, тянущими руки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Навстречу солнцу и ветрам.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свят в любое время суток,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для нас в жару и стынь.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 сюда,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сердцем чуток.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оскверняй его святынь!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13" y="1519939"/>
            <a:ext cx="4162120" cy="33542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19" y="2217047"/>
            <a:ext cx="2918422" cy="1960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64414" y="-751522"/>
            <a:ext cx="737680" cy="28232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01752" y="660083"/>
            <a:ext cx="737680" cy="28232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327" y="3450498"/>
            <a:ext cx="737680" cy="2823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41722" y="4864169"/>
            <a:ext cx="737680" cy="28232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99189" y="3450498"/>
            <a:ext cx="737680" cy="28232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09550" y="4880416"/>
            <a:ext cx="737680" cy="28232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327" y="671603"/>
            <a:ext cx="737680" cy="28232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734781" y="-769078"/>
            <a:ext cx="737680" cy="2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173736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8287" y="228600"/>
            <a:ext cx="2556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омни: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796" y="1022931"/>
            <a:ext cx="1088136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человек получил ценности от леса, он должен беречь и охранять его. Лес раскрывается только для тех, кто умеет чувствовать к его существам родственное внимание»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275" y="3803904"/>
            <a:ext cx="1892907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4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72034" y="223573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9203" y="139446"/>
            <a:ext cx="353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7522" y="2695575"/>
            <a:ext cx="5090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«Три У»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24" y="1474109"/>
            <a:ext cx="657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Оцените свою работу на уроке.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976" y="2077835"/>
            <a:ext cx="443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было всё понятно</a:t>
            </a:r>
            <a:endParaRPr lang="ru-RU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7-конечная звезда 13"/>
          <p:cNvSpPr/>
          <p:nvPr/>
        </p:nvSpPr>
        <p:spPr>
          <a:xfrm>
            <a:off x="601218" y="2040913"/>
            <a:ext cx="608076" cy="614219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563843" y="2058884"/>
            <a:ext cx="3954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Понял не всё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7-конечная звезда 15"/>
          <p:cNvSpPr/>
          <p:nvPr/>
        </p:nvSpPr>
        <p:spPr>
          <a:xfrm>
            <a:off x="5812070" y="2040912"/>
            <a:ext cx="608076" cy="614219"/>
          </a:xfrm>
          <a:prstGeom prst="star7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189" y="3502725"/>
            <a:ext cx="512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узнал, что …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73794" y="4348236"/>
            <a:ext cx="5241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удивило …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7522" y="5413627"/>
            <a:ext cx="8365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хотелось бы узнать о …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84847" y="5207265"/>
            <a:ext cx="1009713" cy="13052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7949" y="3254038"/>
            <a:ext cx="834254" cy="13172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76185" y="4030783"/>
            <a:ext cx="950807" cy="117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624" y="976734"/>
            <a:ext cx="857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Достиг ли наш урок поставленной цели?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 animBg="1"/>
      <p:bldP spid="15" grpId="0"/>
      <p:bldP spid="16" grpId="0" animBg="1"/>
      <p:bldP spid="17" grpId="0"/>
      <p:bldP spid="18" grpId="0"/>
      <p:bldP spid="19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177165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29606" y="232029"/>
            <a:ext cx="3729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себя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832" y="1176862"/>
            <a:ext cx="610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умения работать в группе.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«+» только в одном столбике.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96668"/>
              </p:ext>
            </p:extLst>
          </p:nvPr>
        </p:nvGraphicFramePr>
        <p:xfrm>
          <a:off x="687832" y="2441413"/>
          <a:ext cx="1099820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9550">
                  <a:extLst>
                    <a:ext uri="{9D8B030D-6E8A-4147-A177-3AD203B41FA5}">
                      <a16:colId xmlns:a16="http://schemas.microsoft.com/office/drawing/2014/main" val="3439286804"/>
                    </a:ext>
                  </a:extLst>
                </a:gridCol>
                <a:gridCol w="2749550">
                  <a:extLst>
                    <a:ext uri="{9D8B030D-6E8A-4147-A177-3AD203B41FA5}">
                      <a16:colId xmlns:a16="http://schemas.microsoft.com/office/drawing/2014/main" val="4131067063"/>
                    </a:ext>
                  </a:extLst>
                </a:gridCol>
                <a:gridCol w="2749550">
                  <a:extLst>
                    <a:ext uri="{9D8B030D-6E8A-4147-A177-3AD203B41FA5}">
                      <a16:colId xmlns:a16="http://schemas.microsoft.com/office/drawing/2014/main" val="1865062639"/>
                    </a:ext>
                  </a:extLst>
                </a:gridCol>
                <a:gridCol w="2749550">
                  <a:extLst>
                    <a:ext uri="{9D8B030D-6E8A-4147-A177-3AD203B41FA5}">
                      <a16:colId xmlns:a16="http://schemas.microsoft.com/office/drawing/2014/main" val="1075131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 нравится работать в группе и я соблюдаю все правила.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 нравится работать в группе, но хочу всегда быть главным.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 трудно выслушать мнения других детей.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 нравится работать самостоятельно.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82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722019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7832" y="4159216"/>
            <a:ext cx="7918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умения работать с текстом самостоятельно.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«+»  только в одном столбике.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416624"/>
              </p:ext>
            </p:extLst>
          </p:nvPr>
        </p:nvGraphicFramePr>
        <p:xfrm>
          <a:off x="687832" y="5445270"/>
          <a:ext cx="10323576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1788">
                  <a:extLst>
                    <a:ext uri="{9D8B030D-6E8A-4147-A177-3AD203B41FA5}">
                      <a16:colId xmlns:a16="http://schemas.microsoft.com/office/drawing/2014/main" val="673884461"/>
                    </a:ext>
                  </a:extLst>
                </a:gridCol>
                <a:gridCol w="5161788">
                  <a:extLst>
                    <a:ext uri="{9D8B030D-6E8A-4147-A177-3AD203B41FA5}">
                      <a16:colId xmlns:a16="http://schemas.microsoft.com/office/drawing/2014/main" val="1459235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действовал(а) по плану и мне было легко.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 трудно работать по плану.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253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7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04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7744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749" y="340880"/>
            <a:ext cx="765116" cy="7651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2920" y="146304"/>
            <a:ext cx="6105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1628226"/>
            <a:ext cx="61510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сообщение (на выбор)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колбасном дереве.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конфетном дереве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дереве, растущем корнями вверх.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7451" y="920340"/>
            <a:ext cx="4114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61829" y="3112515"/>
            <a:ext cx="26879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выбору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02920" y="3683794"/>
            <a:ext cx="112654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дереве, которое растёт в нашей местности (клён, ива, пихта, липа). Используй план описания дерева.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диалог: «Если ли бы деревья, кустарники, травы, грибы могли разговаривать, то о чём бы они рассказали друг другу?»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232029"/>
            <a:ext cx="9382818" cy="6805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15481" y="725336"/>
            <a:ext cx="685875" cy="801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529" y="3793754"/>
            <a:ext cx="1926503" cy="281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084" y="870996"/>
            <a:ext cx="5760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Прозвенел звонок -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Закончился урок!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9194" y="2440656"/>
            <a:ext cx="63722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свидания!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45399" y="4138504"/>
            <a:ext cx="1849408" cy="2390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518" y="4055917"/>
            <a:ext cx="1573978" cy="24852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133" y="4241851"/>
            <a:ext cx="1848916" cy="22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1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9" y="299688"/>
            <a:ext cx="9382818" cy="6805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15481" y="725336"/>
            <a:ext cx="685875" cy="801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529" y="3793754"/>
            <a:ext cx="1926503" cy="281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7565" y="645206"/>
            <a:ext cx="55613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Заливистый 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школьный звонок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Позвал опять на урок.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все внимательны, 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ещё старательны!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flipH="1">
            <a:off x="8354002" y="1527133"/>
            <a:ext cx="3530986" cy="2175266"/>
          </a:xfrm>
          <a:prstGeom prst="wedgeEllipseCallout">
            <a:avLst>
              <a:gd name="adj1" fmla="val -10381"/>
              <a:gd name="adj2" fmla="val 83473"/>
            </a:avLst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354002" y="2018188"/>
            <a:ext cx="3530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друг на друга,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Улыбнитесь широко.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сегодня настроение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(хорошее)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покинет никого!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36224" y="1656100"/>
            <a:ext cx="19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Здравствуйте!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675" y="4640776"/>
            <a:ext cx="1548518" cy="19204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53307" y="4280461"/>
            <a:ext cx="1432606" cy="22641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717" y="4078812"/>
            <a:ext cx="1999661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44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04212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02560" y="139446"/>
            <a:ext cx="1583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" y="978884"/>
            <a:ext cx="2834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Грибы относятся к: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344" y="1334800"/>
            <a:ext cx="2706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арству растений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344" y="1661911"/>
            <a:ext cx="277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царству животных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344" y="2019275"/>
            <a:ext cx="246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особому царству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8145" y="983659"/>
            <a:ext cx="345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Какого класса животных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существует?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81069" y="942273"/>
            <a:ext cx="350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 какой группе относится кактус?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7340" y="1597016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птицы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9529" y="1928630"/>
            <a:ext cx="159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водные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7340" y="2258282"/>
            <a:ext cx="192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насекомые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81069" y="1539279"/>
            <a:ext cx="1763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цветковые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77945" y="190610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мхи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77945" y="2258282"/>
            <a:ext cx="1696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водоросли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920" y="2843322"/>
            <a:ext cx="3686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Для роста растения нужны: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0800000" flipH="1" flipV="1">
            <a:off x="502920" y="3231989"/>
            <a:ext cx="222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тепло, вода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2920" y="3597852"/>
            <a:ext cx="4093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тепло, воздух, свет, вода, почва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1766" y="3959591"/>
            <a:ext cx="268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тепло, воздух, вода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1907" y="2852976"/>
            <a:ext cx="3756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Среда обитания – это то, что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21907" y="3216761"/>
            <a:ext cx="6489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окружает живой организм и взаимодействует с ним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4721907" y="3592334"/>
            <a:ext cx="677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окружает живой организм и не взаимодействует с ним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2794" y="3935764"/>
            <a:ext cx="7126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не окружает живой организм и не взаимодействует с ним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2167" y="4625926"/>
            <a:ext cx="6364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 какому природному сообществу относится рысь?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2167" y="4976566"/>
            <a:ext cx="11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поле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3060" y="5349917"/>
            <a:ext cx="139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водоём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3060" y="5750027"/>
            <a:ext cx="100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лес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70277" y="6201170"/>
            <a:ext cx="373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запишите в таблицу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579840"/>
              </p:ext>
            </p:extLst>
          </p:nvPr>
        </p:nvGraphicFramePr>
        <p:xfrm>
          <a:off x="5366475" y="5026036"/>
          <a:ext cx="5970108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677">
                  <a:extLst>
                    <a:ext uri="{9D8B030D-6E8A-4147-A177-3AD203B41FA5}">
                      <a16:colId xmlns:a16="http://schemas.microsoft.com/office/drawing/2014/main" val="1497510686"/>
                    </a:ext>
                  </a:extLst>
                </a:gridCol>
                <a:gridCol w="2010968">
                  <a:extLst>
                    <a:ext uri="{9D8B030D-6E8A-4147-A177-3AD203B41FA5}">
                      <a16:colId xmlns:a16="http://schemas.microsoft.com/office/drawing/2014/main" val="1766723274"/>
                    </a:ext>
                  </a:extLst>
                </a:gridCol>
                <a:gridCol w="1536904">
                  <a:extLst>
                    <a:ext uri="{9D8B030D-6E8A-4147-A177-3AD203B41FA5}">
                      <a16:colId xmlns:a16="http://schemas.microsoft.com/office/drawing/2014/main" val="1601840936"/>
                    </a:ext>
                  </a:extLst>
                </a:gridCol>
                <a:gridCol w="1981559">
                  <a:extLst>
                    <a:ext uri="{9D8B030D-6E8A-4147-A177-3AD203B41FA5}">
                      <a16:colId xmlns:a16="http://schemas.microsoft.com/office/drawing/2014/main" val="1695287737"/>
                    </a:ext>
                  </a:extLst>
                </a:gridCol>
              </a:tblGrid>
              <a:tr h="28408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ответа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оценка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учителя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08961"/>
                  </a:ext>
                </a:extLst>
              </a:tr>
              <a:tr h="28408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1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1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83464" y="225171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2648" y="248782"/>
            <a:ext cx="25346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инквейн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" y="862971"/>
            <a:ext cx="5528143" cy="28315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ru-RU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2.Зелёный, красный.</a:t>
            </a:r>
          </a:p>
          <a:p>
            <a:r>
              <a:rPr lang="ru-RU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3.Шумит, радует, защищает.</a:t>
            </a:r>
          </a:p>
          <a:p>
            <a:r>
              <a:rPr lang="ru-RU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4.«Лёгкие нашей планеты».</a:t>
            </a:r>
          </a:p>
          <a:p>
            <a:r>
              <a:rPr lang="ru-RU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5.Природа.</a:t>
            </a:r>
          </a:p>
          <a:p>
            <a:pPr marL="342900" indent="-342900">
              <a:buAutoNum type="arabicPeriod"/>
            </a:pPr>
            <a:endParaRPr lang="ru-RU" b="1" dirty="0" smtClean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7862" y="862971"/>
            <a:ext cx="8585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</a:t>
            </a:r>
            <a:endParaRPr lang="ru-RU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48183" y="457440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192" y="3647759"/>
            <a:ext cx="996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о чём будем говорить на уроке?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92278" y="4298066"/>
            <a:ext cx="2806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986" y="578995"/>
            <a:ext cx="3969577" cy="29373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7862" y="4842129"/>
            <a:ext cx="10664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 – многоэтажный дом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342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28600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41381" y="139446"/>
            <a:ext cx="2706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33" y="694942"/>
            <a:ext cx="2101101" cy="1734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17" y="694943"/>
            <a:ext cx="2157199" cy="1692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487" y="1836165"/>
            <a:ext cx="2101211" cy="1770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771" y="3091853"/>
            <a:ext cx="2251324" cy="1667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667" y="1343720"/>
            <a:ext cx="1667373" cy="18624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3079" y="3097342"/>
            <a:ext cx="2492045" cy="16674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20" y="4101931"/>
            <a:ext cx="2274735" cy="16840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1874" y="4692659"/>
            <a:ext cx="2380134" cy="1497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8676" y="4225406"/>
            <a:ext cx="2326022" cy="17590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0488" y="3561725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6364" y="2325354"/>
            <a:ext cx="81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9745" y="2325354"/>
            <a:ext cx="14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39470" y="3561725"/>
            <a:ext cx="20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Ландыш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6692" y="4759283"/>
            <a:ext cx="200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апоротник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2434" y="3132076"/>
            <a:ext cx="126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7683537" y="4786152"/>
            <a:ext cx="9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" y="5808471"/>
            <a:ext cx="190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Подосиновик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8229" y="6094912"/>
            <a:ext cx="112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52392" y="5993822"/>
            <a:ext cx="109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Кислица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651" y="1764792"/>
            <a:ext cx="1973519" cy="179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952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65176" y="224161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2648" y="146304"/>
            <a:ext cx="4480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04" t="12259" r="6481" b="9455"/>
          <a:stretch/>
        </p:blipFill>
        <p:spPr>
          <a:xfrm>
            <a:off x="10460736" y="315468"/>
            <a:ext cx="1097280" cy="832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176" y="876822"/>
            <a:ext cx="740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Распределите слова на группы.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888" y="1332946"/>
            <a:ext cx="672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групп у вас получилось?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888" y="1789070"/>
            <a:ext cx="9912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какому признаку вы распределили эти слова?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884" y="2245194"/>
            <a:ext cx="976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 предлагаю вам распределить слова по-другому.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" y="5522842"/>
            <a:ext cx="836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какие группы вы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будете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делить слова?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372" y="6096060"/>
            <a:ext cx="750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Запишите слова в нужный столбик.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877397"/>
              </p:ext>
            </p:extLst>
          </p:nvPr>
        </p:nvGraphicFramePr>
        <p:xfrm>
          <a:off x="1060704" y="2829969"/>
          <a:ext cx="10085832" cy="2691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1458">
                  <a:extLst>
                    <a:ext uri="{9D8B030D-6E8A-4147-A177-3AD203B41FA5}">
                      <a16:colId xmlns:a16="http://schemas.microsoft.com/office/drawing/2014/main" val="2620392424"/>
                    </a:ext>
                  </a:extLst>
                </a:gridCol>
                <a:gridCol w="2521458">
                  <a:extLst>
                    <a:ext uri="{9D8B030D-6E8A-4147-A177-3AD203B41FA5}">
                      <a16:colId xmlns:a16="http://schemas.microsoft.com/office/drawing/2014/main" val="427451646"/>
                    </a:ext>
                  </a:extLst>
                </a:gridCol>
                <a:gridCol w="2521458">
                  <a:extLst>
                    <a:ext uri="{9D8B030D-6E8A-4147-A177-3AD203B41FA5}">
                      <a16:colId xmlns:a16="http://schemas.microsoft.com/office/drawing/2014/main" val="3873687463"/>
                    </a:ext>
                  </a:extLst>
                </a:gridCol>
                <a:gridCol w="2521458">
                  <a:extLst>
                    <a:ext uri="{9D8B030D-6E8A-4147-A177-3AD203B41FA5}">
                      <a16:colId xmlns:a16="http://schemas.microsoft.com/office/drawing/2014/main" val="3963374462"/>
                    </a:ext>
                  </a:extLst>
                </a:gridCol>
              </a:tblGrid>
              <a:tr h="53837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Деревья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Кустарники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Трава, цветы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Грибы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02530"/>
                  </a:ext>
                </a:extLst>
              </a:tr>
              <a:tr h="5383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88689"/>
                  </a:ext>
                </a:extLst>
              </a:tr>
              <a:tr h="5383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285145"/>
                  </a:ext>
                </a:extLst>
              </a:tr>
              <a:tr h="5383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77790"/>
                  </a:ext>
                </a:extLst>
              </a:tr>
              <a:tr h="5383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8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4758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33170" y="232029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2997123" y="943103"/>
            <a:ext cx="579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бывали ли вы в лесу?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888" y="1456736"/>
            <a:ext cx="10799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Знаете ли вы, чем деревья отличаются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остальных растений?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888" y="2350433"/>
            <a:ext cx="612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что такое дерево?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4566" y="2742085"/>
            <a:ext cx="732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Чем кустарники отличаются от деревьев?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4566" y="3237398"/>
            <a:ext cx="704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а что такое кустарник?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170" y="3769351"/>
            <a:ext cx="6003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Чем трава отличается от деревьев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кустарников?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46888" y="4715327"/>
            <a:ext cx="60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что такое трава?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44566" y="5356304"/>
            <a:ext cx="623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вы думаете, а что такое грибы?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54024" y="6113227"/>
            <a:ext cx="8906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Прочитайте, какие определения дают нам учёные.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56489" y="173354"/>
            <a:ext cx="9335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таблицей «Кластер»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78" y="1245813"/>
            <a:ext cx="1281809" cy="128180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22" y="2903223"/>
            <a:ext cx="1262410" cy="86176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798" y="3951290"/>
            <a:ext cx="2426418" cy="125588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223" y="5248065"/>
            <a:ext cx="1239489" cy="920479"/>
          </a:xfrm>
          <a:prstGeom prst="round2DiagRect">
            <a:avLst>
              <a:gd name="adj1" fmla="val 0"/>
              <a:gd name="adj2" fmla="val 15809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7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46888" y="245705"/>
            <a:ext cx="11695176" cy="6455664"/>
          </a:xfrm>
          <a:prstGeom prst="plaque">
            <a:avLst>
              <a:gd name="adj" fmla="val 6096"/>
            </a:avLst>
          </a:prstGeom>
          <a:solidFill>
            <a:srgbClr val="66FF66"/>
          </a:solidFill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86032" y="139446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686032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160" y="146304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37160" y="6435090"/>
            <a:ext cx="365760" cy="338328"/>
          </a:xfrm>
          <a:prstGeom prst="ellipse">
            <a:avLst/>
          </a:prstGeom>
          <a:solidFill>
            <a:srgbClr val="66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47554" y="160582"/>
            <a:ext cx="2093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974336" y="3567699"/>
            <a:ext cx="2240280" cy="102298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198364" y="2098508"/>
            <a:ext cx="1746504" cy="9144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27682" y="2940939"/>
            <a:ext cx="2130552" cy="9144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060436" y="2940939"/>
            <a:ext cx="2939796" cy="9144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абличка 14"/>
          <p:cNvSpPr/>
          <p:nvPr/>
        </p:nvSpPr>
        <p:spPr>
          <a:xfrm>
            <a:off x="466344" y="935201"/>
            <a:ext cx="11183112" cy="901827"/>
          </a:xfrm>
          <a:prstGeom prst="plaqu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2648" y="970617"/>
            <a:ext cx="1118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Многолетние растения, у которых от общего корня отходят несколько тонких, деревянистых стеблей (стволиков), легко гнущихся.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абличка 15"/>
          <p:cNvSpPr/>
          <p:nvPr/>
        </p:nvSpPr>
        <p:spPr>
          <a:xfrm>
            <a:off x="448056" y="4991840"/>
            <a:ext cx="4974336" cy="1258112"/>
          </a:xfrm>
          <a:prstGeom prst="plaqu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13232" y="4994759"/>
            <a:ext cx="4855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Растения, у которых мягкие зелёные стебли, легко ломаются и рвутся.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5678424" y="4737716"/>
            <a:ext cx="6025895" cy="1805172"/>
          </a:xfrm>
          <a:prstGeom prst="plaqu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916167" y="4779705"/>
            <a:ext cx="6025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Многолетние растения с крупным твёрдым стеблем. Он обычно высокий, довольно толстый и жёсткий (деревянистый). Его называют стволом.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4365" y="3739041"/>
            <a:ext cx="21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5533" y="2202770"/>
            <a:ext cx="164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1710" y="3044282"/>
            <a:ext cx="1883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35340" y="3044282"/>
            <a:ext cx="293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>
            <a:endCxn id="14" idx="2"/>
          </p:cNvCxnSpPr>
          <p:nvPr/>
        </p:nvCxnSpPr>
        <p:spPr>
          <a:xfrm flipV="1">
            <a:off x="7214616" y="3398139"/>
            <a:ext cx="845820" cy="6810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0"/>
            <a:endCxn id="5" idx="4"/>
          </p:cNvCxnSpPr>
          <p:nvPr/>
        </p:nvCxnSpPr>
        <p:spPr>
          <a:xfrm flipH="1" flipV="1">
            <a:off x="6071616" y="3012908"/>
            <a:ext cx="22860" cy="5547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4" idx="2"/>
            <a:endCxn id="6" idx="6"/>
          </p:cNvCxnSpPr>
          <p:nvPr/>
        </p:nvCxnSpPr>
        <p:spPr>
          <a:xfrm flipH="1" flipV="1">
            <a:off x="4158234" y="3398139"/>
            <a:ext cx="816102" cy="6810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0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1149</Words>
  <Application>Microsoft Office PowerPoint</Application>
  <PresentationFormat>Широкоэкранный</PresentationFormat>
  <Paragraphs>252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АЛЕВТИНА</dc:creator>
  <cp:lastModifiedBy>АЛЕВТИНА</cp:lastModifiedBy>
  <cp:revision>142</cp:revision>
  <dcterms:created xsi:type="dcterms:W3CDTF">2020-09-27T14:06:53Z</dcterms:created>
  <dcterms:modified xsi:type="dcterms:W3CDTF">2020-09-30T19:50:59Z</dcterms:modified>
</cp:coreProperties>
</file>