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8" r:id="rId4"/>
    <p:sldId id="259" r:id="rId5"/>
    <p:sldId id="261" r:id="rId6"/>
    <p:sldId id="265" r:id="rId7"/>
    <p:sldId id="266" r:id="rId8"/>
    <p:sldId id="267" r:id="rId9"/>
    <p:sldId id="262" r:id="rId10"/>
    <p:sldId id="263" r:id="rId11"/>
    <p:sldId id="268" r:id="rId12"/>
    <p:sldId id="270" r:id="rId13"/>
    <p:sldId id="271" r:id="rId14"/>
    <p:sldId id="272" r:id="rId15"/>
    <p:sldId id="269" r:id="rId16"/>
    <p:sldId id="264" r:id="rId17"/>
    <p:sldId id="273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3" autoAdjust="0"/>
    <p:restoredTop sz="94660"/>
  </p:normalViewPr>
  <p:slideViewPr>
    <p:cSldViewPr snapToGrid="0">
      <p:cViewPr>
        <p:scale>
          <a:sx n="110" d="100"/>
          <a:sy n="11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2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8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0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7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0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5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9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8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7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5406-30BF-4631-B9E5-C43F808ABA2F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EDC2-A7C2-41A5-BFA4-28DA2EE2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7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-mama.ru/zagadki-pro-ose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apik.pro/risunki/77296-listopadnichek-risunok-49-foto.html" TargetMode="External"/><Relationship Id="rId4" Type="http://schemas.openxmlformats.org/officeDocument/2006/relationships/hyperlink" Target="https://klike.net/2522-kartinki-vremena-goda-37-foto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414590"/>
            <a:ext cx="85413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3600" b="1" i="1" kern="0" dirty="0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Презентация к уроку по учебному предмету </a:t>
            </a:r>
            <a:endParaRPr lang="ru-RU" altLang="ru-RU" sz="3600" b="1" i="1" kern="0" dirty="0" smtClean="0">
              <a:solidFill>
                <a:srgbClr val="990000"/>
              </a:solidFill>
              <a:latin typeface="Times New Roman" pitchFamily="18" charset="0"/>
              <a:sym typeface="Wingdings" pitchFamily="2" charset="2"/>
            </a:endParaRPr>
          </a:p>
          <a:p>
            <a:pPr lvl="0" algn="ctr">
              <a:defRPr/>
            </a:pPr>
            <a:r>
              <a:rPr lang="ru-RU" altLang="ru-RU" sz="3600" b="1" i="1" kern="0" dirty="0" smtClean="0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«</a:t>
            </a:r>
            <a:r>
              <a:rPr lang="ru-RU" altLang="ru-RU" sz="3600" b="1" i="1" kern="0" dirty="0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Литературное чтение</a:t>
            </a:r>
            <a:r>
              <a:rPr lang="ru-RU" altLang="ru-RU" sz="3600" b="1" i="1" kern="0" dirty="0" smtClean="0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» </a:t>
            </a:r>
          </a:p>
          <a:p>
            <a:pPr lvl="0" algn="ctr">
              <a:defRPr/>
            </a:pPr>
            <a:r>
              <a:rPr lang="ru-RU" altLang="ru-RU" sz="3600" b="1" i="1" kern="0" dirty="0" smtClean="0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в 3 классе на тему </a:t>
            </a:r>
          </a:p>
          <a:p>
            <a:pPr lvl="0" algn="ctr">
              <a:defRPr/>
            </a:pPr>
            <a:r>
              <a:rPr lang="ru-RU" altLang="ru-RU" sz="3600" b="1" i="1" kern="0" dirty="0" smtClean="0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«Животные в литературных сказках. На примере произведения И.С. Соколова-Микитова «</a:t>
            </a:r>
            <a:r>
              <a:rPr lang="ru-RU" altLang="ru-RU" sz="3600" b="1" i="1" kern="0" dirty="0" err="1" smtClean="0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Листопадничек</a:t>
            </a:r>
            <a:r>
              <a:rPr lang="ru-RU" altLang="ru-RU" sz="3600" b="1" i="1" kern="0" dirty="0" smtClean="0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»</a:t>
            </a: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0861" y="4856552"/>
            <a:ext cx="40261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Негирева</a:t>
            </a:r>
            <a:r>
              <a:rPr lang="ru-RU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Надежда Александровна,</a:t>
            </a:r>
          </a:p>
          <a:p>
            <a:r>
              <a:rPr lang="ru-RU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</a:t>
            </a:r>
          </a:p>
          <a:p>
            <a:r>
              <a:rPr lang="ru-RU" dirty="0" err="1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г.Екатеринбург</a:t>
            </a:r>
            <a:r>
              <a:rPr lang="ru-RU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Гимназия №8 </a:t>
            </a:r>
          </a:p>
          <a:p>
            <a:r>
              <a:rPr lang="ru-RU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«Лицей им </a:t>
            </a:r>
            <a:r>
              <a:rPr lang="ru-RU" dirty="0" err="1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С.П.Дягилева</a:t>
            </a:r>
            <a:r>
              <a:rPr lang="ru-RU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18" y="1060997"/>
            <a:ext cx="4674025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Долговязый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</a:t>
            </a:r>
          </a:p>
          <a:p>
            <a:pPr>
              <a:spcAft>
                <a:spcPts val="75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Плотина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</a:t>
            </a:r>
          </a:p>
          <a:p>
            <a:pPr>
              <a:spcAft>
                <a:spcPts val="75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Запрудили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endParaRPr lang="ru-RU" sz="3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Настлано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</a:t>
            </a:r>
            <a:endParaRPr lang="ru-RU" sz="3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Хатка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</a:t>
            </a:r>
          </a:p>
          <a:p>
            <a:pPr>
              <a:spcAft>
                <a:spcPts val="75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Зябнуть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</a:t>
            </a:r>
          </a:p>
          <a:p>
            <a:pPr>
              <a:spcAft>
                <a:spcPts val="75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Робеть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</a:t>
            </a:r>
          </a:p>
          <a:p>
            <a:pPr>
              <a:spcAft>
                <a:spcPts val="75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Ходко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работают</a:t>
            </a: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– </a:t>
            </a:r>
            <a:endParaRPr lang="ru-RU" sz="36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5726" y="197224"/>
            <a:ext cx="5089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125" y="1060997"/>
            <a:ext cx="3528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высокий, худой.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939" y="1622102"/>
            <a:ext cx="6498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перегородка на реке для поднятия уровня воды.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5386" y="2431105"/>
            <a:ext cx="623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перегородили реку плотиной.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3799" y="3035896"/>
            <a:ext cx="2412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"/>
                <a:ea typeface="Times New Roman"/>
              </a:rPr>
              <a:t>настелено.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0081" y="3446988"/>
            <a:ext cx="7191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небольшого дома на юге России, Белоруссии, Украине.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1892" y="4416848"/>
            <a:ext cx="616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"/>
                <a:ea typeface="Times New Roman"/>
              </a:rPr>
              <a:t>испытывать чувство холода.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6495" y="5001623"/>
            <a:ext cx="6436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750"/>
              </a:spcAft>
            </a:pPr>
            <a:r>
              <a:rPr lang="ru-RU" sz="3200" b="1" dirty="0">
                <a:solidFill>
                  <a:srgbClr val="000000"/>
                </a:solidFill>
                <a:latin typeface="Arial"/>
                <a:ea typeface="Times New Roman"/>
              </a:rPr>
              <a:t>пугаться, стесняться, бояться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54730" y="5603439"/>
            <a:ext cx="3835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750"/>
              </a:spcAft>
            </a:pPr>
            <a:r>
              <a:rPr lang="ru-RU" sz="3200" b="1" dirty="0">
                <a:solidFill>
                  <a:srgbClr val="000000"/>
                </a:solidFill>
                <a:latin typeface="Arial"/>
                <a:ea typeface="Times New Roman"/>
              </a:rPr>
              <a:t>работают быстро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21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451" y="929885"/>
            <a:ext cx="86298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Прочитайте текст. </a:t>
            </a: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Выясните, правильно ли мы определили </a:t>
            </a: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значение слова «</a:t>
            </a:r>
            <a:r>
              <a:rPr lang="ru-RU" sz="3600" b="1" i="1" dirty="0" err="1" smtClean="0">
                <a:solidFill>
                  <a:schemeClr val="tx2">
                    <a:lumMod val="75000"/>
                  </a:schemeClr>
                </a:solidFill>
              </a:rPr>
              <a:t>Листопадничек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2086" y="3366654"/>
            <a:ext cx="519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 текста</a:t>
            </a:r>
            <a:endParaRPr lang="ru-RU" sz="48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1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4610">
            <a:off x="7063425" y="1075111"/>
            <a:ext cx="3053301" cy="22899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0235" y="547255"/>
            <a:ext cx="4259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парах</a:t>
            </a:r>
            <a:endParaRPr lang="ru-RU" sz="4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61" y="2073992"/>
            <a:ext cx="86878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вопросы по тексту</a:t>
            </a:r>
            <a:r>
              <a:rPr lang="ru-RU" sz="4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4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начинаются со слов</a:t>
            </a:r>
            <a:endParaRPr lang="ru-RU" sz="4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940" y="3659746"/>
            <a:ext cx="1469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ряд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644" y="4500874"/>
            <a:ext cx="19268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1" dirty="0"/>
              <a:t>Кто?</a:t>
            </a:r>
          </a:p>
          <a:p>
            <a:r>
              <a:rPr lang="ru-RU" b="1" dirty="0"/>
              <a:t>Что?</a:t>
            </a:r>
          </a:p>
          <a:p>
            <a:r>
              <a:rPr lang="ru-RU" b="1" dirty="0"/>
              <a:t>Когда?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1465" y="4499021"/>
            <a:ext cx="27186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Может?</a:t>
            </a:r>
          </a:p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Будет?</a:t>
            </a:r>
          </a:p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ли?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5101" y="4497168"/>
            <a:ext cx="3677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Мог ли?</a:t>
            </a:r>
          </a:p>
          <a:p>
            <a:r>
              <a:rPr lang="ru-RU" spc="-100" dirty="0"/>
              <a:t>Согласны ли?</a:t>
            </a:r>
          </a:p>
          <a:p>
            <a:r>
              <a:rPr lang="ru-RU" dirty="0"/>
              <a:t>Верно ли?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74509" y="3683122"/>
            <a:ext cx="1469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ряд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1337" y="3659746"/>
            <a:ext cx="1469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ряд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270">
            <a:off x="5707559" y="-306801"/>
            <a:ext cx="3638549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4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1" y="300642"/>
            <a:ext cx="2422875" cy="310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9399" y="300642"/>
            <a:ext cx="2324915" cy="327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3" y="4422425"/>
            <a:ext cx="3101317" cy="216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04" y="4422425"/>
            <a:ext cx="3411448" cy="216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65556" r="54279" b="10043"/>
          <a:stretch/>
        </p:blipFill>
        <p:spPr bwMode="auto">
          <a:xfrm>
            <a:off x="2966069" y="1965325"/>
            <a:ext cx="3301955" cy="248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9374" y="300642"/>
            <a:ext cx="366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и прочитайте отрывок к иллюстрации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6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7" y="245917"/>
            <a:ext cx="6047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отрывок</a:t>
            </a:r>
            <a:r>
              <a:rPr lang="ru-RU" sz="4000" b="1" i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4000" b="1" i="1" dirty="0" smtClean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b="1" i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котором </a:t>
            </a:r>
            <a:r>
              <a:rPr lang="ru-RU" sz="4000" b="1" i="1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 разговор </a:t>
            </a:r>
            <a:r>
              <a:rPr lang="ru-RU" sz="4000" b="1" i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зайчика с бобрами. </a:t>
            </a:r>
            <a:endParaRPr lang="ru-RU" sz="4000" b="1" i="1" dirty="0" smtClean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b="1" i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Автор, зайчонок, бобр, бобриха</a:t>
            </a:r>
            <a:r>
              <a:rPr lang="ru-RU" sz="4000" b="1" i="1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sz="4000" b="1" i="1" dirty="0" smtClean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 </a:t>
            </a:r>
            <a:r>
              <a:rPr lang="ru-RU" sz="4000" b="1" i="1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по ролям.</a:t>
            </a:r>
            <a:endParaRPr lang="ru-RU" sz="4000" b="1" i="1" dirty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1" t="30363"/>
          <a:stretch/>
        </p:blipFill>
        <p:spPr>
          <a:xfrm rot="15992368">
            <a:off x="-409720" y="5596464"/>
            <a:ext cx="1430979" cy="1845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63" y="249381"/>
            <a:ext cx="2759537" cy="32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012" y="1996932"/>
            <a:ext cx="8722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животных к зиме.</a:t>
            </a:r>
          </a:p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____Пришлось остаться на зиму.</a:t>
            </a:r>
          </a:p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____Наконец-то дома!</a:t>
            </a:r>
          </a:p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____За долгую зиму большого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страха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натерпелся.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 </a:t>
            </a:r>
            <a:r>
              <a:rPr lang="ru-RU" sz="36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Листопадничка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____Хатка бобров.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7528" y="643677"/>
            <a:ext cx="8346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Восстанови последовательность событий: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5680" y="120457"/>
            <a:ext cx="273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парах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25" y="4709488"/>
            <a:ext cx="43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383" y="1992902"/>
            <a:ext cx="43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524" y="5303469"/>
            <a:ext cx="43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384" y="2604333"/>
            <a:ext cx="43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526" y="3639460"/>
            <a:ext cx="43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526" y="3127810"/>
            <a:ext cx="43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1" t="30363"/>
          <a:stretch/>
        </p:blipFill>
        <p:spPr>
          <a:xfrm rot="12172962">
            <a:off x="7954961" y="5509080"/>
            <a:ext cx="1430979" cy="18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39"/>
          <a:stretch/>
        </p:blipFill>
        <p:spPr>
          <a:xfrm>
            <a:off x="6370854" y="4363666"/>
            <a:ext cx="3012713" cy="2603475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1333907" y="1149640"/>
            <a:ext cx="2344474" cy="6747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КАКОЙ?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D12D4FC-CD22-4223-AEB7-7D47F1B4A756}"/>
              </a:ext>
            </a:extLst>
          </p:cNvPr>
          <p:cNvSpPr/>
          <p:nvPr/>
        </p:nvSpPr>
        <p:spPr>
          <a:xfrm>
            <a:off x="3301709" y="239356"/>
            <a:ext cx="2346055" cy="7573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ЗАЙЧИК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DC13326-98CC-4744-93AB-4044F831A59E}"/>
              </a:ext>
            </a:extLst>
          </p:cNvPr>
          <p:cNvSpPr/>
          <p:nvPr/>
        </p:nvSpPr>
        <p:spPr>
          <a:xfrm>
            <a:off x="5423189" y="1242177"/>
            <a:ext cx="2770909" cy="6747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КАКОЙ?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FD18B3B5-137B-4E5D-B7CD-EA863FE0BC0C}"/>
              </a:ext>
            </a:extLst>
          </p:cNvPr>
          <p:cNvSpPr/>
          <p:nvPr/>
        </p:nvSpPr>
        <p:spPr>
          <a:xfrm>
            <a:off x="370610" y="2521067"/>
            <a:ext cx="2480166" cy="99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ЧТО ДЕЛАЕТ?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9C2E13B9-4493-4B26-8FCE-200C1C826A74}"/>
              </a:ext>
            </a:extLst>
          </p:cNvPr>
          <p:cNvSpPr/>
          <p:nvPr/>
        </p:nvSpPr>
        <p:spPr>
          <a:xfrm>
            <a:off x="3039341" y="2539078"/>
            <a:ext cx="2515467" cy="9821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ЧТО ДЕЛАЕТ?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54FEE7C8-72CD-4A79-B3C1-71C5F6BB59AA}"/>
              </a:ext>
            </a:extLst>
          </p:cNvPr>
          <p:cNvSpPr/>
          <p:nvPr/>
        </p:nvSpPr>
        <p:spPr>
          <a:xfrm>
            <a:off x="5964382" y="2535276"/>
            <a:ext cx="2493164" cy="9859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ЧТО ДЕЛАЕТ?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FC26EBA7-4270-492D-A9FC-647669944B10}"/>
              </a:ext>
            </a:extLst>
          </p:cNvPr>
          <p:cNvSpPr/>
          <p:nvPr/>
        </p:nvSpPr>
        <p:spPr>
          <a:xfrm>
            <a:off x="2310245" y="3858617"/>
            <a:ext cx="3851564" cy="10100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Фраза -отношение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F6E856EB-5E45-48D0-ADBB-4A9F48516680}"/>
              </a:ext>
            </a:extLst>
          </p:cNvPr>
          <p:cNvSpPr/>
          <p:nvPr/>
        </p:nvSpPr>
        <p:spPr>
          <a:xfrm>
            <a:off x="3678381" y="5354777"/>
            <a:ext cx="1744808" cy="8549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ИТОГ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A6E829DA-A282-450A-BEBA-8A608668823D}"/>
              </a:ext>
            </a:extLst>
          </p:cNvPr>
          <p:cNvSpPr/>
          <p:nvPr/>
        </p:nvSpPr>
        <p:spPr>
          <a:xfrm>
            <a:off x="462520" y="1149640"/>
            <a:ext cx="4123765" cy="6747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любознательный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4A671073-206A-4D53-9FC1-7A7F8E86E906}"/>
              </a:ext>
            </a:extLst>
          </p:cNvPr>
          <p:cNvSpPr/>
          <p:nvPr/>
        </p:nvSpPr>
        <p:spPr>
          <a:xfrm>
            <a:off x="5091951" y="1242177"/>
            <a:ext cx="3951295" cy="6747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пугливый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1CB04739-BE91-4CCD-AEB4-2854A83C7928}"/>
              </a:ext>
            </a:extLst>
          </p:cNvPr>
          <p:cNvSpPr/>
          <p:nvPr/>
        </p:nvSpPr>
        <p:spPr>
          <a:xfrm>
            <a:off x="370610" y="2539078"/>
            <a:ext cx="2480166" cy="10736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боится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0A3406B6-FEC7-42FB-83CC-D534CF7F41DB}"/>
              </a:ext>
            </a:extLst>
          </p:cNvPr>
          <p:cNvSpPr/>
          <p:nvPr/>
        </p:nvSpPr>
        <p:spPr>
          <a:xfrm>
            <a:off x="3004984" y="2539078"/>
            <a:ext cx="2584180" cy="10736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заботится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9892B8E7-92CD-473D-A9F1-40F86D355BE2}"/>
              </a:ext>
            </a:extLst>
          </p:cNvPr>
          <p:cNvSpPr/>
          <p:nvPr/>
        </p:nvSpPr>
        <p:spPr>
          <a:xfrm>
            <a:off x="5964382" y="2539078"/>
            <a:ext cx="2493164" cy="10736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скучает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218CA7B7-1C95-415E-A058-5EA1BBBADFC5}"/>
              </a:ext>
            </a:extLst>
          </p:cNvPr>
          <p:cNvSpPr/>
          <p:nvPr/>
        </p:nvSpPr>
        <p:spPr>
          <a:xfrm>
            <a:off x="1114674" y="3871375"/>
            <a:ext cx="5952925" cy="11257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Решил отправиться в путешествие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37A851DB-9FAD-4727-BB1E-3327592743B3}"/>
              </a:ext>
            </a:extLst>
          </p:cNvPr>
          <p:cNvSpPr/>
          <p:nvPr/>
        </p:nvSpPr>
        <p:spPr>
          <a:xfrm>
            <a:off x="2691089" y="5375884"/>
            <a:ext cx="3790391" cy="8338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листопадничек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1425826" y="1133455"/>
            <a:ext cx="6780170" cy="26316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Представь, что путешествие </a:t>
            </a:r>
            <a:r>
              <a:rPr lang="ru-RU" sz="40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Листопадничка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продолжилось …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E84D8B3-5F5E-4D2A-8593-9A2C9F0767C9}"/>
              </a:ext>
            </a:extLst>
          </p:cNvPr>
          <p:cNvSpPr/>
          <p:nvPr/>
        </p:nvSpPr>
        <p:spPr>
          <a:xfrm>
            <a:off x="2739125" y="3602423"/>
            <a:ext cx="6404875" cy="2707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Какие ещё приключения могли произойти?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381" y="145473"/>
            <a:ext cx="556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sz="44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891" y="1221100"/>
            <a:ext cx="5549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222222"/>
                </a:solidFill>
                <a:latin typeface="Open Sans"/>
                <a:hlinkClick r:id="rId3"/>
              </a:rPr>
              <a:t>https</a:t>
            </a:r>
            <a:r>
              <a:rPr lang="ru-RU" dirty="0">
                <a:solidFill>
                  <a:srgbClr val="222222"/>
                </a:solidFill>
                <a:latin typeface="Open Sans"/>
                <a:hlinkClick r:id="rId3"/>
              </a:rPr>
              <a:t>://multi-mama.ru/zagadki-pro-osen/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655" y="812801"/>
            <a:ext cx="680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klike.net/2522-kartinki-vremena-goda-37-foto.html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8891" y="1654746"/>
            <a:ext cx="7084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papik.pro/risunki/77296-listopadnichek-risunok-49-foto.html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37850" y="82694"/>
            <a:ext cx="7775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9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ilda"/>
              </a:rPr>
              <a:t>Интернет - ресурсы</a:t>
            </a:r>
            <a:endParaRPr lang="ru-RU" altLang="ru-RU" sz="2900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tilda"/>
            </a:endParaRPr>
          </a:p>
        </p:txBody>
      </p:sp>
    </p:spTree>
    <p:extLst>
      <p:ext uri="{BB962C8B-B14F-4D97-AF65-F5344CB8AC3E}">
        <p14:creationId xmlns:p14="http://schemas.microsoft.com/office/powerpoint/2010/main" val="40614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" y="156755"/>
            <a:ext cx="8978805" cy="60470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151" y="6273125"/>
            <a:ext cx="597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 видите на картинках? </a:t>
            </a:r>
            <a:endParaRPr lang="ru-RU" sz="28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151" y="6207105"/>
            <a:ext cx="7252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любимое время у вас? Почему?</a:t>
            </a:r>
            <a:endParaRPr lang="ru-RU" sz="28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4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779" y="445850"/>
            <a:ext cx="4317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Отгадайте загадку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249" y="1157157"/>
            <a:ext cx="79834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rgbClr val="222222"/>
                </a:solidFill>
                <a:latin typeface="Georgia" panose="02040502050405020303" pitchFamily="18" charset="0"/>
              </a:rPr>
              <a:t>Несу я урожаи, </a:t>
            </a:r>
            <a:endParaRPr lang="ru-RU" sz="4400" i="1" dirty="0" smtClean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4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поля </a:t>
            </a:r>
            <a:r>
              <a:rPr lang="ru-RU" sz="4400" i="1" dirty="0">
                <a:solidFill>
                  <a:srgbClr val="222222"/>
                </a:solidFill>
                <a:latin typeface="Georgia" panose="02040502050405020303" pitchFamily="18" charset="0"/>
              </a:rPr>
              <a:t>вновь засеваю, </a:t>
            </a:r>
            <a:endParaRPr lang="ru-RU" sz="4400" i="1" dirty="0" smtClean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4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Птиц </a:t>
            </a:r>
            <a:r>
              <a:rPr lang="ru-RU" sz="4400" i="1" dirty="0">
                <a:solidFill>
                  <a:srgbClr val="222222"/>
                </a:solidFill>
                <a:latin typeface="Georgia" panose="02040502050405020303" pitchFamily="18" charset="0"/>
              </a:rPr>
              <a:t>к югу отправляю, деревья раздеваю</a:t>
            </a:r>
            <a:r>
              <a:rPr lang="ru-RU" sz="44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ru-RU" sz="44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Но </a:t>
            </a:r>
            <a:r>
              <a:rPr lang="ru-RU" sz="4400" i="1" dirty="0">
                <a:solidFill>
                  <a:srgbClr val="222222"/>
                </a:solidFill>
                <a:latin typeface="Georgia" panose="02040502050405020303" pitchFamily="18" charset="0"/>
              </a:rPr>
              <a:t>не касаюсь сосен и ёлочек, </a:t>
            </a:r>
            <a:endParaRPr lang="ru-RU" sz="4400" i="1" dirty="0" smtClean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400" i="1" dirty="0" smtClean="0">
                <a:solidFill>
                  <a:srgbClr val="222222"/>
                </a:solidFill>
                <a:latin typeface="Georgia" panose="02040502050405020303" pitchFamily="18" charset="0"/>
              </a:rPr>
              <a:t>я …</a:t>
            </a:r>
            <a:endParaRPr lang="ru-RU" sz="4400" i="1" dirty="0">
              <a:latin typeface="Georgia" panose="0204050205040502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41172" y="3724394"/>
            <a:ext cx="6149177" cy="3725260"/>
            <a:chOff x="4041172" y="3724394"/>
            <a:chExt cx="6149177" cy="372526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17397" r="20217"/>
            <a:stretch/>
          </p:blipFill>
          <p:spPr>
            <a:xfrm rot="6698753">
              <a:off x="6598788" y="4092389"/>
              <a:ext cx="2157379" cy="32966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26719" r="29993" b="1"/>
            <a:stretch/>
          </p:blipFill>
          <p:spPr>
            <a:xfrm rot="2909437">
              <a:off x="7855599" y="3134550"/>
              <a:ext cx="1744906" cy="292459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43369" r="29993" b="1"/>
            <a:stretch/>
          </p:blipFill>
          <p:spPr>
            <a:xfrm rot="5731070">
              <a:off x="5366161" y="5072328"/>
              <a:ext cx="1415804" cy="183384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43369" r="29993" b="1"/>
            <a:stretch/>
          </p:blipFill>
          <p:spPr>
            <a:xfrm rot="4073016">
              <a:off x="4250190" y="5824832"/>
              <a:ext cx="1415804" cy="1833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35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026517" y="2566105"/>
            <a:ext cx="4662487" cy="5842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571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Цветень,травень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червень</a:t>
            </a: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951261" y="3468754"/>
            <a:ext cx="4859337" cy="5842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571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Хмурень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грязник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грудень</a:t>
            </a: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082874" y="4360067"/>
            <a:ext cx="4549775" cy="58420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571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Студень,сечень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лютень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930" y="129988"/>
            <a:ext cx="4695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Прочитайте слова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180" y="122973"/>
            <a:ext cx="76154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Подумайте, в какой строчке  записаны названия славянских месяцев. Как вы понимаете эти слова?</a:t>
            </a:r>
          </a:p>
        </p:txBody>
      </p:sp>
      <p:sp>
        <p:nvSpPr>
          <p:cNvPr id="10" name="Стрелка вправо 9"/>
          <p:cNvSpPr/>
          <p:nvPr/>
        </p:nvSpPr>
        <p:spPr bwMode="auto">
          <a:xfrm rot="5400000">
            <a:off x="2107313" y="4806156"/>
            <a:ext cx="1081088" cy="485775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5400000">
            <a:off x="3865925" y="4949824"/>
            <a:ext cx="1081088" cy="485775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5400000">
            <a:off x="5465233" y="4949829"/>
            <a:ext cx="1081088" cy="485775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660439" y="5733255"/>
            <a:ext cx="19748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Сентябрь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676663" y="5733255"/>
            <a:ext cx="18722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Октябрь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620879" y="5733255"/>
            <a:ext cx="15730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0683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758" y="2002971"/>
            <a:ext cx="70821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происходит в жизни лесных жителей осенью, как они готовятся к зиме?</a:t>
            </a:r>
          </a:p>
        </p:txBody>
      </p:sp>
    </p:spTree>
    <p:extLst>
      <p:ext uri="{BB962C8B-B14F-4D97-AF65-F5344CB8AC3E}">
        <p14:creationId xmlns:p14="http://schemas.microsoft.com/office/powerpoint/2010/main" val="22432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3594" y="1475909"/>
            <a:ext cx="9017653" cy="810091"/>
          </a:xfrm>
          <a:solidFill>
            <a:schemeClr val="accent6">
              <a:lumMod val="20000"/>
              <a:lumOff val="80000"/>
            </a:schemeClr>
          </a:solidFill>
          <a:ln w="57150"/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неуклюжий,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колючий, злой, хитрый, величественный</a:t>
            </a:r>
            <a:r>
              <a:rPr lang="ru-RU" alt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altLang="ru-RU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dirty="0" smtClean="0"/>
              <a:t>                    </a:t>
            </a:r>
          </a:p>
          <a:p>
            <a:pPr marL="0" indent="0"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          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Медведь</a:t>
            </a:r>
          </a:p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Волк</a:t>
            </a:r>
          </a:p>
          <a:p>
            <a:pPr marL="0" indent="0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Еж</a:t>
            </a:r>
          </a:p>
          <a:p>
            <a:pPr marL="0" indent="0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Лис</a:t>
            </a:r>
          </a:p>
          <a:p>
            <a:pPr marL="0" indent="0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Лось </a:t>
            </a:r>
          </a:p>
          <a:p>
            <a:pPr marL="0" indent="0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Заяц</a:t>
            </a:r>
          </a:p>
        </p:txBody>
      </p:sp>
      <p:pic>
        <p:nvPicPr>
          <p:cNvPr id="7174" name="Picture 6" descr="http://www.stihi.ru/pics/2014/09/17/67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24" y="3363446"/>
            <a:ext cx="360045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0212" y="363961"/>
            <a:ext cx="6373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1" dirty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здесь лишний из зверей?</a:t>
            </a:r>
          </a:p>
        </p:txBody>
      </p:sp>
    </p:spTree>
    <p:extLst>
      <p:ext uri="{BB962C8B-B14F-4D97-AF65-F5344CB8AC3E}">
        <p14:creationId xmlns:p14="http://schemas.microsoft.com/office/powerpoint/2010/main" val="154760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7850" y="139502"/>
            <a:ext cx="53031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Найди </a:t>
            </a:r>
            <a:r>
              <a:rPr lang="ru-RU" sz="36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лишнее слово?</a:t>
            </a:r>
          </a:p>
          <a:p>
            <a:pPr algn="ctr">
              <a:defRPr/>
            </a:pPr>
            <a:r>
              <a:rPr lang="ru-RU" sz="36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Объясни </a:t>
            </a:r>
            <a:r>
              <a:rPr lang="ru-RU" sz="3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endParaRPr lang="ru-RU" sz="36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847228" y="1469652"/>
            <a:ext cx="7575550" cy="665163"/>
            <a:chOff x="971600" y="2348878"/>
            <a:chExt cx="7576768" cy="66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71600" y="2366366"/>
              <a:ext cx="2032327" cy="6486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3600" dirty="0">
                  <a:solidFill>
                    <a:srgbClr val="000000"/>
                  </a:solidFill>
                </a:rPr>
                <a:t>Зайчонок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80340" y="2366366"/>
              <a:ext cx="2376869" cy="6486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3600" dirty="0">
                  <a:solidFill>
                    <a:srgbClr val="000000"/>
                  </a:solidFill>
                </a:rPr>
                <a:t>Зайчишка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05013" y="2348878"/>
              <a:ext cx="1743355" cy="6486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3600">
                  <a:solidFill>
                    <a:srgbClr val="000000"/>
                  </a:solidFill>
                </a:rPr>
                <a:t>Заюшка</a:t>
              </a: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331913" y="2461092"/>
            <a:ext cx="7291387" cy="646112"/>
            <a:chOff x="1331640" y="3356992"/>
            <a:chExt cx="7291631" cy="64812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31640" y="3356992"/>
              <a:ext cx="1079536" cy="6481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3600" dirty="0">
                  <a:solidFill>
                    <a:srgbClr val="000000"/>
                  </a:solidFill>
                </a:rPr>
                <a:t>Заяц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76963" y="3356992"/>
              <a:ext cx="1746308" cy="6481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3600">
                  <a:solidFill>
                    <a:srgbClr val="000000"/>
                  </a:solidFill>
                </a:rPr>
                <a:t>Заинька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34034" y="2461092"/>
            <a:ext cx="3219450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3600" dirty="0" err="1">
                <a:solidFill>
                  <a:srgbClr val="000000"/>
                </a:solidFill>
              </a:rPr>
              <a:t>Листопадничек</a:t>
            </a:r>
            <a:endParaRPr lang="ru-RU" altLang="ru-RU" sz="36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31032"/>
            <a:ext cx="922130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Подумайте, что </a:t>
            </a:r>
            <a:r>
              <a:rPr lang="ru-RU" sz="3200" b="1" i="1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3200" b="1" i="1" dirty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обозначать </a:t>
            </a:r>
          </a:p>
          <a:p>
            <a:pPr algn="ctr">
              <a:defRPr/>
            </a:pPr>
            <a:r>
              <a:rPr lang="ru-RU" sz="3200" b="1" i="1" dirty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слово и с каким явлением оно связано.</a:t>
            </a:r>
          </a:p>
        </p:txBody>
      </p:sp>
    </p:spTree>
    <p:extLst>
      <p:ext uri="{BB962C8B-B14F-4D97-AF65-F5344CB8AC3E}">
        <p14:creationId xmlns:p14="http://schemas.microsoft.com/office/powerpoint/2010/main" val="1752739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www.stihi.ru/pics/2014/09/17/67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73" y="1923705"/>
            <a:ext cx="4386228" cy="49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21EB82C-A542-451C-B4B2-31EB8157E775}"/>
              </a:ext>
            </a:extLst>
          </p:cNvPr>
          <p:cNvSpPr/>
          <p:nvPr/>
        </p:nvSpPr>
        <p:spPr>
          <a:xfrm>
            <a:off x="301539" y="410248"/>
            <a:ext cx="5775511" cy="1291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Соколов-Микитов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A2A11651-0CA7-40A3-BB1A-F351BB6AB4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WordArt 7" descr="PH02466U"/>
          <p:cNvSpPr>
            <a:spLocks noChangeArrowheads="1" noChangeShapeType="1" noTextEdit="1"/>
          </p:cNvSpPr>
          <p:nvPr/>
        </p:nvSpPr>
        <p:spPr bwMode="auto">
          <a:xfrm rot="20792375">
            <a:off x="429698" y="2515855"/>
            <a:ext cx="5291404" cy="1725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Impact"/>
              </a:rPr>
              <a:t>Листопадничек</a:t>
            </a:r>
            <a:endParaRPr lang="ru-RU" sz="3600" kern="10" dirty="0" smtClean="0">
              <a:ln w="19050">
                <a:solidFill>
                  <a:srgbClr val="FFFF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567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" y="2626659"/>
            <a:ext cx="2787724" cy="41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781" y="0"/>
            <a:ext cx="30707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Иван Сергеевич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Соколов-Микитов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7153" y="6152637"/>
            <a:ext cx="1741182" cy="52322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5715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1892-1975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8353" y="0"/>
            <a:ext cx="618564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Соколов-Микитов родился в 1892 г.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рос в простой, трудовой русской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семье. Детство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он прожил в деревне. В молодые годы служил моряком на пароходах торгового флота, путешествуя по всему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свету.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 лет жизни писатель жил в доме на берегу Волги. В этих сказочных местах он создал цикл рассказов о родной природе.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трепетной любовью он рассказывает о лесных обитателях зверях и птицах российских лесов. В последние годы жизни у писателя пропало зрение, но он не сдался - наговаривал свои произведения на диктофон. Основной темой в творчестве писателя была природа. </a:t>
            </a:r>
          </a:p>
        </p:txBody>
      </p:sp>
    </p:spTree>
    <p:extLst>
      <p:ext uri="{BB962C8B-B14F-4D97-AF65-F5344CB8AC3E}">
        <p14:creationId xmlns:p14="http://schemas.microsoft.com/office/powerpoint/2010/main" val="31031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535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Владелец</cp:lastModifiedBy>
  <cp:revision>38</cp:revision>
  <dcterms:created xsi:type="dcterms:W3CDTF">2024-03-26T07:32:40Z</dcterms:created>
  <dcterms:modified xsi:type="dcterms:W3CDTF">2024-03-29T15:45:08Z</dcterms:modified>
</cp:coreProperties>
</file>