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1" r:id="rId4"/>
    <p:sldId id="262" r:id="rId5"/>
    <p:sldId id="263" r:id="rId6"/>
    <p:sldId id="264" r:id="rId7"/>
    <p:sldId id="258" r:id="rId8"/>
    <p:sldId id="265" r:id="rId9"/>
    <p:sldId id="266" r:id="rId10"/>
    <p:sldId id="268" r:id="rId11"/>
    <p:sldId id="269" r:id="rId12"/>
    <p:sldId id="270" r:id="rId13"/>
    <p:sldId id="276" r:id="rId14"/>
    <p:sldId id="271" r:id="rId15"/>
    <p:sldId id="272" r:id="rId16"/>
    <p:sldId id="273" r:id="rId17"/>
    <p:sldId id="274" r:id="rId18"/>
    <p:sldId id="275"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60" r:id="rId32"/>
    <p:sldId id="289"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3" d="100"/>
          <a:sy n="73" d="100"/>
        </p:scale>
        <p:origin x="-378"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D18043E-EBE0-4ABB-AE66-B0750FC2AECD}" type="datetimeFigureOut">
              <a:rPr lang="ru-RU" smtClean="0"/>
              <a:t>13.10.2022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3269616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D18043E-EBE0-4ABB-AE66-B0750FC2AECD}" type="datetimeFigureOut">
              <a:rPr lang="ru-RU" smtClean="0"/>
              <a:t>13.10.2022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7067622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D18043E-EBE0-4ABB-AE66-B0750FC2AECD}" type="datetimeFigureOut">
              <a:rPr lang="ru-RU" smtClean="0"/>
              <a:t>13.10.2022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818F6A6-3C3E-4718-B427-431D30186FFA}"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415438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D18043E-EBE0-4ABB-AE66-B0750FC2AECD}" type="datetimeFigureOut">
              <a:rPr lang="ru-RU" smtClean="0"/>
              <a:t>13.10.2022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8869031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D18043E-EBE0-4ABB-AE66-B0750FC2AECD}" type="datetimeFigureOut">
              <a:rPr lang="ru-RU" smtClean="0"/>
              <a:t>13.10.2022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818F6A6-3C3E-4718-B427-431D30186FFA}"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403957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D18043E-EBE0-4ABB-AE66-B0750FC2AECD}" type="datetimeFigureOut">
              <a:rPr lang="ru-RU" smtClean="0"/>
              <a:t>13.10.2022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29617384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D18043E-EBE0-4ABB-AE66-B0750FC2AECD}" type="datetimeFigureOut">
              <a:rPr lang="ru-RU" smtClean="0"/>
              <a:t>13.10.2022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17777232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D18043E-EBE0-4ABB-AE66-B0750FC2AECD}" type="datetimeFigureOut">
              <a:rPr lang="ru-RU" smtClean="0"/>
              <a:t>13.10.2022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102366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D18043E-EBE0-4ABB-AE66-B0750FC2AECD}" type="datetimeFigureOut">
              <a:rPr lang="ru-RU" smtClean="0"/>
              <a:t>13.10.2022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2507347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D18043E-EBE0-4ABB-AE66-B0750FC2AECD}" type="datetimeFigureOut">
              <a:rPr lang="ru-RU" smtClean="0"/>
              <a:t>13.10.2022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2637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D18043E-EBE0-4ABB-AE66-B0750FC2AECD}" type="datetimeFigureOut">
              <a:rPr lang="ru-RU" smtClean="0"/>
              <a:t>13.10.2022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4261986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D18043E-EBE0-4ABB-AE66-B0750FC2AECD}" type="datetimeFigureOut">
              <a:rPr lang="ru-RU" smtClean="0"/>
              <a:t>13.10.2022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373472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5D18043E-EBE0-4ABB-AE66-B0750FC2AECD}" type="datetimeFigureOut">
              <a:rPr lang="ru-RU" smtClean="0"/>
              <a:t>13.10.2022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2762546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18043E-EBE0-4ABB-AE66-B0750FC2AECD}" type="datetimeFigureOut">
              <a:rPr lang="ru-RU" smtClean="0"/>
              <a:t>13.10.2022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512091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5D18043E-EBE0-4ABB-AE66-B0750FC2AECD}" type="datetimeFigureOut">
              <a:rPr lang="ru-RU" smtClean="0"/>
              <a:t>13.10.2022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1317130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D18043E-EBE0-4ABB-AE66-B0750FC2AECD}" type="datetimeFigureOut">
              <a:rPr lang="ru-RU" smtClean="0"/>
              <a:t>13.10.2022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818F6A6-3C3E-4718-B427-431D30186FFA}" type="slidenum">
              <a:rPr lang="ru-RU" smtClean="0"/>
              <a:t>‹#›</a:t>
            </a:fld>
            <a:endParaRPr lang="ru-RU"/>
          </a:p>
        </p:txBody>
      </p:sp>
    </p:spTree>
    <p:extLst>
      <p:ext uri="{BB962C8B-B14F-4D97-AF65-F5344CB8AC3E}">
        <p14:creationId xmlns:p14="http://schemas.microsoft.com/office/powerpoint/2010/main" val="2646816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D18043E-EBE0-4ABB-AE66-B0750FC2AECD}" type="datetimeFigureOut">
              <a:rPr lang="ru-RU" smtClean="0"/>
              <a:t>13.10.2022</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0818F6A6-3C3E-4718-B427-431D30186FFA}" type="slidenum">
              <a:rPr lang="ru-RU" smtClean="0"/>
              <a:t>‹#›</a:t>
            </a:fld>
            <a:endParaRPr lang="ru-RU"/>
          </a:p>
        </p:txBody>
      </p:sp>
    </p:spTree>
    <p:extLst>
      <p:ext uri="{BB962C8B-B14F-4D97-AF65-F5344CB8AC3E}">
        <p14:creationId xmlns:p14="http://schemas.microsoft.com/office/powerpoint/2010/main" val="39350662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literaturus.ru/" TargetMode="External"/><Relationship Id="rId2" Type="http://schemas.openxmlformats.org/officeDocument/2006/relationships/hyperlink" Target="https://www.sdamna5.ru/natalya"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39590" y="446049"/>
            <a:ext cx="7534413" cy="959005"/>
          </a:xfrm>
        </p:spPr>
        <p:txBody>
          <a:bodyPr/>
          <a:lstStyle/>
          <a:p>
            <a:pPr algn="ctr"/>
            <a:r>
              <a:rPr lang="ru-RU" sz="2000" b="1" dirty="0" smtClean="0">
                <a:solidFill>
                  <a:schemeClr val="accent1">
                    <a:lumMod val="50000"/>
                  </a:schemeClr>
                </a:solidFill>
                <a:latin typeface="Times New Roman" panose="02020603050405020304" pitchFamily="18" charset="0"/>
              </a:rPr>
              <a:t>Всероссийский </a:t>
            </a:r>
            <a:r>
              <a:rPr lang="ru-RU" sz="2000" b="1" dirty="0" smtClean="0">
                <a:solidFill>
                  <a:schemeClr val="accent1">
                    <a:lumMod val="50000"/>
                  </a:schemeClr>
                </a:solidFill>
                <a:latin typeface="Times New Roman" panose="02020603050405020304" pitchFamily="18" charset="0"/>
              </a:rPr>
              <a:t>конкурс профессионального мастерства для педагогических работников  </a:t>
            </a:r>
            <a:r>
              <a:rPr lang="ru-RU" sz="2000" b="1" dirty="0" smtClean="0">
                <a:solidFill>
                  <a:schemeClr val="accent1">
                    <a:lumMod val="50000"/>
                  </a:schemeClr>
                </a:solidFill>
                <a:latin typeface="Times New Roman" panose="02020603050405020304" pitchFamily="18" charset="0"/>
              </a:rPr>
              <a:t/>
            </a:r>
            <a:br>
              <a:rPr lang="ru-RU" sz="2000" b="1" dirty="0" smtClean="0">
                <a:solidFill>
                  <a:schemeClr val="accent1">
                    <a:lumMod val="50000"/>
                  </a:schemeClr>
                </a:solidFill>
                <a:latin typeface="Times New Roman" panose="02020603050405020304" pitchFamily="18" charset="0"/>
              </a:rPr>
            </a:br>
            <a:r>
              <a:rPr lang="ru-RU" sz="2000" b="1" dirty="0" smtClean="0">
                <a:solidFill>
                  <a:schemeClr val="accent1">
                    <a:lumMod val="50000"/>
                  </a:schemeClr>
                </a:solidFill>
                <a:latin typeface="Times New Roman" panose="02020603050405020304" pitchFamily="18" charset="0"/>
              </a:rPr>
              <a:t>Номинация: «</a:t>
            </a:r>
            <a:r>
              <a:rPr lang="ru-RU" sz="2000" b="1" dirty="0" smtClean="0">
                <a:solidFill>
                  <a:schemeClr val="accent1">
                    <a:lumMod val="50000"/>
                  </a:schemeClr>
                </a:solidFill>
                <a:latin typeface="Times New Roman" panose="02020603050405020304" pitchFamily="18" charset="0"/>
              </a:rPr>
              <a:t>Творческая </a:t>
            </a:r>
            <a:r>
              <a:rPr lang="ru-RU" sz="2000" b="1" dirty="0" smtClean="0">
                <a:solidFill>
                  <a:schemeClr val="accent1">
                    <a:lumMod val="50000"/>
                  </a:schemeClr>
                </a:solidFill>
                <a:latin typeface="Times New Roman" panose="02020603050405020304" pitchFamily="18" charset="0"/>
              </a:rPr>
              <a:t>презентация </a:t>
            </a:r>
            <a:r>
              <a:rPr lang="ru-RU" sz="2000" b="1" dirty="0">
                <a:solidFill>
                  <a:schemeClr val="accent1">
                    <a:lumMod val="50000"/>
                  </a:schemeClr>
                </a:solidFill>
                <a:latin typeface="Times New Roman" panose="02020603050405020304" pitchFamily="18" charset="0"/>
              </a:rPr>
              <a:t>к </a:t>
            </a:r>
            <a:r>
              <a:rPr lang="ru-RU" sz="2000" b="1" dirty="0" smtClean="0">
                <a:solidFill>
                  <a:schemeClr val="accent1">
                    <a:lumMod val="50000"/>
                  </a:schemeClr>
                </a:solidFill>
                <a:latin typeface="Times New Roman" panose="02020603050405020304" pitchFamily="18" charset="0"/>
              </a:rPr>
              <a:t>уроку</a:t>
            </a:r>
            <a:r>
              <a:rPr lang="ru-RU" sz="2000" b="1" dirty="0" smtClean="0">
                <a:solidFill>
                  <a:schemeClr val="accent1">
                    <a:lumMod val="50000"/>
                  </a:schemeClr>
                </a:solidFill>
                <a:latin typeface="Times New Roman" panose="02020603050405020304" pitchFamily="18" charset="0"/>
              </a:rPr>
              <a:t>»</a:t>
            </a:r>
            <a:endParaRPr lang="ru-RU" sz="2000" b="1" dirty="0">
              <a:solidFill>
                <a:schemeClr val="accent1">
                  <a:lumMod val="50000"/>
                </a:schemeClr>
              </a:solidFill>
            </a:endParaRPr>
          </a:p>
        </p:txBody>
      </p:sp>
      <p:sp>
        <p:nvSpPr>
          <p:cNvPr id="3" name="Подзаголовок 2"/>
          <p:cNvSpPr>
            <a:spLocks noGrp="1"/>
          </p:cNvSpPr>
          <p:nvPr>
            <p:ph type="subTitle" idx="1"/>
          </p:nvPr>
        </p:nvSpPr>
        <p:spPr>
          <a:xfrm>
            <a:off x="3848823" y="4912727"/>
            <a:ext cx="7766936" cy="1422759"/>
          </a:xfrm>
        </p:spPr>
        <p:txBody>
          <a:bodyPr>
            <a:normAutofit fontScale="55000" lnSpcReduction="20000"/>
          </a:bodyPr>
          <a:lstStyle/>
          <a:p>
            <a:r>
              <a:rPr lang="ru-RU" sz="3200" b="1" dirty="0">
                <a:solidFill>
                  <a:schemeClr val="tx1"/>
                </a:solidFill>
              </a:rPr>
              <a:t>Муниципальное бюджетное общеобразовательное учреждение города Новосибирска "Средняя общеобразовательная школа №167"</a:t>
            </a:r>
            <a:endParaRPr lang="ru-RU" sz="3200" b="1" dirty="0" smtClean="0">
              <a:solidFill>
                <a:schemeClr val="tx1"/>
              </a:solidFill>
            </a:endParaRPr>
          </a:p>
          <a:p>
            <a:r>
              <a:rPr lang="ru-RU" sz="3200" b="1" dirty="0" smtClean="0">
                <a:solidFill>
                  <a:schemeClr val="tx1"/>
                </a:solidFill>
              </a:rPr>
              <a:t>Учитель </a:t>
            </a:r>
            <a:r>
              <a:rPr lang="ru-RU" sz="3200" b="1" dirty="0" smtClean="0">
                <a:solidFill>
                  <a:schemeClr val="tx1"/>
                </a:solidFill>
              </a:rPr>
              <a:t>русского </a:t>
            </a:r>
            <a:r>
              <a:rPr lang="ru-RU" sz="3200" b="1" dirty="0" smtClean="0">
                <a:solidFill>
                  <a:schemeClr val="tx1"/>
                </a:solidFill>
              </a:rPr>
              <a:t>языка и литературы </a:t>
            </a:r>
          </a:p>
          <a:p>
            <a:r>
              <a:rPr lang="ru-RU" sz="3200" b="1" dirty="0" smtClean="0">
                <a:solidFill>
                  <a:schemeClr val="tx1"/>
                </a:solidFill>
              </a:rPr>
              <a:t>Лобова Наталья Александровна </a:t>
            </a:r>
            <a:endParaRPr lang="ru-RU" sz="3200" b="1" dirty="0">
              <a:solidFill>
                <a:schemeClr val="tx1"/>
              </a:solidFill>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0654" y="1534529"/>
            <a:ext cx="4873084" cy="3248723"/>
          </a:xfrm>
          <a:prstGeom prst="rect">
            <a:avLst/>
          </a:prstGeom>
        </p:spPr>
      </p:pic>
      <p:sp>
        <p:nvSpPr>
          <p:cNvPr id="5" name="Овал 4"/>
          <p:cNvSpPr/>
          <p:nvPr/>
        </p:nvSpPr>
        <p:spPr>
          <a:xfrm>
            <a:off x="1828801" y="5760980"/>
            <a:ext cx="3257808" cy="756242"/>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dirty="0"/>
              <a:t>г</a:t>
            </a:r>
            <a:r>
              <a:rPr lang="ru-RU" dirty="0" smtClean="0"/>
              <a:t>. </a:t>
            </a:r>
            <a:r>
              <a:rPr lang="ru-RU" dirty="0" smtClean="0"/>
              <a:t>Новосибирск</a:t>
            </a:r>
            <a:r>
              <a:rPr lang="ru-RU" dirty="0" smtClean="0"/>
              <a:t>, </a:t>
            </a:r>
            <a:r>
              <a:rPr lang="ru-RU" dirty="0" smtClean="0"/>
              <a:t>2022 г.</a:t>
            </a:r>
            <a:endParaRPr lang="ru-RU" dirty="0"/>
          </a:p>
        </p:txBody>
      </p:sp>
      <p:sp>
        <p:nvSpPr>
          <p:cNvPr id="6" name="Скругленный прямоугольник 5"/>
          <p:cNvSpPr/>
          <p:nvPr/>
        </p:nvSpPr>
        <p:spPr>
          <a:xfrm>
            <a:off x="5687123" y="1650380"/>
            <a:ext cx="4772721" cy="288816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ru-RU" sz="3600" b="1" i="1" dirty="0">
                <a:solidFill>
                  <a:srgbClr val="002060"/>
                </a:solidFill>
              </a:rPr>
              <a:t>Судьба донских казаков </a:t>
            </a:r>
            <a:endParaRPr lang="ru-RU" sz="3600" b="1" i="1" dirty="0" smtClean="0">
              <a:solidFill>
                <a:srgbClr val="002060"/>
              </a:solidFill>
            </a:endParaRPr>
          </a:p>
          <a:p>
            <a:r>
              <a:rPr lang="ru-RU" sz="3600" b="1" i="1" dirty="0" smtClean="0">
                <a:solidFill>
                  <a:srgbClr val="002060"/>
                </a:solidFill>
              </a:rPr>
              <a:t>в </a:t>
            </a:r>
            <a:r>
              <a:rPr lang="ru-RU" sz="3600" b="1" i="1" dirty="0">
                <a:solidFill>
                  <a:srgbClr val="002060"/>
                </a:solidFill>
              </a:rPr>
              <a:t>романе </a:t>
            </a:r>
            <a:endParaRPr lang="ru-RU" sz="3600" b="1" i="1" dirty="0" smtClean="0">
              <a:solidFill>
                <a:srgbClr val="002060"/>
              </a:solidFill>
            </a:endParaRPr>
          </a:p>
          <a:p>
            <a:r>
              <a:rPr lang="ru-RU" sz="3600" b="1" i="1" dirty="0" smtClean="0">
                <a:solidFill>
                  <a:srgbClr val="002060"/>
                </a:solidFill>
              </a:rPr>
              <a:t>М.А</a:t>
            </a:r>
            <a:r>
              <a:rPr lang="ru-RU" sz="3600" b="1" i="1" dirty="0">
                <a:solidFill>
                  <a:srgbClr val="002060"/>
                </a:solidFill>
              </a:rPr>
              <a:t>. Шолохова «Тихий Дон»</a:t>
            </a:r>
          </a:p>
        </p:txBody>
      </p:sp>
    </p:spTree>
    <p:extLst>
      <p:ext uri="{BB962C8B-B14F-4D97-AF65-F5344CB8AC3E}">
        <p14:creationId xmlns:p14="http://schemas.microsoft.com/office/powerpoint/2010/main" val="9468555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013791" y="339725"/>
            <a:ext cx="8966822" cy="560388"/>
          </a:xfrm>
        </p:spPr>
        <p:txBody>
          <a:bodyPr>
            <a:normAutofit fontScale="90000"/>
          </a:bodyPr>
          <a:lstStyle/>
          <a:p>
            <a:pPr algn="ctr" eaLnBrk="1" hangingPunct="1"/>
            <a:r>
              <a:rPr lang="ru-RU" altLang="ru-RU" b="1" dirty="0" smtClean="0">
                <a:solidFill>
                  <a:schemeClr val="accent5">
                    <a:lumMod val="75000"/>
                  </a:schemeClr>
                </a:solidFill>
              </a:rPr>
              <a:t>Сообщение «Семья Мелеховых»</a:t>
            </a:r>
          </a:p>
        </p:txBody>
      </p:sp>
      <p:sp>
        <p:nvSpPr>
          <p:cNvPr id="16387" name="Rectangle 4"/>
          <p:cNvSpPr>
            <a:spLocks noChangeArrowheads="1"/>
          </p:cNvSpPr>
          <p:nvPr/>
        </p:nvSpPr>
        <p:spPr bwMode="auto">
          <a:xfrm>
            <a:off x="2495551" y="1052513"/>
            <a:ext cx="2665413" cy="863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388" name="Text Box 6"/>
          <p:cNvSpPr txBox="1">
            <a:spLocks noChangeArrowheads="1"/>
          </p:cNvSpPr>
          <p:nvPr/>
        </p:nvSpPr>
        <p:spPr bwMode="auto">
          <a:xfrm>
            <a:off x="2979739" y="1863725"/>
            <a:ext cx="1171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389" name="Text Box 7"/>
          <p:cNvSpPr txBox="1">
            <a:spLocks noChangeArrowheads="1"/>
          </p:cNvSpPr>
          <p:nvPr/>
        </p:nvSpPr>
        <p:spPr bwMode="auto">
          <a:xfrm>
            <a:off x="2908301" y="2079625"/>
            <a:ext cx="14589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390" name="Text Box 8"/>
          <p:cNvSpPr txBox="1">
            <a:spLocks noChangeArrowheads="1"/>
          </p:cNvSpPr>
          <p:nvPr/>
        </p:nvSpPr>
        <p:spPr bwMode="auto">
          <a:xfrm>
            <a:off x="2567763" y="1007537"/>
            <a:ext cx="242412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r>
              <a:rPr lang="ru-RU" altLang="ru-RU" sz="2800" b="1" dirty="0"/>
              <a:t>Пантелей </a:t>
            </a:r>
          </a:p>
          <a:p>
            <a:pPr eaLnBrk="1" hangingPunct="1">
              <a:spcBef>
                <a:spcPct val="0"/>
              </a:spcBef>
              <a:buFontTx/>
              <a:buNone/>
            </a:pPr>
            <a:r>
              <a:rPr lang="ru-RU" altLang="ru-RU" sz="2800" b="1" dirty="0" err="1"/>
              <a:t>Прокофьевич</a:t>
            </a:r>
            <a:endParaRPr lang="ru-RU" altLang="ru-RU" sz="2800" b="1" dirty="0"/>
          </a:p>
          <a:p>
            <a:pPr eaLnBrk="1" hangingPunct="1">
              <a:spcBef>
                <a:spcPct val="0"/>
              </a:spcBef>
              <a:buFontTx/>
              <a:buNone/>
            </a:pPr>
            <a:endParaRPr lang="ru-RU" altLang="ru-RU" sz="2400" dirty="0">
              <a:solidFill>
                <a:schemeClr val="bg1"/>
              </a:solidFill>
            </a:endParaRPr>
          </a:p>
        </p:txBody>
      </p:sp>
      <p:sp>
        <p:nvSpPr>
          <p:cNvPr id="16391" name="Rectangle 9"/>
          <p:cNvSpPr>
            <a:spLocks noChangeArrowheads="1"/>
          </p:cNvSpPr>
          <p:nvPr/>
        </p:nvSpPr>
        <p:spPr bwMode="auto">
          <a:xfrm>
            <a:off x="6527800" y="1052513"/>
            <a:ext cx="2376488" cy="863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392" name="Text Box 10"/>
          <p:cNvSpPr txBox="1">
            <a:spLocks noChangeArrowheads="1"/>
          </p:cNvSpPr>
          <p:nvPr/>
        </p:nvSpPr>
        <p:spPr bwMode="auto">
          <a:xfrm>
            <a:off x="6816726" y="1000126"/>
            <a:ext cx="206338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r>
              <a:rPr lang="ru-RU" altLang="ru-RU" sz="2800" b="1"/>
              <a:t>Василиса </a:t>
            </a:r>
          </a:p>
          <a:p>
            <a:pPr eaLnBrk="1" hangingPunct="1">
              <a:spcBef>
                <a:spcPct val="0"/>
              </a:spcBef>
              <a:buFontTx/>
              <a:buNone/>
            </a:pPr>
            <a:r>
              <a:rPr lang="ru-RU" altLang="ru-RU" sz="2800" b="1"/>
              <a:t>Ильинична</a:t>
            </a:r>
          </a:p>
        </p:txBody>
      </p:sp>
      <p:sp>
        <p:nvSpPr>
          <p:cNvPr id="16393" name="AutoShape 11"/>
          <p:cNvSpPr>
            <a:spLocks noChangeArrowheads="1"/>
          </p:cNvSpPr>
          <p:nvPr/>
        </p:nvSpPr>
        <p:spPr bwMode="auto">
          <a:xfrm>
            <a:off x="5664201" y="1341438"/>
            <a:ext cx="360363" cy="360362"/>
          </a:xfrm>
          <a:prstGeom prst="plus">
            <a:avLst>
              <a:gd name="adj" fmla="val 25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394" name="Line 12"/>
          <p:cNvSpPr>
            <a:spLocks noChangeShapeType="1"/>
          </p:cNvSpPr>
          <p:nvPr/>
        </p:nvSpPr>
        <p:spPr bwMode="auto">
          <a:xfrm flipH="1">
            <a:off x="3216276" y="2060576"/>
            <a:ext cx="1655763" cy="12239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6395" name="Line 13"/>
          <p:cNvSpPr>
            <a:spLocks noChangeShapeType="1"/>
          </p:cNvSpPr>
          <p:nvPr/>
        </p:nvSpPr>
        <p:spPr bwMode="auto">
          <a:xfrm flipH="1">
            <a:off x="5878514" y="2060575"/>
            <a:ext cx="1587" cy="11890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6396" name="Line 14"/>
          <p:cNvSpPr>
            <a:spLocks noChangeShapeType="1"/>
          </p:cNvSpPr>
          <p:nvPr/>
        </p:nvSpPr>
        <p:spPr bwMode="auto">
          <a:xfrm>
            <a:off x="6527800" y="2060576"/>
            <a:ext cx="1366838" cy="30321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16397" name="Rectangle 15"/>
          <p:cNvSpPr>
            <a:spLocks noChangeArrowheads="1"/>
          </p:cNvSpPr>
          <p:nvPr/>
        </p:nvSpPr>
        <p:spPr bwMode="auto">
          <a:xfrm>
            <a:off x="2208214" y="3357563"/>
            <a:ext cx="2016125" cy="7921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398" name="Text Box 16"/>
          <p:cNvSpPr txBox="1">
            <a:spLocks noChangeArrowheads="1"/>
          </p:cNvSpPr>
          <p:nvPr/>
        </p:nvSpPr>
        <p:spPr bwMode="auto">
          <a:xfrm>
            <a:off x="2640014" y="3522663"/>
            <a:ext cx="10302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r>
              <a:rPr lang="ru-RU" altLang="ru-RU" sz="2800" b="1"/>
              <a:t>Петр</a:t>
            </a:r>
          </a:p>
        </p:txBody>
      </p:sp>
      <p:sp>
        <p:nvSpPr>
          <p:cNvPr id="16399" name="Rectangle 17"/>
          <p:cNvSpPr>
            <a:spLocks noChangeArrowheads="1"/>
          </p:cNvSpPr>
          <p:nvPr/>
        </p:nvSpPr>
        <p:spPr bwMode="auto">
          <a:xfrm>
            <a:off x="5022850" y="3381375"/>
            <a:ext cx="2000250" cy="8064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400" name="Text Box 18"/>
          <p:cNvSpPr txBox="1">
            <a:spLocks noChangeArrowheads="1"/>
          </p:cNvSpPr>
          <p:nvPr/>
        </p:nvSpPr>
        <p:spPr bwMode="auto">
          <a:xfrm>
            <a:off x="5100638" y="3529013"/>
            <a:ext cx="174650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r>
              <a:rPr lang="ru-RU" altLang="ru-RU" sz="2800" b="1"/>
              <a:t>Григорий</a:t>
            </a:r>
          </a:p>
        </p:txBody>
      </p:sp>
      <p:sp>
        <p:nvSpPr>
          <p:cNvPr id="16401" name="Rectangle 19"/>
          <p:cNvSpPr>
            <a:spLocks noChangeArrowheads="1"/>
          </p:cNvSpPr>
          <p:nvPr/>
        </p:nvSpPr>
        <p:spPr bwMode="auto">
          <a:xfrm>
            <a:off x="7413626" y="2506663"/>
            <a:ext cx="1584325" cy="7921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402" name="Text Box 20"/>
          <p:cNvSpPr txBox="1">
            <a:spLocks noChangeArrowheads="1"/>
          </p:cNvSpPr>
          <p:nvPr/>
        </p:nvSpPr>
        <p:spPr bwMode="auto">
          <a:xfrm>
            <a:off x="7473950" y="2628900"/>
            <a:ext cx="14943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r>
              <a:rPr lang="ru-RU" altLang="ru-RU" sz="2800" b="1"/>
              <a:t>Дуняша</a:t>
            </a:r>
          </a:p>
        </p:txBody>
      </p:sp>
      <p:sp>
        <p:nvSpPr>
          <p:cNvPr id="16403" name="AutoShape 21"/>
          <p:cNvSpPr>
            <a:spLocks noChangeArrowheads="1"/>
          </p:cNvSpPr>
          <p:nvPr/>
        </p:nvSpPr>
        <p:spPr bwMode="auto">
          <a:xfrm>
            <a:off x="3000375" y="4437064"/>
            <a:ext cx="287338" cy="287337"/>
          </a:xfrm>
          <a:prstGeom prst="plus">
            <a:avLst>
              <a:gd name="adj" fmla="val 25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404" name="Rectangle 23"/>
          <p:cNvSpPr>
            <a:spLocks noChangeArrowheads="1"/>
          </p:cNvSpPr>
          <p:nvPr/>
        </p:nvSpPr>
        <p:spPr bwMode="auto">
          <a:xfrm>
            <a:off x="2208214" y="4941888"/>
            <a:ext cx="1728787" cy="7921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405" name="Text Box 24"/>
          <p:cNvSpPr txBox="1">
            <a:spLocks noChangeArrowheads="1"/>
          </p:cNvSpPr>
          <p:nvPr/>
        </p:nvSpPr>
        <p:spPr bwMode="auto">
          <a:xfrm>
            <a:off x="2495550" y="5084763"/>
            <a:ext cx="119455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r>
              <a:rPr lang="ru-RU" altLang="ru-RU" sz="2800" b="1"/>
              <a:t>Дарья</a:t>
            </a:r>
          </a:p>
        </p:txBody>
      </p:sp>
      <p:sp>
        <p:nvSpPr>
          <p:cNvPr id="16406" name="AutoShape 21"/>
          <p:cNvSpPr>
            <a:spLocks noChangeArrowheads="1"/>
          </p:cNvSpPr>
          <p:nvPr/>
        </p:nvSpPr>
        <p:spPr bwMode="auto">
          <a:xfrm>
            <a:off x="5735639" y="4433889"/>
            <a:ext cx="287337" cy="287337"/>
          </a:xfrm>
          <a:prstGeom prst="plus">
            <a:avLst>
              <a:gd name="adj" fmla="val 25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407" name="Rectangle 17"/>
          <p:cNvSpPr>
            <a:spLocks noChangeArrowheads="1"/>
          </p:cNvSpPr>
          <p:nvPr/>
        </p:nvSpPr>
        <p:spPr bwMode="auto">
          <a:xfrm>
            <a:off x="7562850" y="3917950"/>
            <a:ext cx="2000250" cy="8064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408" name="TextBox 1"/>
          <p:cNvSpPr txBox="1">
            <a:spLocks noChangeArrowheads="1"/>
          </p:cNvSpPr>
          <p:nvPr/>
        </p:nvSpPr>
        <p:spPr bwMode="auto">
          <a:xfrm>
            <a:off x="4833939" y="5210176"/>
            <a:ext cx="15827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r>
              <a:rPr lang="ru-RU" altLang="ru-RU" sz="2800" b="1"/>
              <a:t>Наталья</a:t>
            </a:r>
          </a:p>
        </p:txBody>
      </p:sp>
      <p:sp>
        <p:nvSpPr>
          <p:cNvPr id="16409" name="Rectangle 17"/>
          <p:cNvSpPr>
            <a:spLocks noChangeArrowheads="1"/>
          </p:cNvSpPr>
          <p:nvPr/>
        </p:nvSpPr>
        <p:spPr bwMode="auto">
          <a:xfrm>
            <a:off x="4662489" y="5099050"/>
            <a:ext cx="2001837" cy="8064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410" name="TextBox 2"/>
          <p:cNvSpPr txBox="1">
            <a:spLocks noChangeArrowheads="1"/>
          </p:cNvSpPr>
          <p:nvPr/>
        </p:nvSpPr>
        <p:spPr bwMode="auto">
          <a:xfrm>
            <a:off x="7737475" y="4033839"/>
            <a:ext cx="15700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r>
              <a:rPr lang="ru-RU" altLang="ru-RU" sz="2400" b="1"/>
              <a:t>Полюшка</a:t>
            </a:r>
          </a:p>
        </p:txBody>
      </p:sp>
      <p:sp>
        <p:nvSpPr>
          <p:cNvPr id="16411" name="Rectangle 17"/>
          <p:cNvSpPr>
            <a:spLocks noChangeArrowheads="1"/>
          </p:cNvSpPr>
          <p:nvPr/>
        </p:nvSpPr>
        <p:spPr bwMode="auto">
          <a:xfrm>
            <a:off x="7548564" y="4945063"/>
            <a:ext cx="2001837" cy="8064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endParaRPr lang="ru-RU" altLang="ru-RU" sz="2400"/>
          </a:p>
        </p:txBody>
      </p:sp>
      <p:sp>
        <p:nvSpPr>
          <p:cNvPr id="16412" name="TextBox 3"/>
          <p:cNvSpPr txBox="1">
            <a:spLocks noChangeArrowheads="1"/>
          </p:cNvSpPr>
          <p:nvPr/>
        </p:nvSpPr>
        <p:spPr bwMode="auto">
          <a:xfrm>
            <a:off x="7716838" y="5099051"/>
            <a:ext cx="1612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sz="28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sz="24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sz="20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Arial" panose="020B0604020202020204" pitchFamily="34" charset="0"/>
              </a:defRPr>
            </a:lvl9pPr>
          </a:lstStyle>
          <a:p>
            <a:pPr eaLnBrk="1" hangingPunct="1">
              <a:spcBef>
                <a:spcPct val="0"/>
              </a:spcBef>
              <a:buFontTx/>
              <a:buNone/>
            </a:pPr>
            <a:r>
              <a:rPr lang="ru-RU" altLang="ru-RU" sz="2400" b="1"/>
              <a:t>Мишатка</a:t>
            </a:r>
            <a:r>
              <a:rPr lang="ru-RU" altLang="ru-RU" sz="2400"/>
              <a:t> </a:t>
            </a:r>
          </a:p>
        </p:txBody>
      </p:sp>
      <p:sp>
        <p:nvSpPr>
          <p:cNvPr id="5" name="Равно 4"/>
          <p:cNvSpPr/>
          <p:nvPr/>
        </p:nvSpPr>
        <p:spPr>
          <a:xfrm>
            <a:off x="6783389" y="4300538"/>
            <a:ext cx="731837" cy="647700"/>
          </a:xfrm>
          <a:prstGeom prst="mathEqual">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solidFill>
                <a:schemeClr val="tx1"/>
              </a:solidFill>
            </a:endParaRPr>
          </a:p>
        </p:txBody>
      </p:sp>
    </p:spTree>
    <p:extLst>
      <p:ext uri="{BB962C8B-B14F-4D97-AF65-F5344CB8AC3E}">
        <p14:creationId xmlns:p14="http://schemas.microsoft.com/office/powerpoint/2010/main" val="2704703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down)">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3" y="609600"/>
            <a:ext cx="10729267" cy="1320800"/>
          </a:xfrm>
        </p:spPr>
        <p:txBody>
          <a:bodyPr>
            <a:normAutofit/>
          </a:bodyPr>
          <a:lstStyle/>
          <a:p>
            <a:pPr algn="ctr"/>
            <a:r>
              <a:rPr lang="ru-RU" altLang="ru-RU" sz="5400" b="1" dirty="0">
                <a:solidFill>
                  <a:schemeClr val="accent5">
                    <a:lumMod val="75000"/>
                  </a:schemeClr>
                </a:solidFill>
                <a:latin typeface="Times New Roman" panose="02020603050405020304" pitchFamily="18" charset="0"/>
                <a:cs typeface="Times New Roman" panose="02020603050405020304" pitchFamily="18" charset="0"/>
              </a:rPr>
              <a:t>Пантелей </a:t>
            </a:r>
            <a:r>
              <a:rPr lang="ru-RU" altLang="ru-RU" sz="5400" b="1" dirty="0" err="1" smtClean="0">
                <a:solidFill>
                  <a:schemeClr val="accent5">
                    <a:lumMod val="75000"/>
                  </a:schemeClr>
                </a:solidFill>
                <a:latin typeface="Times New Roman" panose="02020603050405020304" pitchFamily="18" charset="0"/>
                <a:cs typeface="Times New Roman" panose="02020603050405020304" pitchFamily="18" charset="0"/>
              </a:rPr>
              <a:t>Прокофьевич</a:t>
            </a:r>
            <a:r>
              <a:rPr lang="ru-RU" altLang="ru-RU" sz="5400" b="1" dirty="0" smtClean="0">
                <a:solidFill>
                  <a:schemeClr val="accent5">
                    <a:lumMod val="75000"/>
                  </a:schemeClr>
                </a:solidFill>
                <a:latin typeface="Times New Roman" panose="02020603050405020304" pitchFamily="18" charset="0"/>
                <a:cs typeface="Times New Roman" panose="02020603050405020304" pitchFamily="18" charset="0"/>
              </a:rPr>
              <a:t> Мелехов</a:t>
            </a:r>
            <a:endParaRPr lang="ru-RU" sz="5400" b="1"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16482" y="1542899"/>
            <a:ext cx="4550649" cy="3880773"/>
          </a:xfrm>
        </p:spPr>
        <p:txBody>
          <a:bodyPr>
            <a:noAutofit/>
          </a:bodyPr>
          <a:lstStyle/>
          <a:p>
            <a:pPr lvl="0" defTabSz="914400" fontAlgn="base">
              <a:lnSpc>
                <a:spcPct val="80000"/>
              </a:lnSpc>
              <a:spcBef>
                <a:spcPct val="20000"/>
              </a:spcBef>
              <a:spcAft>
                <a:spcPct val="0"/>
              </a:spcAft>
              <a:buClrTx/>
              <a:buSzTx/>
              <a:buFontTx/>
              <a:buChar char="•"/>
            </a:pPr>
            <a:r>
              <a:rPr lang="ru-RU" altLang="ru-RU" sz="2800" b="1" kern="0" dirty="0">
                <a:solidFill>
                  <a:srgbClr val="000000"/>
                </a:solidFill>
                <a:latin typeface="Times New Roman"/>
                <a:cs typeface="Arial"/>
              </a:rPr>
              <a:t>Был сух в кости, хром (в молодости на императорском смотру на скачках сломал ногу)</a:t>
            </a:r>
          </a:p>
          <a:p>
            <a:pPr lvl="0" defTabSz="914400" fontAlgn="base">
              <a:lnSpc>
                <a:spcPct val="80000"/>
              </a:lnSpc>
              <a:spcBef>
                <a:spcPct val="20000"/>
              </a:spcBef>
              <a:spcAft>
                <a:spcPct val="0"/>
              </a:spcAft>
              <a:buClrTx/>
              <a:buSzTx/>
              <a:buFontTx/>
              <a:buChar char="•"/>
            </a:pPr>
            <a:r>
              <a:rPr lang="ru-RU" altLang="ru-RU" sz="2800" b="1" kern="0" dirty="0">
                <a:solidFill>
                  <a:srgbClr val="000000"/>
                </a:solidFill>
                <a:latin typeface="Times New Roman"/>
                <a:cs typeface="Arial"/>
              </a:rPr>
              <a:t>Носил в левом ухе серебряную полумесяцем серьгу</a:t>
            </a:r>
          </a:p>
          <a:p>
            <a:pPr lvl="0" defTabSz="914400" fontAlgn="base">
              <a:lnSpc>
                <a:spcPct val="80000"/>
              </a:lnSpc>
              <a:spcBef>
                <a:spcPct val="20000"/>
              </a:spcBef>
              <a:spcAft>
                <a:spcPct val="0"/>
              </a:spcAft>
              <a:buClrTx/>
              <a:buSzTx/>
              <a:buFontTx/>
              <a:buChar char="•"/>
            </a:pPr>
            <a:r>
              <a:rPr lang="ru-RU" altLang="ru-RU" sz="2800" b="1" kern="0" dirty="0">
                <a:solidFill>
                  <a:srgbClr val="000000"/>
                </a:solidFill>
                <a:latin typeface="Times New Roman"/>
                <a:cs typeface="Arial"/>
              </a:rPr>
              <a:t>В гневе доходил до беспамятства </a:t>
            </a:r>
          </a:p>
          <a:p>
            <a:pPr lvl="0" defTabSz="914400" fontAlgn="base">
              <a:lnSpc>
                <a:spcPct val="80000"/>
              </a:lnSpc>
              <a:spcBef>
                <a:spcPct val="20000"/>
              </a:spcBef>
              <a:spcAft>
                <a:spcPct val="0"/>
              </a:spcAft>
              <a:buClrTx/>
              <a:buSzTx/>
              <a:buFontTx/>
              <a:buChar char="•"/>
            </a:pPr>
            <a:r>
              <a:rPr lang="ru-RU" altLang="zh-CN" sz="2800" b="1" kern="0" dirty="0">
                <a:solidFill>
                  <a:srgbClr val="000000"/>
                </a:solidFill>
                <a:latin typeface="Times New Roman"/>
                <a:cs typeface="Arial"/>
              </a:rPr>
              <a:t>Черты крутого характера, не терпящего непокорства, но в то же время в душе он добрый и чувствительный</a:t>
            </a:r>
            <a:endParaRPr lang="ru-RU" altLang="ru-RU" sz="2800" b="1" kern="0" dirty="0">
              <a:solidFill>
                <a:srgbClr val="000000"/>
              </a:solidFill>
              <a:latin typeface="Times New Roman"/>
              <a:cs typeface="Arial"/>
            </a:endParaRPr>
          </a:p>
          <a:p>
            <a:endParaRPr lang="ru-RU" sz="2000"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3428" y="1930400"/>
            <a:ext cx="5573173" cy="3105771"/>
          </a:xfrm>
          <a:prstGeom prst="rect">
            <a:avLst/>
          </a:prstGeom>
        </p:spPr>
      </p:pic>
    </p:spTree>
    <p:extLst>
      <p:ext uri="{BB962C8B-B14F-4D97-AF65-F5344CB8AC3E}">
        <p14:creationId xmlns:p14="http://schemas.microsoft.com/office/powerpoint/2010/main" val="17114923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altLang="ru-RU" sz="5400" b="1" dirty="0" smtClean="0">
                <a:solidFill>
                  <a:schemeClr val="accent5">
                    <a:lumMod val="75000"/>
                  </a:schemeClr>
                </a:solidFill>
                <a:latin typeface="Times New Roman" panose="02020603050405020304" pitchFamily="18" charset="0"/>
                <a:cs typeface="Times New Roman" panose="02020603050405020304" pitchFamily="18" charset="0"/>
              </a:rPr>
              <a:t>Пётр Мелехов</a:t>
            </a:r>
            <a:endParaRPr lang="ru-RU" sz="5400" b="1"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1930400"/>
            <a:ext cx="4371744" cy="4289865"/>
          </a:xfrm>
        </p:spPr>
        <p:txBody>
          <a:bodyPr>
            <a:noAutofit/>
          </a:bodyPr>
          <a:lstStyle/>
          <a:p>
            <a:pPr lvl="0" defTabSz="914400" fontAlgn="base">
              <a:spcBef>
                <a:spcPct val="20000"/>
              </a:spcBef>
              <a:spcAft>
                <a:spcPct val="0"/>
              </a:spcAft>
              <a:buClrTx/>
              <a:buSzTx/>
              <a:buFontTx/>
              <a:buChar char="•"/>
            </a:pPr>
            <a:r>
              <a:rPr lang="ru-RU" sz="2800" b="1" dirty="0">
                <a:latin typeface="Times New Roman" panose="02020603050405020304" pitchFamily="18" charset="0"/>
                <a:cs typeface="Times New Roman" panose="02020603050405020304" pitchFamily="18" charset="0"/>
              </a:rPr>
              <a:t>небольшой, невысокий, </a:t>
            </a:r>
            <a:endParaRPr lang="ru-RU" sz="2800" b="1" dirty="0" smtClean="0">
              <a:latin typeface="Times New Roman" panose="02020603050405020304" pitchFamily="18" charset="0"/>
              <a:cs typeface="Times New Roman" panose="02020603050405020304" pitchFamily="18" charset="0"/>
            </a:endParaRPr>
          </a:p>
          <a:p>
            <a:pPr lvl="0" defTabSz="914400" fontAlgn="base">
              <a:spcBef>
                <a:spcPct val="20000"/>
              </a:spcBef>
              <a:spcAft>
                <a:spcPct val="0"/>
              </a:spcAft>
              <a:buClrTx/>
              <a:buSzTx/>
              <a:buFontTx/>
              <a:buChar char="•"/>
            </a:pPr>
            <a:r>
              <a:rPr lang="ru-RU" sz="2800" b="1" dirty="0" smtClean="0">
                <a:latin typeface="Times New Roman" panose="02020603050405020304" pitchFamily="18" charset="0"/>
                <a:cs typeface="Times New Roman" panose="02020603050405020304" pitchFamily="18" charset="0"/>
              </a:rPr>
              <a:t>курносый</a:t>
            </a:r>
            <a:r>
              <a:rPr lang="ru-RU" sz="2800" b="1" dirty="0">
                <a:latin typeface="Times New Roman" panose="02020603050405020304" pitchFamily="18" charset="0"/>
                <a:cs typeface="Times New Roman" panose="02020603050405020304" pitchFamily="18" charset="0"/>
              </a:rPr>
              <a:t>, </a:t>
            </a:r>
            <a:endParaRPr lang="ru-RU" sz="2800" b="1" dirty="0" smtClean="0">
              <a:latin typeface="Times New Roman" panose="02020603050405020304" pitchFamily="18" charset="0"/>
              <a:cs typeface="Times New Roman" panose="02020603050405020304" pitchFamily="18" charset="0"/>
            </a:endParaRPr>
          </a:p>
          <a:p>
            <a:pPr lvl="0" defTabSz="914400" fontAlgn="base">
              <a:spcBef>
                <a:spcPct val="20000"/>
              </a:spcBef>
              <a:spcAft>
                <a:spcPct val="0"/>
              </a:spcAft>
              <a:buClrTx/>
              <a:buSzTx/>
              <a:buFontTx/>
              <a:buChar char="•"/>
            </a:pPr>
            <a:r>
              <a:rPr lang="ru-RU" sz="2800" b="1" dirty="0" smtClean="0">
                <a:latin typeface="Times New Roman" panose="02020603050405020304" pitchFamily="18" charset="0"/>
                <a:cs typeface="Times New Roman" panose="02020603050405020304" pitchFamily="18" charset="0"/>
              </a:rPr>
              <a:t>кареглазый</a:t>
            </a:r>
            <a:r>
              <a:rPr lang="ru-RU" sz="2800" b="1" dirty="0">
                <a:latin typeface="Times New Roman" panose="02020603050405020304" pitchFamily="18" charset="0"/>
                <a:cs typeface="Times New Roman" panose="02020603050405020304" pitchFamily="18" charset="0"/>
              </a:rPr>
              <a:t>, </a:t>
            </a:r>
            <a:endParaRPr lang="ru-RU" sz="2800" b="1" dirty="0" smtClean="0">
              <a:latin typeface="Times New Roman" panose="02020603050405020304" pitchFamily="18" charset="0"/>
              <a:cs typeface="Times New Roman" panose="02020603050405020304" pitchFamily="18" charset="0"/>
            </a:endParaRPr>
          </a:p>
          <a:p>
            <a:pPr lvl="0" defTabSz="914400" fontAlgn="base">
              <a:spcBef>
                <a:spcPct val="20000"/>
              </a:spcBef>
              <a:spcAft>
                <a:spcPct val="0"/>
              </a:spcAft>
              <a:buClrTx/>
              <a:buSzTx/>
              <a:buFontTx/>
              <a:buChar char="•"/>
            </a:pPr>
            <a:r>
              <a:rPr lang="ru-RU" sz="2800" b="1" dirty="0" smtClean="0">
                <a:latin typeface="Times New Roman" panose="02020603050405020304" pitchFamily="18" charset="0"/>
                <a:cs typeface="Times New Roman" panose="02020603050405020304" pitchFamily="18" charset="0"/>
              </a:rPr>
              <a:t>волосы </a:t>
            </a:r>
            <a:r>
              <a:rPr lang="ru-RU" sz="2800" b="1" dirty="0">
                <a:latin typeface="Times New Roman" panose="02020603050405020304" pitchFamily="18" charset="0"/>
                <a:cs typeface="Times New Roman" panose="02020603050405020304" pitchFamily="18" charset="0"/>
              </a:rPr>
              <a:t>пшеничного цвета, пшенично-желтые </a:t>
            </a:r>
            <a:endParaRPr lang="ru-RU" sz="2800" b="1" dirty="0" smtClean="0">
              <a:latin typeface="Times New Roman" panose="02020603050405020304" pitchFamily="18" charset="0"/>
              <a:cs typeface="Times New Roman" panose="02020603050405020304" pitchFamily="18" charset="0"/>
            </a:endParaRPr>
          </a:p>
          <a:p>
            <a:pPr lvl="0" defTabSz="914400" fontAlgn="base">
              <a:spcBef>
                <a:spcPct val="20000"/>
              </a:spcBef>
              <a:spcAft>
                <a:spcPct val="0"/>
              </a:spcAft>
              <a:buClrTx/>
              <a:buSzTx/>
              <a:buFontTx/>
              <a:buChar char="•"/>
            </a:pPr>
            <a:r>
              <a:rPr lang="ru-RU" sz="2800" b="1" dirty="0" smtClean="0">
                <a:latin typeface="Times New Roman" panose="02020603050405020304" pitchFamily="18" charset="0"/>
                <a:cs typeface="Times New Roman" panose="02020603050405020304" pitchFamily="18" charset="0"/>
              </a:rPr>
              <a:t>длиннющие </a:t>
            </a:r>
            <a:r>
              <a:rPr lang="ru-RU" sz="2800" b="1" dirty="0">
                <a:latin typeface="Times New Roman" panose="02020603050405020304" pitchFamily="18" charset="0"/>
                <a:cs typeface="Times New Roman" panose="02020603050405020304" pitchFamily="18" charset="0"/>
              </a:rPr>
              <a:t>усы. </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2487" y="1449483"/>
            <a:ext cx="7156175" cy="4770783"/>
          </a:xfrm>
          <a:prstGeom prst="rect">
            <a:avLst/>
          </a:prstGeom>
        </p:spPr>
      </p:pic>
    </p:spTree>
    <p:extLst>
      <p:ext uri="{BB962C8B-B14F-4D97-AF65-F5344CB8AC3E}">
        <p14:creationId xmlns:p14="http://schemas.microsoft.com/office/powerpoint/2010/main" val="13552234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5400" b="1" dirty="0" smtClean="0">
                <a:solidFill>
                  <a:schemeClr val="accent5">
                    <a:lumMod val="75000"/>
                  </a:schemeClr>
                </a:solidFill>
                <a:latin typeface="Times New Roman" panose="02020603050405020304" pitchFamily="18" charset="0"/>
                <a:cs typeface="Times New Roman" panose="02020603050405020304" pitchFamily="18" charset="0"/>
              </a:rPr>
              <a:t>Дарья (жена Петра)</a:t>
            </a:r>
            <a:endParaRPr lang="ru-RU" sz="5400" b="1"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2160589"/>
            <a:ext cx="4809066" cy="4697411"/>
          </a:xfrm>
        </p:spPr>
        <p:txBody>
          <a:bodyPr>
            <a:normAutofit/>
          </a:bodyPr>
          <a:lstStyle/>
          <a:p>
            <a:pPr lvl="0" defTabSz="914400" fontAlgn="base">
              <a:spcBef>
                <a:spcPct val="20000"/>
              </a:spcBef>
              <a:spcAft>
                <a:spcPct val="0"/>
              </a:spcAft>
              <a:buClrTx/>
              <a:buSzTx/>
              <a:buFontTx/>
              <a:buChar char="•"/>
            </a:pPr>
            <a:r>
              <a:rPr lang="ru-RU" i="1" dirty="0"/>
              <a:t/>
            </a:r>
            <a:br>
              <a:rPr lang="ru-RU" i="1" dirty="0"/>
            </a:br>
            <a:r>
              <a:rPr lang="ru-RU" altLang="ru-RU" sz="2400" b="1" kern="0" dirty="0">
                <a:solidFill>
                  <a:srgbClr val="000000"/>
                </a:solidFill>
                <a:latin typeface="Times New Roman" panose="02020603050405020304" pitchFamily="18" charset="0"/>
                <a:cs typeface="Times New Roman" panose="02020603050405020304" pitchFamily="18" charset="0"/>
              </a:rPr>
              <a:t>Красива</a:t>
            </a:r>
          </a:p>
          <a:p>
            <a:pPr lvl="0" defTabSz="914400" fontAlgn="base">
              <a:spcBef>
                <a:spcPct val="20000"/>
              </a:spcBef>
              <a:spcAft>
                <a:spcPct val="0"/>
              </a:spcAft>
              <a:buClrTx/>
              <a:buSzTx/>
              <a:buFontTx/>
              <a:buChar char="•"/>
            </a:pPr>
            <a:r>
              <a:rPr lang="ru-RU" altLang="ru-RU" sz="2400" b="1" kern="0" dirty="0">
                <a:solidFill>
                  <a:srgbClr val="000000"/>
                </a:solidFill>
                <a:latin typeface="Times New Roman" panose="02020603050405020304" pitchFamily="18" charset="0"/>
                <a:cs typeface="Times New Roman" panose="02020603050405020304" pitchFamily="18" charset="0"/>
              </a:rPr>
              <a:t>Стройна</a:t>
            </a:r>
          </a:p>
          <a:p>
            <a:pPr lvl="0" defTabSz="914400" fontAlgn="base">
              <a:spcBef>
                <a:spcPct val="20000"/>
              </a:spcBef>
              <a:spcAft>
                <a:spcPct val="0"/>
              </a:spcAft>
              <a:buClrTx/>
              <a:buSzTx/>
              <a:buFontTx/>
              <a:buChar char="•"/>
            </a:pPr>
            <a:r>
              <a:rPr lang="ru-RU" altLang="ru-RU" sz="2400" b="1" kern="0" dirty="0">
                <a:solidFill>
                  <a:srgbClr val="000000"/>
                </a:solidFill>
                <a:latin typeface="Times New Roman" panose="02020603050405020304" pitchFamily="18" charset="0"/>
                <a:cs typeface="Times New Roman" panose="02020603050405020304" pitchFamily="18" charset="0"/>
              </a:rPr>
              <a:t>Веселая и жизнерадостная</a:t>
            </a:r>
          </a:p>
          <a:p>
            <a:pPr lvl="0" defTabSz="914400" fontAlgn="base">
              <a:spcBef>
                <a:spcPct val="20000"/>
              </a:spcBef>
              <a:spcAft>
                <a:spcPct val="0"/>
              </a:spcAft>
              <a:buClrTx/>
              <a:buSzTx/>
              <a:buFontTx/>
              <a:buChar char="•"/>
            </a:pPr>
            <a:r>
              <a:rPr lang="ru-RU" altLang="ru-RU" sz="2400" b="1" kern="0" dirty="0">
                <a:solidFill>
                  <a:srgbClr val="000000"/>
                </a:solidFill>
                <a:latin typeface="Times New Roman" panose="02020603050405020304" pitchFamily="18" charset="0"/>
                <a:cs typeface="Times New Roman" panose="02020603050405020304" pitchFamily="18" charset="0"/>
              </a:rPr>
              <a:t>Нет в ней жалости и </a:t>
            </a:r>
            <a:r>
              <a:rPr lang="ru-RU" altLang="ru-RU" sz="2400" b="1" kern="0" dirty="0" smtClean="0">
                <a:solidFill>
                  <a:srgbClr val="000000"/>
                </a:solidFill>
                <a:latin typeface="Times New Roman" panose="02020603050405020304" pitchFamily="18" charset="0"/>
                <a:cs typeface="Times New Roman" panose="02020603050405020304" pitchFamily="18" charset="0"/>
              </a:rPr>
              <a:t>сострадания</a:t>
            </a:r>
          </a:p>
          <a:p>
            <a:pPr lvl="0" defTabSz="914400" fontAlgn="base">
              <a:spcBef>
                <a:spcPct val="20000"/>
              </a:spcBef>
              <a:spcAft>
                <a:spcPct val="0"/>
              </a:spcAft>
              <a:buClrTx/>
              <a:buSzTx/>
              <a:buFontTx/>
              <a:buChar char="•"/>
            </a:pPr>
            <a:r>
              <a:rPr lang="ru-RU" sz="2400" b="1" dirty="0">
                <a:solidFill>
                  <a:schemeClr val="tx1"/>
                </a:solidFill>
                <a:latin typeface="Times New Roman" panose="02020603050405020304" pitchFamily="18" charset="0"/>
                <a:cs typeface="Times New Roman" panose="02020603050405020304" pitchFamily="18" charset="0"/>
              </a:rPr>
              <a:t>Дарья - ленивая, легкомысленная женщина, которая думает только о развлечениях и "игрищах". </a:t>
            </a:r>
            <a:r>
              <a:rPr lang="ru-RU" sz="2400" b="1" i="1" dirty="0">
                <a:solidFill>
                  <a:schemeClr val="tx1"/>
                </a:solidFill>
                <a:latin typeface="Times New Roman" panose="02020603050405020304" pitchFamily="18" charset="0"/>
                <a:cs typeface="Times New Roman" panose="02020603050405020304" pitchFamily="18" charset="0"/>
              </a:rPr>
              <a:t/>
            </a:r>
            <a:br>
              <a:rPr lang="ru-RU" sz="2400" b="1" i="1" dirty="0">
                <a:solidFill>
                  <a:schemeClr val="tx1"/>
                </a:solidFill>
                <a:latin typeface="Times New Roman" panose="02020603050405020304" pitchFamily="18" charset="0"/>
                <a:cs typeface="Times New Roman" panose="02020603050405020304" pitchFamily="18" charset="0"/>
              </a:rPr>
            </a:br>
            <a:endParaRPr lang="ru-RU" altLang="ru-RU" sz="2400" b="1" kern="0" dirty="0">
              <a:solidFill>
                <a:schemeClr val="tx1"/>
              </a:solidFill>
              <a:latin typeface="Times New Roman" panose="02020603050405020304" pitchFamily="18" charset="0"/>
              <a:cs typeface="Times New Roman" panose="02020603050405020304" pitchFamily="18" charset="0"/>
            </a:endParaRP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6400" y="1930400"/>
            <a:ext cx="6064526" cy="4043017"/>
          </a:xfrm>
          <a:prstGeom prst="rect">
            <a:avLst/>
          </a:prstGeom>
        </p:spPr>
      </p:pic>
    </p:spTree>
    <p:extLst>
      <p:ext uri="{BB962C8B-B14F-4D97-AF65-F5344CB8AC3E}">
        <p14:creationId xmlns:p14="http://schemas.microsoft.com/office/powerpoint/2010/main" val="31488696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altLang="ru-RU" sz="5400" b="1" kern="0" dirty="0" smtClean="0">
                <a:solidFill>
                  <a:schemeClr val="accent5">
                    <a:lumMod val="75000"/>
                  </a:schemeClr>
                </a:solidFill>
                <a:latin typeface="Times New Roman" panose="02020603050405020304" pitchFamily="18" charset="0"/>
                <a:cs typeface="Times New Roman" panose="02020603050405020304" pitchFamily="18" charset="0"/>
              </a:rPr>
              <a:t>Григорий </a:t>
            </a:r>
            <a:r>
              <a:rPr lang="ru-RU" altLang="ru-RU" sz="5400" b="1" dirty="0" smtClean="0">
                <a:solidFill>
                  <a:schemeClr val="accent5">
                    <a:lumMod val="75000"/>
                  </a:schemeClr>
                </a:solidFill>
                <a:latin typeface="Times New Roman" panose="02020603050405020304" pitchFamily="18" charset="0"/>
                <a:cs typeface="Times New Roman" panose="02020603050405020304" pitchFamily="18" charset="0"/>
              </a:rPr>
              <a:t>Мелехов</a:t>
            </a:r>
            <a:endParaRPr lang="ru-RU" sz="5400" b="1"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1508015"/>
            <a:ext cx="4471136" cy="4793394"/>
          </a:xfrm>
        </p:spPr>
        <p:txBody>
          <a:bodyPr>
            <a:normAutofit fontScale="92500" lnSpcReduction="20000"/>
          </a:bodyPr>
          <a:lstStyle/>
          <a:p>
            <a:pPr lvl="0" defTabSz="914400" fontAlgn="base">
              <a:lnSpc>
                <a:spcPct val="80000"/>
              </a:lnSpc>
              <a:spcBef>
                <a:spcPct val="20000"/>
              </a:spcBef>
              <a:spcAft>
                <a:spcPct val="0"/>
              </a:spcAft>
              <a:buClrTx/>
              <a:buSzTx/>
              <a:buFontTx/>
              <a:buChar char="•"/>
            </a:pPr>
            <a:r>
              <a:rPr lang="ru-RU" altLang="zh-CN" sz="3000" b="1" kern="0" dirty="0">
                <a:solidFill>
                  <a:srgbClr val="000000"/>
                </a:solidFill>
                <a:latin typeface="Times New Roman"/>
                <a:cs typeface="Arial"/>
              </a:rPr>
              <a:t>На полголовы выше Петра, хоть на шесть лет моложе, </a:t>
            </a:r>
          </a:p>
          <a:p>
            <a:pPr lvl="0" defTabSz="914400" fontAlgn="base">
              <a:lnSpc>
                <a:spcPct val="80000"/>
              </a:lnSpc>
              <a:spcBef>
                <a:spcPct val="20000"/>
              </a:spcBef>
              <a:spcAft>
                <a:spcPct val="0"/>
              </a:spcAft>
              <a:buClrTx/>
              <a:buSzTx/>
              <a:buFontTx/>
              <a:buChar char="•"/>
            </a:pPr>
            <a:r>
              <a:rPr lang="ru-RU" altLang="zh-CN" sz="3000" b="1" kern="0" dirty="0">
                <a:solidFill>
                  <a:srgbClr val="000000"/>
                </a:solidFill>
                <a:latin typeface="Times New Roman"/>
                <a:cs typeface="Arial"/>
              </a:rPr>
              <a:t>вислый коршунячий нос.</a:t>
            </a:r>
          </a:p>
          <a:p>
            <a:pPr lvl="0" defTabSz="914400" fontAlgn="base">
              <a:lnSpc>
                <a:spcPct val="80000"/>
              </a:lnSpc>
              <a:spcBef>
                <a:spcPct val="20000"/>
              </a:spcBef>
              <a:spcAft>
                <a:spcPct val="0"/>
              </a:spcAft>
              <a:buClrTx/>
              <a:buSzTx/>
              <a:buFontTx/>
              <a:buChar char="•"/>
            </a:pPr>
            <a:r>
              <a:rPr lang="ru-RU" altLang="zh-CN" sz="3000" b="1" kern="0" dirty="0">
                <a:solidFill>
                  <a:srgbClr val="000000"/>
                </a:solidFill>
                <a:latin typeface="Times New Roman"/>
                <a:cs typeface="Arial"/>
              </a:rPr>
              <a:t>Сутулился</a:t>
            </a:r>
          </a:p>
          <a:p>
            <a:pPr lvl="0" defTabSz="914400" fontAlgn="base">
              <a:lnSpc>
                <a:spcPct val="80000"/>
              </a:lnSpc>
              <a:spcBef>
                <a:spcPct val="20000"/>
              </a:spcBef>
              <a:spcAft>
                <a:spcPct val="0"/>
              </a:spcAft>
              <a:buClrTx/>
              <a:buSzTx/>
              <a:buFontTx/>
              <a:buChar char="•"/>
            </a:pPr>
            <a:r>
              <a:rPr lang="ru-RU" altLang="zh-CN" sz="3000" b="1" kern="0" dirty="0">
                <a:solidFill>
                  <a:srgbClr val="000000"/>
                </a:solidFill>
                <a:latin typeface="Times New Roman"/>
                <a:cs typeface="Arial"/>
              </a:rPr>
              <a:t>Резко выделялся недюжинным природным умом, храбростью и ловкостью, силой воли, глубиной чувств и бурной, неукротимой натурой. </a:t>
            </a:r>
          </a:p>
          <a:p>
            <a:pPr lvl="0" defTabSz="914400" fontAlgn="base">
              <a:lnSpc>
                <a:spcPct val="80000"/>
              </a:lnSpc>
              <a:spcBef>
                <a:spcPct val="20000"/>
              </a:spcBef>
              <a:spcAft>
                <a:spcPct val="0"/>
              </a:spcAft>
              <a:buClrTx/>
              <a:buSzTx/>
              <a:buFontTx/>
              <a:buChar char="•"/>
            </a:pPr>
            <a:r>
              <a:rPr lang="ru-RU" altLang="zh-CN" sz="3000" b="1" kern="0" dirty="0">
                <a:solidFill>
                  <a:srgbClr val="000000"/>
                </a:solidFill>
                <a:latin typeface="Times New Roman"/>
                <a:cs typeface="Arial"/>
              </a:rPr>
              <a:t>Исключительно цельная, чистая натура. </a:t>
            </a:r>
            <a:endParaRPr lang="ru-RU" altLang="ru-RU" sz="3000" b="1" kern="0" dirty="0">
              <a:solidFill>
                <a:srgbClr val="000000"/>
              </a:solidFill>
              <a:latin typeface="Times New Roman"/>
              <a:cs typeface="Arial"/>
            </a:endParaRPr>
          </a:p>
          <a:p>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5668" y="1508014"/>
            <a:ext cx="6800022" cy="4533348"/>
          </a:xfrm>
          <a:prstGeom prst="rect">
            <a:avLst/>
          </a:prstGeom>
        </p:spPr>
      </p:pic>
    </p:spTree>
    <p:extLst>
      <p:ext uri="{BB962C8B-B14F-4D97-AF65-F5344CB8AC3E}">
        <p14:creationId xmlns:p14="http://schemas.microsoft.com/office/powerpoint/2010/main" val="3537052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solidFill>
                  <a:schemeClr val="accent5">
                    <a:lumMod val="75000"/>
                  </a:schemeClr>
                </a:solidFill>
                <a:latin typeface="Times New Roman" panose="02020603050405020304" pitchFamily="18" charset="0"/>
                <a:cs typeface="Times New Roman" panose="02020603050405020304" pitchFamily="18" charset="0"/>
              </a:rPr>
              <a:t>Наталья (жена Григория)</a:t>
            </a:r>
            <a:endParaRPr lang="ru-RU" sz="5400" b="1"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2160589"/>
            <a:ext cx="4848823" cy="4478750"/>
          </a:xfrm>
        </p:spPr>
        <p:txBody>
          <a:bodyPr>
            <a:normAutofit/>
          </a:bodyPr>
          <a:lstStyle/>
          <a:p>
            <a:r>
              <a:rPr lang="ru-RU" sz="2800" b="1" dirty="0" smtClean="0">
                <a:latin typeface="Times New Roman" panose="02020603050405020304" pitchFamily="18" charset="0"/>
                <a:cs typeface="Times New Roman" panose="02020603050405020304" pitchFamily="18" charset="0"/>
              </a:rPr>
              <a:t>Красивая </a:t>
            </a:r>
            <a:r>
              <a:rPr lang="ru-RU" sz="2800" b="1" dirty="0">
                <a:latin typeface="Times New Roman" panose="02020603050405020304" pitchFamily="18" charset="0"/>
                <a:cs typeface="Times New Roman" panose="02020603050405020304" pitchFamily="18" charset="0"/>
              </a:rPr>
              <a:t>девушка со смелыми глазами, открытым взглядом и смущенной улыбкой. Наталья по натуре труженица, идеальная жена и мать</a:t>
            </a:r>
            <a:r>
              <a:rPr lang="ru-RU" sz="2800" b="1" dirty="0" smtClean="0">
                <a:latin typeface="Times New Roman" panose="02020603050405020304" pitchFamily="18" charset="0"/>
                <a:cs typeface="Times New Roman" panose="02020603050405020304" pitchFamily="18" charset="0"/>
              </a:rPr>
              <a:t>.. </a:t>
            </a:r>
            <a:r>
              <a:rPr lang="ru-RU" sz="2800" b="1" dirty="0">
                <a:latin typeface="Times New Roman" panose="02020603050405020304" pitchFamily="18" charset="0"/>
                <a:cs typeface="Times New Roman" panose="02020603050405020304" pitchFamily="18" charset="0"/>
              </a:rPr>
              <a:t>Несмотря на все это, она несчастна. Родители выдали ее замуж за Григория совсем юной.</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4818" y="1509645"/>
            <a:ext cx="6188765" cy="4125843"/>
          </a:xfrm>
          <a:prstGeom prst="rect">
            <a:avLst/>
          </a:prstGeom>
        </p:spPr>
      </p:pic>
    </p:spTree>
    <p:extLst>
      <p:ext uri="{BB962C8B-B14F-4D97-AF65-F5344CB8AC3E}">
        <p14:creationId xmlns:p14="http://schemas.microsoft.com/office/powerpoint/2010/main" val="6855687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5">
                    <a:lumMod val="75000"/>
                  </a:schemeClr>
                </a:solidFill>
              </a:rPr>
              <a:t>Дети Григория: </a:t>
            </a:r>
            <a:r>
              <a:rPr lang="ru-RU" b="1" dirty="0" err="1" smtClean="0">
                <a:solidFill>
                  <a:schemeClr val="accent5">
                    <a:lumMod val="75000"/>
                  </a:schemeClr>
                </a:solidFill>
              </a:rPr>
              <a:t>Мишатка</a:t>
            </a:r>
            <a:r>
              <a:rPr lang="ru-RU" b="1" dirty="0" smtClean="0">
                <a:solidFill>
                  <a:schemeClr val="accent5">
                    <a:lumMod val="75000"/>
                  </a:schemeClr>
                </a:solidFill>
              </a:rPr>
              <a:t> и Полюшка</a:t>
            </a:r>
            <a:endParaRPr lang="ru-RU" b="1" dirty="0">
              <a:solidFill>
                <a:schemeClr val="accent5">
                  <a:lumMod val="75000"/>
                </a:schemeClr>
              </a:solidFill>
            </a:endParaRPr>
          </a:p>
        </p:txBody>
      </p:sp>
      <p:sp>
        <p:nvSpPr>
          <p:cNvPr id="3" name="Объект 2"/>
          <p:cNvSpPr>
            <a:spLocks noGrp="1"/>
          </p:cNvSpPr>
          <p:nvPr>
            <p:ph idx="1"/>
          </p:nvPr>
        </p:nvSpPr>
        <p:spPr>
          <a:xfrm>
            <a:off x="677334" y="2160589"/>
            <a:ext cx="3794305" cy="3880773"/>
          </a:xfrm>
        </p:spPr>
        <p:txBody>
          <a:bodyPr>
            <a:noAutofit/>
          </a:bodyPr>
          <a:lstStyle/>
          <a:p>
            <a:r>
              <a:rPr lang="ru-RU" sz="2400" b="1" dirty="0">
                <a:latin typeface="Times New Roman" panose="02020603050405020304" pitchFamily="18" charset="0"/>
                <a:cs typeface="Times New Roman" panose="02020603050405020304" pitchFamily="18" charset="0"/>
              </a:rPr>
              <a:t>В 1915 г. у Натальи и Григория рождается двойня - мальчик </a:t>
            </a:r>
            <a:r>
              <a:rPr lang="ru-RU" sz="2400" b="1" dirty="0" err="1">
                <a:latin typeface="Times New Roman" panose="02020603050405020304" pitchFamily="18" charset="0"/>
                <a:cs typeface="Times New Roman" panose="02020603050405020304" pitchFamily="18" charset="0"/>
              </a:rPr>
              <a:t>Мишатка</a:t>
            </a:r>
            <a:r>
              <a:rPr lang="ru-RU" sz="2400" b="1" dirty="0">
                <a:latin typeface="Times New Roman" panose="02020603050405020304" pitchFamily="18" charset="0"/>
                <a:cs typeface="Times New Roman" panose="02020603050405020304" pitchFamily="18" charset="0"/>
              </a:rPr>
              <a:t> и девочка Полюшка. В конце романа дочь Полюшка умирает осенью 1921 г. У Григория остается сын </a:t>
            </a:r>
            <a:r>
              <a:rPr lang="ru-RU" sz="2400" b="1" dirty="0" err="1">
                <a:latin typeface="Times New Roman" panose="02020603050405020304" pitchFamily="18" charset="0"/>
                <a:cs typeface="Times New Roman" panose="02020603050405020304" pitchFamily="18" charset="0"/>
              </a:rPr>
              <a:t>Мишатка</a:t>
            </a:r>
            <a:r>
              <a:rPr lang="ru-RU" sz="2400" b="1" dirty="0">
                <a:latin typeface="Times New Roman" panose="02020603050405020304" pitchFamily="18" charset="0"/>
                <a:cs typeface="Times New Roman" panose="02020603050405020304" pitchFamily="18" charset="0"/>
              </a:rPr>
              <a:t>. </a:t>
            </a:r>
            <a:r>
              <a:rPr lang="ru-RU" sz="2400" b="1" i="1" dirty="0">
                <a:latin typeface="Times New Roman" panose="02020603050405020304" pitchFamily="18" charset="0"/>
                <a:cs typeface="Times New Roman" panose="02020603050405020304" pitchFamily="18" charset="0"/>
              </a:rPr>
              <a:t/>
            </a:r>
            <a:br>
              <a:rPr lang="ru-RU" sz="2400" b="1" i="1" dirty="0">
                <a:latin typeface="Times New Roman" panose="02020603050405020304" pitchFamily="18" charset="0"/>
                <a:cs typeface="Times New Roman" panose="02020603050405020304" pitchFamily="18" charset="0"/>
              </a:rPr>
            </a:br>
            <a:endParaRPr lang="ru-RU" sz="24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5668" y="1930400"/>
            <a:ext cx="6854687" cy="3970006"/>
          </a:xfrm>
          <a:prstGeom prst="rect">
            <a:avLst/>
          </a:prstGeom>
        </p:spPr>
      </p:pic>
    </p:spTree>
    <p:extLst>
      <p:ext uri="{BB962C8B-B14F-4D97-AF65-F5344CB8AC3E}">
        <p14:creationId xmlns:p14="http://schemas.microsoft.com/office/powerpoint/2010/main" val="36566092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altLang="ru-RU" sz="4400" b="1" kern="0" dirty="0">
                <a:solidFill>
                  <a:schemeClr val="accent5">
                    <a:lumMod val="75000"/>
                  </a:schemeClr>
                </a:solidFill>
                <a:latin typeface="Times New Roman"/>
                <a:cs typeface="Arial"/>
              </a:rPr>
              <a:t>Василиса </a:t>
            </a:r>
            <a:r>
              <a:rPr lang="ru-RU" altLang="ru-RU" sz="4400" b="1" kern="0" dirty="0" smtClean="0">
                <a:solidFill>
                  <a:schemeClr val="accent5">
                    <a:lumMod val="75000"/>
                  </a:schemeClr>
                </a:solidFill>
                <a:latin typeface="Times New Roman"/>
                <a:cs typeface="Arial"/>
              </a:rPr>
              <a:t>Ильинична (мать Григория)</a:t>
            </a:r>
            <a:endParaRPr lang="ru-RU" b="1" dirty="0">
              <a:solidFill>
                <a:schemeClr val="accent5">
                  <a:lumMod val="75000"/>
                </a:schemeClr>
              </a:solidFill>
            </a:endParaRPr>
          </a:p>
        </p:txBody>
      </p:sp>
      <p:sp>
        <p:nvSpPr>
          <p:cNvPr id="3" name="Объект 2"/>
          <p:cNvSpPr>
            <a:spLocks noGrp="1"/>
          </p:cNvSpPr>
          <p:nvPr>
            <p:ph idx="1"/>
          </p:nvPr>
        </p:nvSpPr>
        <p:spPr>
          <a:xfrm>
            <a:off x="677334" y="2160589"/>
            <a:ext cx="3556736" cy="4458872"/>
          </a:xfrm>
        </p:spPr>
        <p:txBody>
          <a:bodyPr>
            <a:normAutofit fontScale="77500" lnSpcReduction="20000"/>
          </a:bodyPr>
          <a:lstStyle/>
          <a:p>
            <a:pPr lvl="0" defTabSz="914400" fontAlgn="base">
              <a:spcBef>
                <a:spcPct val="20000"/>
              </a:spcBef>
              <a:spcAft>
                <a:spcPct val="0"/>
              </a:spcAft>
              <a:buClrTx/>
              <a:buSzTx/>
              <a:buFontTx/>
              <a:buChar char="•"/>
            </a:pPr>
            <a:r>
              <a:rPr lang="ru-RU" altLang="ru-RU" sz="3600" b="1" kern="0" dirty="0">
                <a:solidFill>
                  <a:srgbClr val="000000"/>
                </a:solidFill>
                <a:latin typeface="Times New Roman"/>
                <a:cs typeface="Arial"/>
              </a:rPr>
              <a:t>Коренная казачка</a:t>
            </a:r>
          </a:p>
          <a:p>
            <a:pPr lvl="0" defTabSz="914400" fontAlgn="base">
              <a:spcBef>
                <a:spcPct val="20000"/>
              </a:spcBef>
              <a:spcAft>
                <a:spcPct val="0"/>
              </a:spcAft>
              <a:buClrTx/>
              <a:buSzTx/>
              <a:buFontTx/>
              <a:buChar char="•"/>
            </a:pPr>
            <a:r>
              <a:rPr lang="ru-RU" altLang="ru-RU" sz="3600" b="1" kern="0" dirty="0">
                <a:solidFill>
                  <a:srgbClr val="000000"/>
                </a:solidFill>
                <a:latin typeface="Times New Roman"/>
                <a:cs typeface="Arial"/>
              </a:rPr>
              <a:t>Скромная и трудолюбивая</a:t>
            </a:r>
          </a:p>
          <a:p>
            <a:pPr lvl="0" defTabSz="914400" fontAlgn="base">
              <a:spcBef>
                <a:spcPct val="20000"/>
              </a:spcBef>
              <a:spcAft>
                <a:spcPct val="0"/>
              </a:spcAft>
              <a:buClrTx/>
              <a:buSzTx/>
              <a:buFontTx/>
              <a:buChar char="•"/>
            </a:pPr>
            <a:r>
              <a:rPr lang="ru-RU" altLang="ru-RU" sz="3600" b="1" kern="0" dirty="0">
                <a:solidFill>
                  <a:srgbClr val="000000"/>
                </a:solidFill>
                <a:latin typeface="Times New Roman"/>
                <a:cs typeface="Arial"/>
              </a:rPr>
              <a:t>Экономна, расчетлива</a:t>
            </a:r>
          </a:p>
          <a:p>
            <a:pPr lvl="0" defTabSz="914400" fontAlgn="base">
              <a:spcBef>
                <a:spcPct val="20000"/>
              </a:spcBef>
              <a:spcAft>
                <a:spcPct val="0"/>
              </a:spcAft>
              <a:buClrTx/>
              <a:buSzTx/>
              <a:buFontTx/>
              <a:buChar char="•"/>
            </a:pPr>
            <a:r>
              <a:rPr lang="ru-RU" altLang="ru-RU" sz="3600" b="1" kern="0" dirty="0">
                <a:solidFill>
                  <a:srgbClr val="000000"/>
                </a:solidFill>
                <a:latin typeface="Times New Roman"/>
                <a:cs typeface="Arial"/>
              </a:rPr>
              <a:t>Мудрый, мужественный и твердый характер</a:t>
            </a:r>
          </a:p>
          <a:p>
            <a:pPr lvl="0" defTabSz="914400" fontAlgn="base">
              <a:spcBef>
                <a:spcPct val="20000"/>
              </a:spcBef>
              <a:spcAft>
                <a:spcPct val="0"/>
              </a:spcAft>
              <a:buClrTx/>
              <a:buSzTx/>
              <a:buFontTx/>
              <a:buChar char="•"/>
            </a:pPr>
            <a:r>
              <a:rPr lang="ru-RU" altLang="ru-RU" sz="3600" b="1" kern="0" dirty="0">
                <a:solidFill>
                  <a:srgbClr val="000000"/>
                </a:solidFill>
                <a:latin typeface="Times New Roman"/>
                <a:cs typeface="Arial"/>
              </a:rPr>
              <a:t>Заботится обо всех домочадцах</a:t>
            </a:r>
          </a:p>
          <a:p>
            <a:pPr lvl="0" defTabSz="914400" fontAlgn="base">
              <a:spcBef>
                <a:spcPct val="20000"/>
              </a:spcBef>
              <a:spcAft>
                <a:spcPct val="0"/>
              </a:spcAft>
              <a:buClrTx/>
              <a:buSzTx/>
              <a:buNone/>
            </a:pPr>
            <a:r>
              <a:rPr lang="ru-RU" altLang="ru-RU" sz="2400" kern="0" dirty="0">
                <a:solidFill>
                  <a:srgbClr val="000000"/>
                </a:solidFill>
                <a:latin typeface="Times New Roman"/>
                <a:cs typeface="Arial"/>
              </a:rPr>
              <a:t> </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3448" y="1960053"/>
            <a:ext cx="6599110" cy="4470365"/>
          </a:xfrm>
          <a:prstGeom prst="rect">
            <a:avLst/>
          </a:prstGeom>
        </p:spPr>
      </p:pic>
    </p:spTree>
    <p:extLst>
      <p:ext uri="{BB962C8B-B14F-4D97-AF65-F5344CB8AC3E}">
        <p14:creationId xmlns:p14="http://schemas.microsoft.com/office/powerpoint/2010/main" val="36623901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5400" b="1" dirty="0" smtClean="0">
                <a:solidFill>
                  <a:schemeClr val="accent5">
                    <a:lumMod val="75000"/>
                  </a:schemeClr>
                </a:solidFill>
                <a:latin typeface="Times New Roman" panose="02020603050405020304" pitchFamily="18" charset="0"/>
                <a:cs typeface="Times New Roman" panose="02020603050405020304" pitchFamily="18" charset="0"/>
              </a:rPr>
              <a:t>Дуняша (сестра Григория)</a:t>
            </a:r>
            <a:endParaRPr lang="ru-RU" sz="5400" b="1"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2160589"/>
            <a:ext cx="4351866" cy="3880773"/>
          </a:xfrm>
        </p:spPr>
        <p:txBody>
          <a:bodyPr>
            <a:normAutofit fontScale="92500" lnSpcReduction="10000"/>
          </a:bodyPr>
          <a:lstStyle/>
          <a:p>
            <a:pPr lvl="1">
              <a:buFont typeface="Arial" panose="020B0604020202020204" pitchFamily="34" charset="0"/>
              <a:buChar char="•"/>
            </a:pPr>
            <a:r>
              <a:rPr lang="ru-RU" altLang="ru-RU" sz="2400" b="1" dirty="0">
                <a:latin typeface="Times New Roman" panose="02020603050405020304" pitchFamily="18" charset="0"/>
                <a:cs typeface="Times New Roman" panose="02020603050405020304" pitchFamily="18" charset="0"/>
              </a:rPr>
              <a:t>Стройная и гордая казачка</a:t>
            </a:r>
          </a:p>
          <a:p>
            <a:pPr lvl="1">
              <a:buFont typeface="Arial" panose="020B0604020202020204" pitchFamily="34" charset="0"/>
              <a:buChar char="•"/>
            </a:pPr>
            <a:r>
              <a:rPr lang="ru-RU" altLang="ru-RU" sz="2400" b="1" dirty="0">
                <a:latin typeface="Times New Roman" panose="02020603050405020304" pitchFamily="18" charset="0"/>
                <a:cs typeface="Times New Roman" panose="02020603050405020304" pitchFamily="18" charset="0"/>
              </a:rPr>
              <a:t>Строптивый и настойчивый характер</a:t>
            </a:r>
          </a:p>
          <a:p>
            <a:r>
              <a:rPr lang="ru-RU" sz="2400" b="1" dirty="0">
                <a:latin typeface="Times New Roman" panose="02020603050405020304" pitchFamily="18" charset="0"/>
                <a:cs typeface="Times New Roman" panose="02020603050405020304" pitchFamily="18" charset="0"/>
              </a:rPr>
              <a:t>Она выходит замуж за Мишку Кошевого, виновного в смерти ее брата Петра. Дуняша помогает брату Григорию в тяжелых ситуациях. </a:t>
            </a:r>
            <a:r>
              <a:rPr lang="ru-RU" sz="2400" b="1" i="1" dirty="0">
                <a:latin typeface="Times New Roman" panose="02020603050405020304" pitchFamily="18" charset="0"/>
                <a:cs typeface="Times New Roman" panose="02020603050405020304" pitchFamily="18" charset="0"/>
              </a:rPr>
              <a:t/>
            </a:r>
            <a:br>
              <a:rPr lang="ru-RU" sz="2400" b="1" i="1" dirty="0">
                <a:latin typeface="Times New Roman" panose="02020603050405020304" pitchFamily="18" charset="0"/>
                <a:cs typeface="Times New Roman" panose="02020603050405020304" pitchFamily="18" charset="0"/>
              </a:rPr>
            </a:br>
            <a:endParaRPr lang="ru-RU" sz="24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1857518"/>
            <a:ext cx="6537256" cy="4183844"/>
          </a:xfrm>
          <a:prstGeom prst="rect">
            <a:avLst/>
          </a:prstGeom>
        </p:spPr>
      </p:pic>
    </p:spTree>
    <p:extLst>
      <p:ext uri="{BB962C8B-B14F-4D97-AF65-F5344CB8AC3E}">
        <p14:creationId xmlns:p14="http://schemas.microsoft.com/office/powerpoint/2010/main" val="17397280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lnSpc>
                <a:spcPct val="107000"/>
              </a:lnSpc>
              <a:spcBef>
                <a:spcPts val="1000"/>
              </a:spcBef>
              <a:spcAft>
                <a:spcPts val="800"/>
              </a:spcAft>
              <a:buClr>
                <a:srgbClr val="90C226"/>
              </a:buClr>
              <a:buSzPct val="80000"/>
            </a:pPr>
            <a:r>
              <a:rPr lang="ru-RU" b="1" dirty="0">
                <a:solidFill>
                  <a:srgbClr val="000000"/>
                </a:solidFill>
                <a:latin typeface="Times New Roman" panose="02020603050405020304" pitchFamily="18" charset="0"/>
                <a:ea typeface="Times New Roman" panose="02020603050405020304" pitchFamily="18" charset="0"/>
              </a:rPr>
              <a:t>Групповая работа «Восстанови цепочку событий</a:t>
            </a:r>
            <a:r>
              <a:rPr lang="ru-RU" b="1" dirty="0" smtClean="0">
                <a:solidFill>
                  <a:srgbClr val="000000"/>
                </a:solidFill>
                <a:latin typeface="Times New Roman" panose="02020603050405020304" pitchFamily="18" charset="0"/>
                <a:ea typeface="Times New Roman" panose="02020603050405020304" pitchFamily="18" charset="0"/>
              </a:rPr>
              <a:t>».</a:t>
            </a:r>
            <a:r>
              <a:rPr lang="ru-RU" sz="5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400" dirty="0">
                <a:solidFill>
                  <a:prstClr val="black">
                    <a:lumMod val="75000"/>
                    <a:lumOff val="25000"/>
                  </a:prstClr>
                </a:solidFill>
                <a:latin typeface="Calibri" panose="020F0502020204030204" pitchFamily="34" charset="0"/>
                <a:ea typeface="Calibri" panose="020F0502020204030204" pitchFamily="34" charset="0"/>
                <a:cs typeface="Times New Roman" panose="02020603050405020304" pitchFamily="18" charset="0"/>
              </a:rPr>
              <a:t/>
            </a:r>
            <a:br>
              <a:rPr lang="ru-RU" sz="400" dirty="0">
                <a:solidFill>
                  <a:prstClr val="black">
                    <a:lumMod val="75000"/>
                    <a:lumOff val="25000"/>
                  </a:prstClr>
                </a:solidFill>
                <a:latin typeface="Calibri" panose="020F0502020204030204" pitchFamily="34" charset="0"/>
                <a:ea typeface="Calibri" panose="020F0502020204030204" pitchFamily="34" charset="0"/>
                <a:cs typeface="Times New Roman" panose="02020603050405020304" pitchFamily="18" charset="0"/>
              </a:rPr>
            </a:br>
            <a:endParaRPr lang="ru-RU" dirty="0"/>
          </a:p>
        </p:txBody>
      </p:sp>
      <p:sp>
        <p:nvSpPr>
          <p:cNvPr id="3" name="Объект 2"/>
          <p:cNvSpPr>
            <a:spLocks noGrp="1"/>
          </p:cNvSpPr>
          <p:nvPr>
            <p:ph sz="half" idx="1"/>
          </p:nvPr>
        </p:nvSpPr>
        <p:spPr>
          <a:xfrm>
            <a:off x="677334" y="1628078"/>
            <a:ext cx="4184035" cy="5073805"/>
          </a:xfrm>
        </p:spPr>
        <p:txBody>
          <a:bodyPr>
            <a:normAutofit fontScale="40000" lnSpcReduction="20000"/>
          </a:bodyPr>
          <a:lstStyle/>
          <a:p>
            <a:pPr marL="0" indent="0">
              <a:lnSpc>
                <a:spcPct val="107000"/>
              </a:lnSpc>
              <a:spcAft>
                <a:spcPts val="800"/>
              </a:spcAft>
              <a:buNone/>
            </a:pPr>
            <a:r>
              <a:rPr lang="ru-RU" sz="3500" b="1" u="sng"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Правильный </a:t>
            </a:r>
            <a:r>
              <a:rPr lang="ru-RU" sz="3500" b="1" u="sng"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ответ.</a:t>
            </a:r>
            <a:endParaRPr lang="ru-RU" sz="3500" dirty="0">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ru-RU" sz="35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Примерный сюжетный план «Судьба Григория Мелехова»:</a:t>
            </a:r>
            <a:endParaRPr lang="ru-RU" sz="35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buClr>
                <a:srgbClr val="000000"/>
              </a:buClr>
              <a:buSzPts val="1350"/>
              <a:buFont typeface="+mj-lt"/>
              <a:buAutoNum type="arabicPeriod"/>
            </a:pPr>
            <a:r>
              <a:rPr lang="ru-RU" sz="35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Жизнь до первой мировой войны на хуторе.</a:t>
            </a:r>
            <a:endParaRPr lang="ru-RU" sz="35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buClr>
                <a:srgbClr val="000000"/>
              </a:buClr>
              <a:buSzPts val="1350"/>
              <a:buFont typeface="+mj-lt"/>
              <a:buAutoNum type="arabicPeriod"/>
            </a:pPr>
            <a:r>
              <a:rPr lang="ru-RU" sz="35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Любовь к Аксинье.</a:t>
            </a:r>
            <a:endParaRPr lang="ru-RU" sz="35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buClr>
                <a:srgbClr val="000000"/>
              </a:buClr>
              <a:buSzPts val="1350"/>
              <a:buFont typeface="+mj-lt"/>
              <a:buAutoNum type="arabicPeriod"/>
            </a:pPr>
            <a:r>
              <a:rPr lang="ru-RU" sz="35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Стычка со Степаном.</a:t>
            </a:r>
            <a:endParaRPr lang="ru-RU" sz="35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buClr>
                <a:srgbClr val="000000"/>
              </a:buClr>
              <a:buSzPts val="1350"/>
              <a:buFont typeface="+mj-lt"/>
              <a:buAutoNum type="arabicPeriod"/>
            </a:pPr>
            <a:r>
              <a:rPr lang="ru-RU" sz="35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Женитьба на Наталье.</a:t>
            </a:r>
            <a:endParaRPr lang="ru-RU" sz="35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buClr>
                <a:srgbClr val="000000"/>
              </a:buClr>
              <a:buSzPts val="1350"/>
              <a:buFont typeface="+mj-lt"/>
              <a:buAutoNum type="arabicPeriod"/>
            </a:pPr>
            <a:r>
              <a:rPr lang="ru-RU" sz="35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Уход из семьи с Аксиньей в Ягодное.</a:t>
            </a:r>
            <a:endParaRPr lang="ru-RU" sz="35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buClr>
                <a:srgbClr val="000000"/>
              </a:buClr>
              <a:buSzPts val="1350"/>
              <a:buFont typeface="+mj-lt"/>
              <a:buAutoNum type="arabicPeriod"/>
            </a:pPr>
            <a:r>
              <a:rPr lang="ru-RU" sz="35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Призыв в армию.</a:t>
            </a:r>
            <a:endParaRPr lang="ru-RU" sz="35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buClr>
                <a:srgbClr val="000000"/>
              </a:buClr>
              <a:buSzPts val="1350"/>
              <a:buFont typeface="+mj-lt"/>
              <a:buAutoNum type="arabicPeriod"/>
            </a:pPr>
            <a:r>
              <a:rPr lang="ru-RU" sz="35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Первое испытание: убийство австрийца.</a:t>
            </a:r>
            <a:endParaRPr lang="ru-RU" sz="35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buClr>
                <a:srgbClr val="000000"/>
              </a:buClr>
              <a:buSzPts val="1350"/>
              <a:buFont typeface="+mj-lt"/>
              <a:buAutoNum type="arabicPeriod"/>
            </a:pPr>
            <a:r>
              <a:rPr lang="ru-RU" sz="35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Ранение,</a:t>
            </a:r>
            <a:r>
              <a:rPr lang="ru-RU" sz="3500" b="1" dirty="0">
                <a:latin typeface="Times New Roman" panose="02020603050405020304" pitchFamily="18" charset="0"/>
                <a:ea typeface="Calibri" panose="020F0502020204030204" pitchFamily="34" charset="0"/>
                <a:cs typeface="Times New Roman" panose="02020603050405020304" pitchFamily="18" charset="0"/>
              </a:rPr>
              <a:t> </a:t>
            </a:r>
            <a:r>
              <a:rPr lang="ru-RU" sz="35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известие о смерти, полученное родными.</a:t>
            </a:r>
            <a:endParaRPr lang="ru-RU" sz="35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buClr>
                <a:srgbClr val="000000"/>
              </a:buClr>
              <a:buSzPts val="1350"/>
              <a:buFont typeface="+mj-lt"/>
              <a:buAutoNum type="arabicPeriod"/>
            </a:pPr>
            <a:r>
              <a:rPr lang="ru-RU" sz="35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Георгиевский кавалер.</a:t>
            </a:r>
            <a:endParaRPr lang="ru-RU" sz="35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buClr>
                <a:srgbClr val="000000"/>
              </a:buClr>
              <a:buSzPts val="1350"/>
              <a:buFont typeface="+mj-lt"/>
              <a:buAutoNum type="arabicPeriod"/>
            </a:pPr>
            <a:r>
              <a:rPr lang="ru-RU" sz="35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Разрыв с Аксиньей и возвращение домой.</a:t>
            </a:r>
            <a:endParaRPr lang="ru-RU" sz="35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buClr>
                <a:srgbClr val="000000"/>
              </a:buClr>
              <a:buSzPts val="1350"/>
              <a:buFont typeface="+mj-lt"/>
              <a:buAutoNum type="arabicPeriod"/>
            </a:pPr>
            <a:r>
              <a:rPr lang="ru-RU" sz="35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1915 г. Спасение Степана Астахова</a:t>
            </a:r>
            <a:r>
              <a:rPr lang="ru-RU" sz="35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3500" dirty="0">
              <a:latin typeface="Times New Roman" panose="02020603050405020304" pitchFamily="18" charset="0"/>
              <a:ea typeface="Calibri" panose="020F0502020204030204" pitchFamily="34" charset="0"/>
              <a:cs typeface="Times New Roman" panose="02020603050405020304" pitchFamily="18" charset="0"/>
            </a:endParaRPr>
          </a:p>
          <a:p>
            <a:endParaRPr lang="ru-RU" dirty="0"/>
          </a:p>
        </p:txBody>
      </p:sp>
      <p:sp>
        <p:nvSpPr>
          <p:cNvPr id="4" name="Объект 3"/>
          <p:cNvSpPr>
            <a:spLocks noGrp="1"/>
          </p:cNvSpPr>
          <p:nvPr>
            <p:ph sz="half" idx="2"/>
          </p:nvPr>
        </p:nvSpPr>
        <p:spPr>
          <a:xfrm>
            <a:off x="5089968" y="1281151"/>
            <a:ext cx="4184034" cy="5073805"/>
          </a:xfrm>
        </p:spPr>
        <p:txBody>
          <a:bodyPr>
            <a:noAutofit/>
          </a:bodyPr>
          <a:lstStyle/>
          <a:p>
            <a:pPr marL="0" lvl="0" indent="0">
              <a:lnSpc>
                <a:spcPct val="107000"/>
              </a:lnSpc>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12. Григорий </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 его дети, желание конца войны.</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07000"/>
              </a:lnSpc>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13. На </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стороне большевиков. Влияние Изварина и </a:t>
            </a:r>
            <a:r>
              <a:rPr lang="ru-RU" sz="14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Подтелкова</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07000"/>
              </a:lnSpc>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14. Ранение</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Расправа над </a:t>
            </a: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пленными.</a:t>
            </a:r>
            <a:endParaRPr lang="ru-RU" sz="1400" dirty="0" smtClean="0">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07000"/>
              </a:lnSpc>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15. Неудачные выборы в отрядные атаманы.</a:t>
            </a:r>
            <a:endParaRPr lang="ru-RU" sz="1400" dirty="0" smtClean="0">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07000"/>
              </a:lnSpc>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16. Последняя </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встреча с </a:t>
            </a:r>
            <a:r>
              <a:rPr lang="ru-RU" sz="14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Подтелковым</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07000"/>
              </a:lnSpc>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17. Красные </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 Мелеховых.</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07000"/>
              </a:lnSpc>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18. Распад </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семьи.</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07000"/>
              </a:lnSpc>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19. Смерть </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жены.</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07000"/>
              </a:lnSpc>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20. Тиф </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 выздоровление.</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07000"/>
              </a:lnSpc>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21. Демобилизация</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разговор с. Михаилом Кошевым.</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07000"/>
              </a:lnSpc>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22. Уход </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из хутора.</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07000"/>
              </a:lnSpc>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23. Гибель </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Аксиньи.</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pPr marL="0" lvl="0" indent="0">
              <a:lnSpc>
                <a:spcPct val="107000"/>
              </a:lnSpc>
              <a:spcAft>
                <a:spcPts val="800"/>
              </a:spcAft>
              <a:buClr>
                <a:srgbClr val="000000"/>
              </a:buClr>
              <a:buSzPts val="1350"/>
              <a:buNone/>
            </a:pPr>
            <a:r>
              <a:rPr lang="ru-RU" sz="1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24. Возвращение </a:t>
            </a:r>
            <a:r>
              <a:rPr lang="ru-RU" sz="1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домой.</a:t>
            </a:r>
            <a:endParaRPr lang="ru-RU" sz="1400" dirty="0">
              <a:latin typeface="Times New Roman" panose="02020603050405020304" pitchFamily="18" charset="0"/>
              <a:ea typeface="Calibri" panose="020F0502020204030204" pitchFamily="34" charset="0"/>
              <a:cs typeface="Times New Roman" panose="02020603050405020304" pitchFamily="18" charset="0"/>
            </a:endParaRPr>
          </a:p>
          <a:p>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1561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down)">
                                      <p:cBhvr>
                                        <p:cTn id="16" dur="500"/>
                                        <p:tgtEl>
                                          <p:spTgt spid="3">
                                            <p:txEl>
                                              <p:pRg st="1" end="1"/>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down)">
                                      <p:cBhvr>
                                        <p:cTn id="25" dur="500"/>
                                        <p:tgtEl>
                                          <p:spTgt spid="3">
                                            <p:txEl>
                                              <p:pRg st="4" end="4"/>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ipe(down)">
                                      <p:cBhvr>
                                        <p:cTn id="28" dur="500"/>
                                        <p:tgtEl>
                                          <p:spTgt spid="3">
                                            <p:txEl>
                                              <p:pRg st="5" end="5"/>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down)">
                                      <p:cBhvr>
                                        <p:cTn id="31" dur="500"/>
                                        <p:tgtEl>
                                          <p:spTgt spid="3">
                                            <p:txEl>
                                              <p:pRg st="6" end="6"/>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wipe(down)">
                                      <p:cBhvr>
                                        <p:cTn id="34" dur="500"/>
                                        <p:tgtEl>
                                          <p:spTgt spid="3">
                                            <p:txEl>
                                              <p:pRg st="7" end="7"/>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ipe(down)">
                                      <p:cBhvr>
                                        <p:cTn id="37" dur="500"/>
                                        <p:tgtEl>
                                          <p:spTgt spid="3">
                                            <p:txEl>
                                              <p:pRg st="8" end="8"/>
                                            </p:txEl>
                                          </p:spTgt>
                                        </p:tgtEl>
                                      </p:cBhvr>
                                    </p:animEffect>
                                  </p:childTnLst>
                                </p:cTn>
                              </p:par>
                              <p:par>
                                <p:cTn id="38" presetID="22" presetClass="entr" presetSubtype="4" fill="hold"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wipe(down)">
                                      <p:cBhvr>
                                        <p:cTn id="40" dur="500"/>
                                        <p:tgtEl>
                                          <p:spTgt spid="3">
                                            <p:txEl>
                                              <p:pRg st="9" end="9"/>
                                            </p:txEl>
                                          </p:spTgt>
                                        </p:tgtEl>
                                      </p:cBhvr>
                                    </p:animEffect>
                                  </p:childTnLst>
                                </p:cTn>
                              </p:par>
                              <p:par>
                                <p:cTn id="41" presetID="22" presetClass="entr" presetSubtype="4"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wipe(down)">
                                      <p:cBhvr>
                                        <p:cTn id="43" dur="500"/>
                                        <p:tgtEl>
                                          <p:spTgt spid="3">
                                            <p:txEl>
                                              <p:pRg st="10" end="10"/>
                                            </p:txEl>
                                          </p:spTgt>
                                        </p:tgtEl>
                                      </p:cBhvr>
                                    </p:animEffect>
                                  </p:childTnLst>
                                </p:cTn>
                              </p:par>
                              <p:par>
                                <p:cTn id="44" presetID="22" presetClass="entr" presetSubtype="4" fill="hold" nodeType="with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Effect transition="in" filter="wipe(down)">
                                      <p:cBhvr>
                                        <p:cTn id="46" dur="500"/>
                                        <p:tgtEl>
                                          <p:spTgt spid="3">
                                            <p:txEl>
                                              <p:pRg st="11" end="11"/>
                                            </p:txEl>
                                          </p:spTgt>
                                        </p:tgtEl>
                                      </p:cBhvr>
                                    </p:animEffect>
                                  </p:childTnLst>
                                </p:cTn>
                              </p:par>
                              <p:par>
                                <p:cTn id="47" presetID="22" presetClass="entr" presetSubtype="4" fill="hold" nodeType="with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animEffect transition="in" filter="wipe(down)">
                                      <p:cBhvr>
                                        <p:cTn id="49" dur="500"/>
                                        <p:tgtEl>
                                          <p:spTgt spid="3">
                                            <p:txEl>
                                              <p:pRg st="12" end="1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4">
                                            <p:txEl>
                                              <p:pRg st="0" end="0"/>
                                            </p:txEl>
                                          </p:spTgt>
                                        </p:tgtEl>
                                        <p:attrNameLst>
                                          <p:attrName>style.visibility</p:attrName>
                                        </p:attrNameLst>
                                      </p:cBhvr>
                                      <p:to>
                                        <p:strVal val="visible"/>
                                      </p:to>
                                    </p:set>
                                    <p:animEffect transition="in" filter="wipe(down)">
                                      <p:cBhvr>
                                        <p:cTn id="54" dur="500"/>
                                        <p:tgtEl>
                                          <p:spTgt spid="4">
                                            <p:txEl>
                                              <p:pRg st="0" end="0"/>
                                            </p:txEl>
                                          </p:spTgt>
                                        </p:tgtEl>
                                      </p:cBhvr>
                                    </p:animEffect>
                                  </p:childTnLst>
                                </p:cTn>
                              </p:par>
                              <p:par>
                                <p:cTn id="55" presetID="22" presetClass="entr" presetSubtype="4" fill="hold" nodeType="withEffect">
                                  <p:stCondLst>
                                    <p:cond delay="0"/>
                                  </p:stCondLst>
                                  <p:childTnLst>
                                    <p:set>
                                      <p:cBhvr>
                                        <p:cTn id="56" dur="1" fill="hold">
                                          <p:stCondLst>
                                            <p:cond delay="0"/>
                                          </p:stCondLst>
                                        </p:cTn>
                                        <p:tgtEl>
                                          <p:spTgt spid="4">
                                            <p:txEl>
                                              <p:pRg st="1" end="1"/>
                                            </p:txEl>
                                          </p:spTgt>
                                        </p:tgtEl>
                                        <p:attrNameLst>
                                          <p:attrName>style.visibility</p:attrName>
                                        </p:attrNameLst>
                                      </p:cBhvr>
                                      <p:to>
                                        <p:strVal val="visible"/>
                                      </p:to>
                                    </p:set>
                                    <p:animEffect transition="in" filter="wipe(down)">
                                      <p:cBhvr>
                                        <p:cTn id="57" dur="500"/>
                                        <p:tgtEl>
                                          <p:spTgt spid="4">
                                            <p:txEl>
                                              <p:pRg st="1" end="1"/>
                                            </p:txEl>
                                          </p:spTgt>
                                        </p:tgtEl>
                                      </p:cBhvr>
                                    </p:animEffect>
                                  </p:childTnLst>
                                </p:cTn>
                              </p:par>
                              <p:par>
                                <p:cTn id="58" presetID="22" presetClass="entr" presetSubtype="4" fill="hold" nodeType="withEffect">
                                  <p:stCondLst>
                                    <p:cond delay="0"/>
                                  </p:stCondLst>
                                  <p:childTnLst>
                                    <p:set>
                                      <p:cBhvr>
                                        <p:cTn id="59" dur="1" fill="hold">
                                          <p:stCondLst>
                                            <p:cond delay="0"/>
                                          </p:stCondLst>
                                        </p:cTn>
                                        <p:tgtEl>
                                          <p:spTgt spid="4">
                                            <p:txEl>
                                              <p:pRg st="2" end="2"/>
                                            </p:txEl>
                                          </p:spTgt>
                                        </p:tgtEl>
                                        <p:attrNameLst>
                                          <p:attrName>style.visibility</p:attrName>
                                        </p:attrNameLst>
                                      </p:cBhvr>
                                      <p:to>
                                        <p:strVal val="visible"/>
                                      </p:to>
                                    </p:set>
                                    <p:animEffect transition="in" filter="wipe(down)">
                                      <p:cBhvr>
                                        <p:cTn id="60" dur="500"/>
                                        <p:tgtEl>
                                          <p:spTgt spid="4">
                                            <p:txEl>
                                              <p:pRg st="2" end="2"/>
                                            </p:txEl>
                                          </p:spTgt>
                                        </p:tgtEl>
                                      </p:cBhvr>
                                    </p:animEffect>
                                  </p:childTnLst>
                                </p:cTn>
                              </p:par>
                              <p:par>
                                <p:cTn id="61" presetID="22" presetClass="entr" presetSubtype="4" fill="hold" nodeType="withEffect">
                                  <p:stCondLst>
                                    <p:cond delay="0"/>
                                  </p:stCondLst>
                                  <p:childTnLst>
                                    <p:set>
                                      <p:cBhvr>
                                        <p:cTn id="62" dur="1" fill="hold">
                                          <p:stCondLst>
                                            <p:cond delay="0"/>
                                          </p:stCondLst>
                                        </p:cTn>
                                        <p:tgtEl>
                                          <p:spTgt spid="4">
                                            <p:txEl>
                                              <p:pRg st="3" end="3"/>
                                            </p:txEl>
                                          </p:spTgt>
                                        </p:tgtEl>
                                        <p:attrNameLst>
                                          <p:attrName>style.visibility</p:attrName>
                                        </p:attrNameLst>
                                      </p:cBhvr>
                                      <p:to>
                                        <p:strVal val="visible"/>
                                      </p:to>
                                    </p:set>
                                    <p:animEffect transition="in" filter="wipe(down)">
                                      <p:cBhvr>
                                        <p:cTn id="63" dur="500"/>
                                        <p:tgtEl>
                                          <p:spTgt spid="4">
                                            <p:txEl>
                                              <p:pRg st="3" end="3"/>
                                            </p:txEl>
                                          </p:spTgt>
                                        </p:tgtEl>
                                      </p:cBhvr>
                                    </p:animEffect>
                                  </p:childTnLst>
                                </p:cTn>
                              </p:par>
                              <p:par>
                                <p:cTn id="64" presetID="22" presetClass="entr" presetSubtype="4" fill="hold" nodeType="withEffect">
                                  <p:stCondLst>
                                    <p:cond delay="0"/>
                                  </p:stCondLst>
                                  <p:childTnLst>
                                    <p:set>
                                      <p:cBhvr>
                                        <p:cTn id="65" dur="1" fill="hold">
                                          <p:stCondLst>
                                            <p:cond delay="0"/>
                                          </p:stCondLst>
                                        </p:cTn>
                                        <p:tgtEl>
                                          <p:spTgt spid="4">
                                            <p:txEl>
                                              <p:pRg st="4" end="4"/>
                                            </p:txEl>
                                          </p:spTgt>
                                        </p:tgtEl>
                                        <p:attrNameLst>
                                          <p:attrName>style.visibility</p:attrName>
                                        </p:attrNameLst>
                                      </p:cBhvr>
                                      <p:to>
                                        <p:strVal val="visible"/>
                                      </p:to>
                                    </p:set>
                                    <p:animEffect transition="in" filter="wipe(down)">
                                      <p:cBhvr>
                                        <p:cTn id="66" dur="500"/>
                                        <p:tgtEl>
                                          <p:spTgt spid="4">
                                            <p:txEl>
                                              <p:pRg st="4" end="4"/>
                                            </p:txEl>
                                          </p:spTgt>
                                        </p:tgtEl>
                                      </p:cBhvr>
                                    </p:animEffect>
                                  </p:childTnLst>
                                </p:cTn>
                              </p:par>
                              <p:par>
                                <p:cTn id="67" presetID="22" presetClass="entr" presetSubtype="4" fill="hold" nodeType="withEffect">
                                  <p:stCondLst>
                                    <p:cond delay="0"/>
                                  </p:stCondLst>
                                  <p:childTnLst>
                                    <p:set>
                                      <p:cBhvr>
                                        <p:cTn id="68" dur="1" fill="hold">
                                          <p:stCondLst>
                                            <p:cond delay="0"/>
                                          </p:stCondLst>
                                        </p:cTn>
                                        <p:tgtEl>
                                          <p:spTgt spid="4">
                                            <p:txEl>
                                              <p:pRg st="5" end="5"/>
                                            </p:txEl>
                                          </p:spTgt>
                                        </p:tgtEl>
                                        <p:attrNameLst>
                                          <p:attrName>style.visibility</p:attrName>
                                        </p:attrNameLst>
                                      </p:cBhvr>
                                      <p:to>
                                        <p:strVal val="visible"/>
                                      </p:to>
                                    </p:set>
                                    <p:animEffect transition="in" filter="wipe(down)">
                                      <p:cBhvr>
                                        <p:cTn id="69" dur="500"/>
                                        <p:tgtEl>
                                          <p:spTgt spid="4">
                                            <p:txEl>
                                              <p:pRg st="5" end="5"/>
                                            </p:txEl>
                                          </p:spTgt>
                                        </p:tgtEl>
                                      </p:cBhvr>
                                    </p:animEffect>
                                  </p:childTnLst>
                                </p:cTn>
                              </p:par>
                              <p:par>
                                <p:cTn id="70" presetID="22" presetClass="entr" presetSubtype="4" fill="hold" nodeType="withEffect">
                                  <p:stCondLst>
                                    <p:cond delay="0"/>
                                  </p:stCondLst>
                                  <p:childTnLst>
                                    <p:set>
                                      <p:cBhvr>
                                        <p:cTn id="71" dur="1" fill="hold">
                                          <p:stCondLst>
                                            <p:cond delay="0"/>
                                          </p:stCondLst>
                                        </p:cTn>
                                        <p:tgtEl>
                                          <p:spTgt spid="4">
                                            <p:txEl>
                                              <p:pRg st="6" end="6"/>
                                            </p:txEl>
                                          </p:spTgt>
                                        </p:tgtEl>
                                        <p:attrNameLst>
                                          <p:attrName>style.visibility</p:attrName>
                                        </p:attrNameLst>
                                      </p:cBhvr>
                                      <p:to>
                                        <p:strVal val="visible"/>
                                      </p:to>
                                    </p:set>
                                    <p:animEffect transition="in" filter="wipe(down)">
                                      <p:cBhvr>
                                        <p:cTn id="72" dur="500"/>
                                        <p:tgtEl>
                                          <p:spTgt spid="4">
                                            <p:txEl>
                                              <p:pRg st="6" end="6"/>
                                            </p:txEl>
                                          </p:spTgt>
                                        </p:tgtEl>
                                      </p:cBhvr>
                                    </p:animEffect>
                                  </p:childTnLst>
                                </p:cTn>
                              </p:par>
                              <p:par>
                                <p:cTn id="73" presetID="22" presetClass="entr" presetSubtype="4" fill="hold" nodeType="withEffect">
                                  <p:stCondLst>
                                    <p:cond delay="0"/>
                                  </p:stCondLst>
                                  <p:childTnLst>
                                    <p:set>
                                      <p:cBhvr>
                                        <p:cTn id="74" dur="1" fill="hold">
                                          <p:stCondLst>
                                            <p:cond delay="0"/>
                                          </p:stCondLst>
                                        </p:cTn>
                                        <p:tgtEl>
                                          <p:spTgt spid="4">
                                            <p:txEl>
                                              <p:pRg st="7" end="7"/>
                                            </p:txEl>
                                          </p:spTgt>
                                        </p:tgtEl>
                                        <p:attrNameLst>
                                          <p:attrName>style.visibility</p:attrName>
                                        </p:attrNameLst>
                                      </p:cBhvr>
                                      <p:to>
                                        <p:strVal val="visible"/>
                                      </p:to>
                                    </p:set>
                                    <p:animEffect transition="in" filter="wipe(down)">
                                      <p:cBhvr>
                                        <p:cTn id="75" dur="500"/>
                                        <p:tgtEl>
                                          <p:spTgt spid="4">
                                            <p:txEl>
                                              <p:pRg st="7" end="7"/>
                                            </p:txEl>
                                          </p:spTgt>
                                        </p:tgtEl>
                                      </p:cBhvr>
                                    </p:animEffect>
                                  </p:childTnLst>
                                </p:cTn>
                              </p:par>
                              <p:par>
                                <p:cTn id="76" presetID="22" presetClass="entr" presetSubtype="4" fill="hold" nodeType="withEffect">
                                  <p:stCondLst>
                                    <p:cond delay="0"/>
                                  </p:stCondLst>
                                  <p:childTnLst>
                                    <p:set>
                                      <p:cBhvr>
                                        <p:cTn id="77" dur="1" fill="hold">
                                          <p:stCondLst>
                                            <p:cond delay="0"/>
                                          </p:stCondLst>
                                        </p:cTn>
                                        <p:tgtEl>
                                          <p:spTgt spid="4">
                                            <p:txEl>
                                              <p:pRg st="8" end="8"/>
                                            </p:txEl>
                                          </p:spTgt>
                                        </p:tgtEl>
                                        <p:attrNameLst>
                                          <p:attrName>style.visibility</p:attrName>
                                        </p:attrNameLst>
                                      </p:cBhvr>
                                      <p:to>
                                        <p:strVal val="visible"/>
                                      </p:to>
                                    </p:set>
                                    <p:animEffect transition="in" filter="wipe(down)">
                                      <p:cBhvr>
                                        <p:cTn id="78" dur="500"/>
                                        <p:tgtEl>
                                          <p:spTgt spid="4">
                                            <p:txEl>
                                              <p:pRg st="8" end="8"/>
                                            </p:txEl>
                                          </p:spTgt>
                                        </p:tgtEl>
                                      </p:cBhvr>
                                    </p:animEffect>
                                  </p:childTnLst>
                                </p:cTn>
                              </p:par>
                              <p:par>
                                <p:cTn id="79" presetID="22" presetClass="entr" presetSubtype="4" fill="hold" nodeType="withEffect">
                                  <p:stCondLst>
                                    <p:cond delay="0"/>
                                  </p:stCondLst>
                                  <p:childTnLst>
                                    <p:set>
                                      <p:cBhvr>
                                        <p:cTn id="80" dur="1" fill="hold">
                                          <p:stCondLst>
                                            <p:cond delay="0"/>
                                          </p:stCondLst>
                                        </p:cTn>
                                        <p:tgtEl>
                                          <p:spTgt spid="4">
                                            <p:txEl>
                                              <p:pRg st="9" end="9"/>
                                            </p:txEl>
                                          </p:spTgt>
                                        </p:tgtEl>
                                        <p:attrNameLst>
                                          <p:attrName>style.visibility</p:attrName>
                                        </p:attrNameLst>
                                      </p:cBhvr>
                                      <p:to>
                                        <p:strVal val="visible"/>
                                      </p:to>
                                    </p:set>
                                    <p:animEffect transition="in" filter="wipe(down)">
                                      <p:cBhvr>
                                        <p:cTn id="81" dur="500"/>
                                        <p:tgtEl>
                                          <p:spTgt spid="4">
                                            <p:txEl>
                                              <p:pRg st="9" end="9"/>
                                            </p:txEl>
                                          </p:spTgt>
                                        </p:tgtEl>
                                      </p:cBhvr>
                                    </p:animEffect>
                                  </p:childTnLst>
                                </p:cTn>
                              </p:par>
                              <p:par>
                                <p:cTn id="82" presetID="22" presetClass="entr" presetSubtype="4" fill="hold" nodeType="withEffect">
                                  <p:stCondLst>
                                    <p:cond delay="0"/>
                                  </p:stCondLst>
                                  <p:childTnLst>
                                    <p:set>
                                      <p:cBhvr>
                                        <p:cTn id="83" dur="1" fill="hold">
                                          <p:stCondLst>
                                            <p:cond delay="0"/>
                                          </p:stCondLst>
                                        </p:cTn>
                                        <p:tgtEl>
                                          <p:spTgt spid="4">
                                            <p:txEl>
                                              <p:pRg st="10" end="10"/>
                                            </p:txEl>
                                          </p:spTgt>
                                        </p:tgtEl>
                                        <p:attrNameLst>
                                          <p:attrName>style.visibility</p:attrName>
                                        </p:attrNameLst>
                                      </p:cBhvr>
                                      <p:to>
                                        <p:strVal val="visible"/>
                                      </p:to>
                                    </p:set>
                                    <p:animEffect transition="in" filter="wipe(down)">
                                      <p:cBhvr>
                                        <p:cTn id="84" dur="500"/>
                                        <p:tgtEl>
                                          <p:spTgt spid="4">
                                            <p:txEl>
                                              <p:pRg st="10" end="10"/>
                                            </p:txEl>
                                          </p:spTgt>
                                        </p:tgtEl>
                                      </p:cBhvr>
                                    </p:animEffect>
                                  </p:childTnLst>
                                </p:cTn>
                              </p:par>
                              <p:par>
                                <p:cTn id="85" presetID="22" presetClass="entr" presetSubtype="4" fill="hold" nodeType="withEffect">
                                  <p:stCondLst>
                                    <p:cond delay="0"/>
                                  </p:stCondLst>
                                  <p:childTnLst>
                                    <p:set>
                                      <p:cBhvr>
                                        <p:cTn id="86" dur="1" fill="hold">
                                          <p:stCondLst>
                                            <p:cond delay="0"/>
                                          </p:stCondLst>
                                        </p:cTn>
                                        <p:tgtEl>
                                          <p:spTgt spid="4">
                                            <p:txEl>
                                              <p:pRg st="11" end="11"/>
                                            </p:txEl>
                                          </p:spTgt>
                                        </p:tgtEl>
                                        <p:attrNameLst>
                                          <p:attrName>style.visibility</p:attrName>
                                        </p:attrNameLst>
                                      </p:cBhvr>
                                      <p:to>
                                        <p:strVal val="visible"/>
                                      </p:to>
                                    </p:set>
                                    <p:animEffect transition="in" filter="wipe(down)">
                                      <p:cBhvr>
                                        <p:cTn id="87" dur="500"/>
                                        <p:tgtEl>
                                          <p:spTgt spid="4">
                                            <p:txEl>
                                              <p:pRg st="11" end="11"/>
                                            </p:txEl>
                                          </p:spTgt>
                                        </p:tgtEl>
                                      </p:cBhvr>
                                    </p:animEffect>
                                  </p:childTnLst>
                                </p:cTn>
                              </p:par>
                              <p:par>
                                <p:cTn id="88" presetID="22" presetClass="entr" presetSubtype="4" fill="hold" nodeType="withEffect">
                                  <p:stCondLst>
                                    <p:cond delay="0"/>
                                  </p:stCondLst>
                                  <p:childTnLst>
                                    <p:set>
                                      <p:cBhvr>
                                        <p:cTn id="89" dur="1" fill="hold">
                                          <p:stCondLst>
                                            <p:cond delay="0"/>
                                          </p:stCondLst>
                                        </p:cTn>
                                        <p:tgtEl>
                                          <p:spTgt spid="4">
                                            <p:txEl>
                                              <p:pRg st="12" end="12"/>
                                            </p:txEl>
                                          </p:spTgt>
                                        </p:tgtEl>
                                        <p:attrNameLst>
                                          <p:attrName>style.visibility</p:attrName>
                                        </p:attrNameLst>
                                      </p:cBhvr>
                                      <p:to>
                                        <p:strVal val="visible"/>
                                      </p:to>
                                    </p:set>
                                    <p:animEffect transition="in" filter="wipe(down)">
                                      <p:cBhvr>
                                        <p:cTn id="90" dur="5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10787" y="724829"/>
            <a:ext cx="9704451" cy="5419493"/>
          </a:xfrm>
        </p:spPr>
        <p:txBody>
          <a:bodyPr>
            <a:normAutofit fontScale="92500"/>
          </a:bodyPr>
          <a:lstStyle/>
          <a:p>
            <a:pPr marL="0" indent="0">
              <a:buNone/>
            </a:pPr>
            <a:r>
              <a:rPr lang="ru-RU" sz="4000" i="1" u="sng" dirty="0" smtClean="0">
                <a:solidFill>
                  <a:schemeClr val="accent5">
                    <a:lumMod val="75000"/>
                  </a:schemeClr>
                </a:solidFill>
                <a:latin typeface="Times New Roman" panose="02020603050405020304" pitchFamily="18" charset="0"/>
                <a:cs typeface="Times New Roman" panose="02020603050405020304" pitchFamily="18" charset="0"/>
              </a:rPr>
              <a:t>Задание: из данных слов составить</a:t>
            </a:r>
            <a:r>
              <a:rPr lang="ru-RU" sz="4000" i="1" u="sng" dirty="0" smtClean="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 </a:t>
            </a:r>
          </a:p>
          <a:p>
            <a:pPr marL="0" indent="0">
              <a:buNone/>
            </a:pPr>
            <a:r>
              <a:rPr lang="ru-RU" sz="4000" i="1" u="sng" dirty="0" smtClean="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2 высказывания. </a:t>
            </a:r>
          </a:p>
          <a:p>
            <a:pPr marL="0" indent="0">
              <a:lnSpc>
                <a:spcPct val="107000"/>
              </a:lnSpc>
              <a:spcAft>
                <a:spcPts val="1200"/>
              </a:spcAft>
              <a:buNone/>
            </a:pPr>
            <a:endParaRPr lang="ru-RU" sz="40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0" indent="0">
              <a:lnSpc>
                <a:spcPct val="107000"/>
              </a:lnSpc>
              <a:spcAft>
                <a:spcPts val="1200"/>
              </a:spcAft>
              <a:buNone/>
            </a:pPr>
            <a:r>
              <a:rPr lang="ru-RU" sz="40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Нет страсти / </a:t>
            </a:r>
            <a:r>
              <a:rPr lang="ru-RU"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удары </a:t>
            </a:r>
            <a:r>
              <a:rPr lang="ru-RU" sz="40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 всюду</a:t>
            </a:r>
            <a:r>
              <a:rPr lang="ru-RU"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судьбы</a:t>
            </a:r>
            <a:r>
              <a:rPr lang="ru-RU" sz="40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40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Демокрит</a:t>
            </a:r>
            <a:r>
              <a:rPr lang="ru-RU" sz="4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40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роковые</a:t>
            </a:r>
            <a:r>
              <a:rPr lang="ru-RU"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40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/Мужество/ </a:t>
            </a:r>
            <a:r>
              <a:rPr lang="ru-RU"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делает </a:t>
            </a:r>
            <a:r>
              <a:rPr lang="ru-RU" sz="40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защиты/нет/роковые</a:t>
            </a:r>
            <a:r>
              <a:rPr lang="ru-RU"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40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Пушкин </a:t>
            </a:r>
            <a:r>
              <a:rPr lang="ru-RU"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 С</a:t>
            </a:r>
            <a:r>
              <a:rPr lang="ru-RU" sz="40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3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40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ничтожными /страсти/ </a:t>
            </a:r>
            <a:r>
              <a:rPr lang="ru-RU"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 от </a:t>
            </a:r>
            <a:r>
              <a:rPr lang="ru-RU" sz="40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судеб</a:t>
            </a:r>
            <a:r>
              <a:rPr lang="ru-RU" sz="3200" dirty="0" smtClean="0">
                <a:latin typeface="Calibri" panose="020F0502020204030204" pitchFamily="34" charset="0"/>
                <a:ea typeface="Times New Roman" panose="02020603050405020304" pitchFamily="18" charset="0"/>
                <a:cs typeface="Times New Roman" panose="02020603050405020304" pitchFamily="18" charset="0"/>
              </a:rPr>
              <a:t> </a:t>
            </a:r>
            <a:r>
              <a:rPr lang="ru-RU" sz="40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40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судьбы. </a:t>
            </a:r>
            <a:r>
              <a:rPr lang="ru-RU"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ru-RU" sz="2800" i="1" u="sng"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4866596"/>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677334" y="609600"/>
            <a:ext cx="10262012" cy="1320800"/>
          </a:xfrm>
        </p:spPr>
        <p:txBody>
          <a:bodyPr>
            <a:normAutofit fontScale="90000"/>
          </a:bodyPr>
          <a:lstStyle/>
          <a:p>
            <a:pPr algn="ctr"/>
            <a:r>
              <a:rPr lang="ru-RU" sz="4400" b="1" dirty="0">
                <a:solidFill>
                  <a:schemeClr val="accent5">
                    <a:lumMod val="75000"/>
                  </a:schemeClr>
                </a:solidFill>
                <a:latin typeface="Times New Roman" panose="02020603050405020304" pitchFamily="18" charset="0"/>
                <a:ea typeface="Times New Roman" panose="02020603050405020304" pitchFamily="18" charset="0"/>
              </a:rPr>
              <a:t>Сообщение о Григории </a:t>
            </a:r>
            <a:r>
              <a:rPr lang="ru-RU" sz="4400" b="1" dirty="0" smtClean="0">
                <a:solidFill>
                  <a:schemeClr val="accent5">
                    <a:lumMod val="75000"/>
                  </a:schemeClr>
                </a:solidFill>
                <a:latin typeface="Times New Roman" panose="02020603050405020304" pitchFamily="18" charset="0"/>
                <a:ea typeface="Times New Roman" panose="02020603050405020304" pitchFamily="18" charset="0"/>
              </a:rPr>
              <a:t>Мелехове. Молодость</a:t>
            </a:r>
            <a:endParaRPr lang="ru-RU" sz="4400" dirty="0">
              <a:solidFill>
                <a:schemeClr val="accent5">
                  <a:lumMod val="75000"/>
                </a:schemeClr>
              </a:solidFill>
            </a:endParaRPr>
          </a:p>
        </p:txBody>
      </p:sp>
      <p:sp>
        <p:nvSpPr>
          <p:cNvPr id="6" name="Объект 5"/>
          <p:cNvSpPr>
            <a:spLocks noGrp="1"/>
          </p:cNvSpPr>
          <p:nvPr>
            <p:ph idx="1"/>
          </p:nvPr>
        </p:nvSpPr>
        <p:spPr>
          <a:xfrm>
            <a:off x="677334" y="2160589"/>
            <a:ext cx="4128842" cy="3880773"/>
          </a:xfrm>
        </p:spPr>
        <p:txBody>
          <a:bodyPr>
            <a:noAutofit/>
          </a:bodyPr>
          <a:lstStyle/>
          <a:p>
            <a:pPr>
              <a:lnSpc>
                <a:spcPct val="107000"/>
              </a:lnSpc>
              <a:spcAft>
                <a:spcPts val="800"/>
              </a:spcAft>
            </a:pPr>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начале романа Григорий Мелехов — обыкновенный хуторской парень с привычным кругом хозяйственных забот, занятий, развлечений. Он живет бездумно, как трава в степи, следуя традиционным устоям. Даже любовь к Аксинье, захватившая его страстную натуру, ничего не может изменить. Он позволяет отцу женить себя, как заведено, готовится к военной службе. </a:t>
            </a:r>
            <a:endParaRPr lang="ru-RU" sz="2000"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8614" y="2160589"/>
            <a:ext cx="6788586" cy="3823294"/>
          </a:xfrm>
          <a:prstGeom prst="rect">
            <a:avLst/>
          </a:prstGeom>
        </p:spPr>
      </p:pic>
    </p:spTree>
    <p:extLst>
      <p:ext uri="{BB962C8B-B14F-4D97-AF65-F5344CB8AC3E}">
        <p14:creationId xmlns:p14="http://schemas.microsoft.com/office/powerpoint/2010/main" val="14505513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5400" b="1" dirty="0" smtClean="0">
                <a:solidFill>
                  <a:schemeClr val="accent5">
                    <a:lumMod val="75000"/>
                  </a:schemeClr>
                </a:solidFill>
                <a:latin typeface="Times New Roman" panose="02020603050405020304" pitchFamily="18" charset="0"/>
                <a:cs typeface="Times New Roman" panose="02020603050405020304" pitchFamily="18" charset="0"/>
              </a:rPr>
              <a:t>Первый опыт войны</a:t>
            </a:r>
            <a:endParaRPr lang="ru-RU" sz="5400" b="1"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3" y="2160589"/>
            <a:ext cx="4391623" cy="3880773"/>
          </a:xfrm>
        </p:spPr>
        <p:txBody>
          <a:bodyPr>
            <a:noAutofit/>
          </a:bodyPr>
          <a:lstStyle/>
          <a:p>
            <a:pPr>
              <a:lnSpc>
                <a:spcPct val="107000"/>
              </a:lnSpc>
              <a:spcAft>
                <a:spcPts val="800"/>
              </a:spcAft>
            </a:pPr>
            <a:r>
              <a:rPr lang="ru-RU"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Как трагедия пережита Григорием первая пролитая человеческая кровь. Облик убитого им австрийца является потом ему во сне, вызывая душевную боль. Опыт войны вообще переворачивает его жизнь, заставляет задуматься, заглянуть в себя, прислушаться, присмотреться к людям. Начинается сознательная жизнь.</a:t>
            </a:r>
            <a:endParaRPr lang="ru-RU" sz="2000" b="1" dirty="0">
              <a:latin typeface="Times New Roman" panose="02020603050405020304" pitchFamily="18" charset="0"/>
              <a:ea typeface="Calibri" panose="020F0502020204030204" pitchFamily="34" charset="0"/>
              <a:cs typeface="Times New Roman" panose="02020603050405020304" pitchFamily="18" charset="0"/>
            </a:endParaRPr>
          </a:p>
          <a:p>
            <a:endParaRPr lang="ru-RU" sz="20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6887" y="1985185"/>
            <a:ext cx="6261040" cy="3759631"/>
          </a:xfrm>
          <a:prstGeom prst="rect">
            <a:avLst/>
          </a:prstGeom>
        </p:spPr>
      </p:pic>
    </p:spTree>
    <p:extLst>
      <p:ext uri="{BB962C8B-B14F-4D97-AF65-F5344CB8AC3E}">
        <p14:creationId xmlns:p14="http://schemas.microsoft.com/office/powerpoint/2010/main" val="17384501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5400" b="1" dirty="0" smtClean="0">
                <a:solidFill>
                  <a:schemeClr val="accent5">
                    <a:lumMod val="75000"/>
                  </a:schemeClr>
                </a:solidFill>
                <a:latin typeface="Times New Roman" panose="02020603050405020304" pitchFamily="18" charset="0"/>
                <a:cs typeface="Times New Roman" panose="02020603050405020304" pitchFamily="18" charset="0"/>
              </a:rPr>
              <a:t>Бессмысленность убийств большевиками</a:t>
            </a:r>
            <a:endParaRPr lang="ru-RU" sz="5400" b="1"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2412265"/>
            <a:ext cx="4650040" cy="3880773"/>
          </a:xfrm>
        </p:spPr>
        <p:txBody>
          <a:bodyPr>
            <a:normAutofit fontScale="92500" lnSpcReduction="10000"/>
          </a:bodyPr>
          <a:lstStyle/>
          <a:p>
            <a:pPr>
              <a:lnSpc>
                <a:spcPct val="107000"/>
              </a:lnSpc>
              <a:spcAft>
                <a:spcPts val="800"/>
              </a:spcAft>
            </a:pP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Трагически погибший Федор Подтелков оттолкнул Мелехова, пролив кровь безоружных пленных, поверивших обещаниям захватившего их в плен большевика. Бессмысленность этого убийства и бездушия «диктатора» ошеломили героя. Он тоже воин, много убивал, однако здесь нарушены не только законы человечности, но и законы войны.</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5950" y="2412265"/>
            <a:ext cx="6003442" cy="3377420"/>
          </a:xfrm>
          <a:prstGeom prst="rect">
            <a:avLst/>
          </a:prstGeom>
        </p:spPr>
      </p:pic>
    </p:spTree>
    <p:extLst>
      <p:ext uri="{BB962C8B-B14F-4D97-AF65-F5344CB8AC3E}">
        <p14:creationId xmlns:p14="http://schemas.microsoft.com/office/powerpoint/2010/main" val="42467842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609600"/>
            <a:ext cx="9403368" cy="1320800"/>
          </a:xfrm>
        </p:spPr>
        <p:txBody>
          <a:bodyPr>
            <a:normAutofit fontScale="90000"/>
          </a:bodyPr>
          <a:lstStyle/>
          <a:p>
            <a:r>
              <a:rPr lang="ru-RU" sz="5400" b="1" dirty="0" smtClean="0">
                <a:solidFill>
                  <a:schemeClr val="accent5">
                    <a:lumMod val="75000"/>
                  </a:schemeClr>
                </a:solidFill>
                <a:latin typeface="Times New Roman" panose="02020603050405020304" pitchFamily="18" charset="0"/>
                <a:cs typeface="Times New Roman" panose="02020603050405020304" pitchFamily="18" charset="0"/>
              </a:rPr>
              <a:t>Сознательный выбор Григория</a:t>
            </a:r>
            <a:endParaRPr lang="ru-RU" sz="5400" b="1"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2160589"/>
            <a:ext cx="4128842" cy="4359481"/>
          </a:xfrm>
        </p:spPr>
        <p:txBody>
          <a:bodyPr>
            <a:normAutofit lnSpcReduction="10000"/>
          </a:bodyPr>
          <a:lstStyle/>
          <a:p>
            <a:pPr>
              <a:lnSpc>
                <a:spcPct val="107000"/>
              </a:lnSpc>
              <a:spcAft>
                <a:spcPts val="800"/>
              </a:spcAft>
            </a:pPr>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Гражданская война бросает Григория то в буденновский отряд, то в белые соединения, но это уже не бездумное подчинение укладу или стечению обстоятельств, а сознательный поиск правды, пути. Родной дом и мирный труд видятся ему главными ценностями жизни. На войне, проливая кровь, он мечтает о том, как будет готовиться к севу, и от этих мыслей у него теплеет на душе.</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4106" y="2090200"/>
            <a:ext cx="6663539" cy="4021550"/>
          </a:xfrm>
          <a:prstGeom prst="rect">
            <a:avLst/>
          </a:prstGeom>
        </p:spPr>
      </p:pic>
    </p:spTree>
    <p:extLst>
      <p:ext uri="{BB962C8B-B14F-4D97-AF65-F5344CB8AC3E}">
        <p14:creationId xmlns:p14="http://schemas.microsoft.com/office/powerpoint/2010/main" val="41323692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5400" b="1" dirty="0" smtClean="0">
                <a:solidFill>
                  <a:schemeClr val="accent5">
                    <a:lumMod val="75000"/>
                  </a:schemeClr>
                </a:solidFill>
                <a:latin typeface="Times New Roman" panose="02020603050405020304" pitchFamily="18" charset="0"/>
                <a:cs typeface="Times New Roman" panose="02020603050405020304" pitchFamily="18" charset="0"/>
              </a:rPr>
              <a:t>Последнее испытание</a:t>
            </a:r>
            <a:endParaRPr lang="ru-RU" sz="5400" b="1"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2160589"/>
            <a:ext cx="3593583" cy="3880773"/>
          </a:xfrm>
        </p:spPr>
        <p:txBody>
          <a:bodyPr>
            <a:normAutofit/>
          </a:bodyPr>
          <a:lstStyle/>
          <a:p>
            <a:r>
              <a:rPr lang="ru-RU" sz="2000" dirty="0">
                <a:latin typeface="Times New Roman" panose="02020603050405020304" pitchFamily="18" charset="0"/>
                <a:cs typeface="Times New Roman" panose="02020603050405020304" pitchFamily="18" charset="0"/>
              </a:rPr>
              <a:t>Последним испытанием, последней трагической потерей становится для него гибель любимой женщины — Аксиньи, получившей пулю по дороге, как им кажется, к свободной и счастливой жизни. </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917" y="1930400"/>
            <a:ext cx="7156174" cy="4412974"/>
          </a:xfrm>
          <a:prstGeom prst="rect">
            <a:avLst/>
          </a:prstGeom>
        </p:spPr>
      </p:pic>
    </p:spTree>
    <p:extLst>
      <p:ext uri="{BB962C8B-B14F-4D97-AF65-F5344CB8AC3E}">
        <p14:creationId xmlns:p14="http://schemas.microsoft.com/office/powerpoint/2010/main" val="8480398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5400" b="1" dirty="0" smtClean="0">
                <a:solidFill>
                  <a:schemeClr val="accent5">
                    <a:lumMod val="75000"/>
                  </a:schemeClr>
                </a:solidFill>
                <a:latin typeface="Times New Roman" panose="02020603050405020304" pitchFamily="18" charset="0"/>
                <a:cs typeface="Times New Roman" panose="02020603050405020304" pitchFamily="18" charset="0"/>
              </a:rPr>
              <a:t>Родной дом</a:t>
            </a:r>
            <a:endParaRPr lang="ru-RU" sz="5400" b="1"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2160589"/>
            <a:ext cx="4411501" cy="3880773"/>
          </a:xfrm>
        </p:spPr>
        <p:txBody>
          <a:bodyPr>
            <a:normAutofit/>
          </a:bodyPr>
          <a:lstStyle/>
          <a:p>
            <a:pPr>
              <a:lnSpc>
                <a:spcPct val="107000"/>
              </a:lnSpc>
              <a:spcAft>
                <a:spcPts val="800"/>
              </a:spcAft>
            </a:pP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Душа Григория выжжена. Остается лишь последняя, но очень важная ниточка, связывающая героя с жизнью, — это родной дом. Дом, земля, ждущая хозяина, и маленький сын — его будущее, его след на земле.</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endParaRPr lang="ru-RU" sz="2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8835" y="2160589"/>
            <a:ext cx="6361044" cy="3684104"/>
          </a:xfrm>
          <a:prstGeom prst="rect">
            <a:avLst/>
          </a:prstGeom>
        </p:spPr>
      </p:pic>
    </p:spTree>
    <p:extLst>
      <p:ext uri="{BB962C8B-B14F-4D97-AF65-F5344CB8AC3E}">
        <p14:creationId xmlns:p14="http://schemas.microsoft.com/office/powerpoint/2010/main" val="25565150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accent5">
                    <a:lumMod val="75000"/>
                  </a:schemeClr>
                </a:solidFill>
              </a:rPr>
              <a:t>Беседа</a:t>
            </a:r>
            <a:endParaRPr lang="ru-RU" dirty="0">
              <a:solidFill>
                <a:schemeClr val="accent5">
                  <a:lumMod val="75000"/>
                </a:schemeClr>
              </a:solidFill>
            </a:endParaRPr>
          </a:p>
        </p:txBody>
      </p:sp>
      <p:sp>
        <p:nvSpPr>
          <p:cNvPr id="3" name="Объект 2"/>
          <p:cNvSpPr>
            <a:spLocks noGrp="1"/>
          </p:cNvSpPr>
          <p:nvPr>
            <p:ph idx="1"/>
          </p:nvPr>
        </p:nvSpPr>
        <p:spPr/>
        <p:txBody>
          <a:bodyPr/>
          <a:lstStyle/>
          <a:p>
            <a:pPr>
              <a:lnSpc>
                <a:spcPct val="107000"/>
              </a:lnSpc>
              <a:spcAft>
                <a:spcPts val="800"/>
              </a:spcAft>
            </a:pPr>
            <a:r>
              <a:rPr lang="ru-RU" sz="3600" i="1" u="sng"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Какой смысл вкладывает Шолохов, говоря о Григории «добрый казак»? Почему главным героем выбран Григорий Мелехов?</a:t>
            </a:r>
            <a:endParaRPr lang="ru-RU" sz="36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ru-RU" sz="3600" i="1" u="sng"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-Что стало с семьей, домом? </a:t>
            </a:r>
            <a:endParaRPr lang="ru-RU" sz="3600" dirty="0">
              <a:latin typeface="Times New Roman" panose="02020603050405020304" pitchFamily="18" charset="0"/>
              <a:ea typeface="Calibri" panose="020F0502020204030204" pitchFamily="34"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1299333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Рефлексия. «Возврат  к ключевому слову»</a:t>
            </a:r>
            <a:endParaRPr lang="ru-RU"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92500"/>
          </a:bodyPr>
          <a:lstStyle/>
          <a:p>
            <a:pPr>
              <a:lnSpc>
                <a:spcPct val="107000"/>
              </a:lnSpc>
              <a:spcAft>
                <a:spcPts val="800"/>
              </a:spcAft>
            </a:pPr>
            <a:r>
              <a:rPr lang="ru-RU" sz="3200" i="1" u="sng"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Какая дальнейшая судьба ждёт Григория Мелехова? </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3200" i="1" u="sng"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В чем заключается трагичность судьбы Григория Мелехова, всего донского казачества? </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3200" i="1" u="sng"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Почему в единстве народа есть сила России?</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Tree>
    <p:extLst>
      <p:ext uri="{BB962C8B-B14F-4D97-AF65-F5344CB8AC3E}">
        <p14:creationId xmlns:p14="http://schemas.microsoft.com/office/powerpoint/2010/main" val="15984731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Единство народов России</a:t>
            </a:r>
            <a:endParaRPr lang="ru-RU" dirty="0"/>
          </a:p>
        </p:txBody>
      </p:sp>
      <p:sp>
        <p:nvSpPr>
          <p:cNvPr id="3" name="Объект 2"/>
          <p:cNvSpPr>
            <a:spLocks noGrp="1"/>
          </p:cNvSpPr>
          <p:nvPr>
            <p:ph idx="1"/>
          </p:nvPr>
        </p:nvSpPr>
        <p:spPr>
          <a:xfrm>
            <a:off x="677334" y="2160589"/>
            <a:ext cx="5962005" cy="3880773"/>
          </a:xfrm>
        </p:spPr>
        <p:txBody>
          <a:bodyPr>
            <a:normAutofit lnSpcReduction="10000"/>
          </a:bodyPr>
          <a:lstStyle/>
          <a:p>
            <a:pPr>
              <a:lnSpc>
                <a:spcPct val="107000"/>
              </a:lnSpc>
              <a:spcAft>
                <a:spcPts val="800"/>
              </a:spcAft>
            </a:pPr>
            <a:r>
              <a:rPr lang="ru-RU" dirty="0">
                <a:latin typeface="Times New Roman" panose="02020603050405020304" pitchFamily="18" charset="0"/>
                <a:ea typeface="Calibri" panose="020F0502020204030204" pitchFamily="34" charset="0"/>
                <a:cs typeface="Times New Roman" panose="02020603050405020304" pitchFamily="18" charset="0"/>
              </a:rPr>
              <a:t>При вручении Нобелевской премии за роман “Тихий Дон” Шолохов говорил о величии исторического пути русского народа и о том, “чтобы всем, что написал и напишу, отдать поклон этому народу-труженику, народу-строителю, народу-герою”.</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В трудные и судьбоносные моменты истории именно единство всех народов России, независимо от религиозной принадлежности, помогло отстоять свободу и независимость нашего Отечества.</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 «В единстве - наша сила!» Когда приходит беда, бороться с ней в одиночку невозможно, необходимо единство, сплочённость народов.</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7905" y="1461725"/>
            <a:ext cx="4832194" cy="3413255"/>
          </a:xfrm>
          <a:prstGeom prst="rect">
            <a:avLst/>
          </a:prstGeom>
        </p:spPr>
      </p:pic>
    </p:spTree>
    <p:extLst>
      <p:ext uri="{BB962C8B-B14F-4D97-AF65-F5344CB8AC3E}">
        <p14:creationId xmlns:p14="http://schemas.microsoft.com/office/powerpoint/2010/main" val="8110096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000000"/>
                </a:solidFill>
                <a:latin typeface="Times New Roman" panose="02020603050405020304" pitchFamily="18" charset="0"/>
                <a:ea typeface="Times New Roman" panose="02020603050405020304" pitchFamily="18" charset="0"/>
              </a:rPr>
              <a:t>Домашнее задание</a:t>
            </a:r>
            <a:endParaRPr lang="ru-RU" dirty="0"/>
          </a:p>
        </p:txBody>
      </p:sp>
      <p:sp>
        <p:nvSpPr>
          <p:cNvPr id="3" name="Объект 2"/>
          <p:cNvSpPr>
            <a:spLocks noGrp="1"/>
          </p:cNvSpPr>
          <p:nvPr>
            <p:ph idx="1"/>
          </p:nvPr>
        </p:nvSpPr>
        <p:spPr/>
        <p:txBody>
          <a:bodyPr/>
          <a:lstStyle/>
          <a:p>
            <a:pPr marL="0" indent="0">
              <a:lnSpc>
                <a:spcPct val="107000"/>
              </a:lnSpc>
              <a:buNone/>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Письменно ответить на вопросы.</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pPr>
            <a:r>
              <a:rPr lang="ru-RU" sz="2800" dirty="0">
                <a:latin typeface="Times New Roman" panose="02020603050405020304" pitchFamily="18" charset="0"/>
                <a:ea typeface="Calibri" panose="020F0502020204030204" pitchFamily="34" charset="0"/>
                <a:cs typeface="Times New Roman" panose="02020603050405020304" pitchFamily="18" charset="0"/>
              </a:rPr>
              <a:t> </a:t>
            </a: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Какая дальнейшая судьба ждёт Григория Мелехова?</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В чем заключается трагичность судьбы Григория Мелехова, всего донского казачества?</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pPr>
            <a:r>
              <a:rPr lang="ru-RU"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Почему в единстве народа есть сила России?</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6196038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smtClean="0">
                <a:solidFill>
                  <a:schemeClr val="accent5">
                    <a:lumMod val="75000"/>
                  </a:schemeClr>
                </a:solidFill>
              </a:rPr>
              <a:t>Правильные ответы</a:t>
            </a:r>
            <a:endParaRPr lang="ru-RU" i="1" dirty="0">
              <a:solidFill>
                <a:schemeClr val="accent5">
                  <a:lumMod val="75000"/>
                </a:schemeClr>
              </a:solidFill>
            </a:endParaRPr>
          </a:p>
        </p:txBody>
      </p:sp>
      <p:sp>
        <p:nvSpPr>
          <p:cNvPr id="3" name="Объект 2"/>
          <p:cNvSpPr>
            <a:spLocks noGrp="1"/>
          </p:cNvSpPr>
          <p:nvPr>
            <p:ph idx="1"/>
          </p:nvPr>
        </p:nvSpPr>
        <p:spPr>
          <a:xfrm>
            <a:off x="677334" y="2160589"/>
            <a:ext cx="10406978" cy="3880773"/>
          </a:xfrm>
        </p:spPr>
        <p:txBody>
          <a:bodyPr>
            <a:normAutofit/>
          </a:bodyPr>
          <a:lstStyle/>
          <a:p>
            <a:pPr>
              <a:lnSpc>
                <a:spcPct val="107000"/>
              </a:lnSpc>
              <a:spcAft>
                <a:spcPts val="1200"/>
              </a:spcAft>
            </a:pPr>
            <a:r>
              <a:rPr lang="ru-RU" sz="43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И всюду /  страсти/ роковые,/ И от судеб/ защиты/нет. </a:t>
            </a:r>
            <a:r>
              <a:rPr lang="ru-RU" sz="43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Пушкин </a:t>
            </a:r>
            <a:r>
              <a:rPr lang="ru-RU" sz="43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 С.</a:t>
            </a:r>
            <a:endParaRPr lang="ru-RU" sz="3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43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  Мужество/ делает /ничтожными /удары/  судьбы.   </a:t>
            </a:r>
            <a:r>
              <a:rPr lang="ru-RU" sz="43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Демокрит</a:t>
            </a:r>
            <a:r>
              <a:rPr lang="ru-RU" sz="43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3500" dirty="0">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8704857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Итог урока</a:t>
            </a:r>
            <a:endParaRPr lang="ru-RU" dirty="0"/>
          </a:p>
        </p:txBody>
      </p:sp>
      <p:sp>
        <p:nvSpPr>
          <p:cNvPr id="3" name="Объект 2"/>
          <p:cNvSpPr>
            <a:spLocks noGrp="1"/>
          </p:cNvSpPr>
          <p:nvPr>
            <p:ph idx="1"/>
          </p:nvPr>
        </p:nvSpPr>
        <p:spPr/>
        <p:txBody>
          <a:bodyPr/>
          <a:lstStyle/>
          <a:p>
            <a:r>
              <a:rPr lang="ru-RU" dirty="0">
                <a:solidFill>
                  <a:srgbClr val="000000"/>
                </a:solidFill>
                <a:latin typeface="Times New Roman" panose="02020603050405020304" pitchFamily="18" charset="0"/>
                <a:ea typeface="Times New Roman" panose="02020603050405020304" pitchFamily="18" charset="0"/>
              </a:rPr>
              <a:t>Для Шолохова и его героя являются главными в жизни – дом, семья, труд, любовь. И ничего важнее этого нет! Потому что дом – это начало начал. Именно в семье учатся заботиться друг о друге, трудиться, любить, понимать. Дом – это крепость, защита, спасение. </a:t>
            </a:r>
            <a:endParaRPr lang="ru-RU" dirty="0" smtClean="0">
              <a:solidFill>
                <a:srgbClr val="000000"/>
              </a:solidFill>
              <a:latin typeface="Times New Roman" panose="02020603050405020304" pitchFamily="18" charset="0"/>
              <a:ea typeface="Times New Roman" panose="02020603050405020304" pitchFamily="18" charset="0"/>
            </a:endParaRPr>
          </a:p>
          <a:p>
            <a:pPr>
              <a:lnSpc>
                <a:spcPct val="107000"/>
              </a:lnSpc>
              <a:spcAft>
                <a:spcPts val="800"/>
              </a:spcAft>
            </a:pPr>
            <a:r>
              <a:rPr 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 нас – общая история и общее будущее. Веками взаимопонимание и взаимопомощь людей разных культур были основой исторического развития нации. И мы с вами должны постоянно учиться принимать друг друга такими, какие мы есть – независимо от национальности, вероисповедания, убеждения и обычаев. Учиться уважать друг друга и беречь межнациональное согласие в нашей стране. И пусть мы говорим на разных языках, но все вместе образуем единый многонациональный народ Российской Федерации, соединенный общей судьбой на своей земле.</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Tree>
    <p:extLst>
      <p:ext uri="{BB962C8B-B14F-4D97-AF65-F5344CB8AC3E}">
        <p14:creationId xmlns:p14="http://schemas.microsoft.com/office/powerpoint/2010/main" val="52423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Список использованных источников</a:t>
            </a:r>
            <a:endParaRPr lang="ru-RU" dirty="0"/>
          </a:p>
        </p:txBody>
      </p:sp>
      <p:sp>
        <p:nvSpPr>
          <p:cNvPr id="3" name="Объект 2"/>
          <p:cNvSpPr>
            <a:spLocks noGrp="1"/>
          </p:cNvSpPr>
          <p:nvPr>
            <p:ph idx="1"/>
          </p:nvPr>
        </p:nvSpPr>
        <p:spPr/>
        <p:txBody>
          <a:bodyPr>
            <a:normAutofit/>
          </a:bodyPr>
          <a:lstStyle/>
          <a:p>
            <a:r>
              <a:rPr lang="en-US" dirty="0" smtClean="0">
                <a:hlinkClick r:id="rId2"/>
              </a:rPr>
              <a:t>https</a:t>
            </a:r>
            <a:r>
              <a:rPr lang="en-US" dirty="0">
                <a:hlinkClick r:id="rId2"/>
              </a:rPr>
              <a:t>://</a:t>
            </a:r>
            <a:r>
              <a:rPr lang="en-US" dirty="0" smtClean="0">
                <a:hlinkClick r:id="rId2"/>
              </a:rPr>
              <a:t>www.sdamna5.ru/natalya</a:t>
            </a:r>
            <a:endParaRPr lang="ru-RU" dirty="0" smtClean="0"/>
          </a:p>
          <a:p>
            <a:r>
              <a:rPr lang="ru-RU" i="1" dirty="0">
                <a:solidFill>
                  <a:prstClr val="black">
                    <a:lumMod val="75000"/>
                    <a:lumOff val="25000"/>
                  </a:prstClr>
                </a:solidFill>
                <a:hlinkClick r:id="rId3"/>
              </a:rPr>
              <a:t>https://</a:t>
            </a:r>
            <a:r>
              <a:rPr lang="ru-RU" i="1" dirty="0" smtClean="0">
                <a:solidFill>
                  <a:prstClr val="black">
                    <a:lumMod val="75000"/>
                    <a:lumOff val="25000"/>
                  </a:prstClr>
                </a:solidFill>
                <a:hlinkClick r:id="rId3"/>
              </a:rPr>
              <a:t>www.literaturus.ru</a:t>
            </a:r>
            <a:endParaRPr lang="ru-RU" i="1" dirty="0" smtClean="0">
              <a:solidFill>
                <a:prstClr val="black">
                  <a:lumMod val="75000"/>
                  <a:lumOff val="25000"/>
                </a:prstClr>
              </a:solidFill>
            </a:endParaRPr>
          </a:p>
          <a:p>
            <a:r>
              <a:rPr lang="en-US" i="1" dirty="0">
                <a:solidFill>
                  <a:prstClr val="black">
                    <a:lumMod val="75000"/>
                    <a:lumOff val="25000"/>
                  </a:prstClr>
                </a:solidFill>
              </a:rPr>
              <a:t>https://m.lit-helper.com</a:t>
            </a:r>
            <a:endParaRPr lang="ru-RU" i="1" dirty="0" smtClean="0">
              <a:solidFill>
                <a:prstClr val="black">
                  <a:lumMod val="75000"/>
                  <a:lumOff val="25000"/>
                </a:prstClr>
              </a:solidFill>
            </a:endParaRPr>
          </a:p>
          <a:p>
            <a:r>
              <a:rPr lang="ru-RU" i="1" dirty="0" smtClean="0">
                <a:solidFill>
                  <a:prstClr val="black">
                    <a:lumMod val="75000"/>
                    <a:lumOff val="25000"/>
                  </a:prstClr>
                </a:solidFill>
              </a:rPr>
              <a:t>Материал открытого </a:t>
            </a:r>
            <a:r>
              <a:rPr lang="ru-RU" i="1" dirty="0">
                <a:solidFill>
                  <a:prstClr val="black">
                    <a:lumMod val="75000"/>
                    <a:lumOff val="25000"/>
                  </a:prstClr>
                </a:solidFill>
              </a:rPr>
              <a:t>урока </a:t>
            </a:r>
            <a:r>
              <a:rPr lang="ru-RU" i="1" dirty="0" smtClean="0">
                <a:solidFill>
                  <a:prstClr val="black">
                    <a:lumMod val="75000"/>
                    <a:lumOff val="25000"/>
                  </a:prstClr>
                </a:solidFill>
              </a:rPr>
              <a:t>«Судьба </a:t>
            </a:r>
            <a:r>
              <a:rPr lang="ru-RU" i="1" dirty="0">
                <a:solidFill>
                  <a:prstClr val="black">
                    <a:lumMod val="75000"/>
                    <a:lumOff val="25000"/>
                  </a:prstClr>
                </a:solidFill>
              </a:rPr>
              <a:t>донских казаков </a:t>
            </a:r>
          </a:p>
          <a:p>
            <a:pPr marL="0" indent="0">
              <a:buNone/>
            </a:pPr>
            <a:r>
              <a:rPr lang="ru-RU" i="1" dirty="0">
                <a:solidFill>
                  <a:prstClr val="black">
                    <a:lumMod val="75000"/>
                    <a:lumOff val="25000"/>
                  </a:prstClr>
                </a:solidFill>
              </a:rPr>
              <a:t>в </a:t>
            </a:r>
            <a:r>
              <a:rPr lang="ru-RU" i="1" dirty="0" smtClean="0">
                <a:solidFill>
                  <a:prstClr val="black">
                    <a:lumMod val="75000"/>
                    <a:lumOff val="25000"/>
                  </a:prstClr>
                </a:solidFill>
              </a:rPr>
              <a:t>романе М.А</a:t>
            </a:r>
            <a:r>
              <a:rPr lang="ru-RU" i="1" dirty="0">
                <a:solidFill>
                  <a:prstClr val="black">
                    <a:lumMod val="75000"/>
                    <a:lumOff val="25000"/>
                  </a:prstClr>
                </a:solidFill>
              </a:rPr>
              <a:t>. Шолохова «Тихий Дон</a:t>
            </a:r>
            <a:r>
              <a:rPr lang="ru-RU" i="1" dirty="0" smtClean="0">
                <a:solidFill>
                  <a:prstClr val="black">
                    <a:lumMod val="75000"/>
                    <a:lumOff val="25000"/>
                  </a:prstClr>
                </a:solidFill>
              </a:rPr>
              <a:t>»</a:t>
            </a:r>
          </a:p>
          <a:p>
            <a:r>
              <a:rPr lang="ru-RU" i="1" dirty="0" smtClean="0">
                <a:solidFill>
                  <a:prstClr val="black">
                    <a:lumMod val="75000"/>
                    <a:lumOff val="25000"/>
                  </a:prstClr>
                </a:solidFill>
              </a:rPr>
              <a:t>Материал сообщений, составленных обучающимися для открытого урока.</a:t>
            </a:r>
            <a:endParaRPr lang="ru-RU" dirty="0"/>
          </a:p>
        </p:txBody>
      </p:sp>
    </p:spTree>
    <p:extLst>
      <p:ext uri="{BB962C8B-B14F-4D97-AF65-F5344CB8AC3E}">
        <p14:creationId xmlns:p14="http://schemas.microsoft.com/office/powerpoint/2010/main" val="32374470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3361550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chemeClr val="accent5">
                    <a:lumMod val="75000"/>
                  </a:schemeClr>
                </a:solidFill>
              </a:rPr>
              <a:t>Какое ключевое слово этих высказываний?</a:t>
            </a:r>
            <a:endParaRPr lang="ru-RU" dirty="0">
              <a:solidFill>
                <a:schemeClr val="accent5">
                  <a:lumMod val="75000"/>
                </a:schemeClr>
              </a:solidFill>
            </a:endParaRPr>
          </a:p>
        </p:txBody>
      </p:sp>
      <p:sp>
        <p:nvSpPr>
          <p:cNvPr id="3" name="Объект 2"/>
          <p:cNvSpPr>
            <a:spLocks noGrp="1"/>
          </p:cNvSpPr>
          <p:nvPr>
            <p:ph idx="1"/>
          </p:nvPr>
        </p:nvSpPr>
        <p:spPr>
          <a:xfrm>
            <a:off x="788846" y="3479180"/>
            <a:ext cx="8596668" cy="2729450"/>
          </a:xfrm>
        </p:spPr>
        <p:txBody>
          <a:bodyPr>
            <a:normAutofit fontScale="77500" lnSpcReduction="20000"/>
          </a:bodyPr>
          <a:lstStyle/>
          <a:p>
            <a:pPr marL="0" indent="0">
              <a:buNone/>
            </a:pPr>
            <a:endParaRPr lang="ru-RU" dirty="0" smtClean="0"/>
          </a:p>
          <a:p>
            <a:pPr marL="0" indent="0">
              <a:buNone/>
            </a:pPr>
            <a:endParaRPr lang="ru-RU" dirty="0"/>
          </a:p>
          <a:p>
            <a:pPr marL="0" indent="0" algn="ctr">
              <a:buNone/>
            </a:pPr>
            <a:r>
              <a:rPr lang="ru-RU" sz="3800" dirty="0" smtClean="0">
                <a:solidFill>
                  <a:schemeClr val="accent5">
                    <a:lumMod val="75000"/>
                  </a:schemeClr>
                </a:solidFill>
              </a:rPr>
              <a:t>Подберите  синонимы к этому слову.</a:t>
            </a:r>
          </a:p>
          <a:p>
            <a:pPr>
              <a:lnSpc>
                <a:spcPct val="107000"/>
              </a:lnSpc>
              <a:spcAft>
                <a:spcPts val="800"/>
              </a:spcAft>
            </a:pPr>
            <a:r>
              <a:rPr lang="ru-RU" sz="35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Судьбина, рок, удел, жребий, доля, участь, грядущее, предназначение, предопределение,</a:t>
            </a:r>
            <a:endParaRPr lang="ru-RU" sz="2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35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провидение, крест. </a:t>
            </a:r>
            <a:endParaRPr lang="ru-RU" sz="26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ru-RU" dirty="0" smtClean="0"/>
          </a:p>
          <a:p>
            <a:pPr marL="0" indent="0">
              <a:buNone/>
            </a:pPr>
            <a:endParaRPr lang="ru-RU" dirty="0"/>
          </a:p>
        </p:txBody>
      </p:sp>
      <p:sp>
        <p:nvSpPr>
          <p:cNvPr id="5" name="Овал 4"/>
          <p:cNvSpPr/>
          <p:nvPr/>
        </p:nvSpPr>
        <p:spPr>
          <a:xfrm>
            <a:off x="2862512" y="2142273"/>
            <a:ext cx="4226312" cy="1336907"/>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lvl="0">
              <a:spcBef>
                <a:spcPts val="1000"/>
              </a:spcBef>
              <a:buClr>
                <a:srgbClr val="90C226"/>
              </a:buClr>
              <a:buSzPct val="80000"/>
            </a:pPr>
            <a:r>
              <a:rPr lang="ru-RU" sz="5400" b="1" dirty="0">
                <a:ln w="0"/>
                <a:solidFill>
                  <a:schemeClr val="tx1"/>
                </a:solidFill>
                <a:effectLst>
                  <a:outerShdw blurRad="38100" dist="19050" dir="2700000" algn="tl" rotWithShape="0">
                    <a:schemeClr val="dk1">
                      <a:alpha val="40000"/>
                    </a:schemeClr>
                  </a:outerShdw>
                </a:effectLst>
              </a:rPr>
              <a:t>СУДЬБА</a:t>
            </a:r>
          </a:p>
        </p:txBody>
      </p:sp>
    </p:spTree>
    <p:extLst>
      <p:ext uri="{BB962C8B-B14F-4D97-AF65-F5344CB8AC3E}">
        <p14:creationId xmlns:p14="http://schemas.microsoft.com/office/powerpoint/2010/main" val="3616174301"/>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5">
                    <a:lumMod val="75000"/>
                  </a:schemeClr>
                </a:solidFill>
              </a:rPr>
              <a:t>Тема урока:</a:t>
            </a:r>
            <a:endParaRPr lang="ru-RU" b="1" dirty="0">
              <a:solidFill>
                <a:schemeClr val="accent5">
                  <a:lumMod val="75000"/>
                </a:schemeClr>
              </a:solidFill>
            </a:endParaRPr>
          </a:p>
        </p:txBody>
      </p:sp>
      <p:sp>
        <p:nvSpPr>
          <p:cNvPr id="3" name="Объект 2"/>
          <p:cNvSpPr>
            <a:spLocks noGrp="1"/>
          </p:cNvSpPr>
          <p:nvPr>
            <p:ph idx="1"/>
          </p:nvPr>
        </p:nvSpPr>
        <p:spPr>
          <a:xfrm>
            <a:off x="677333" y="2160589"/>
            <a:ext cx="10429281" cy="3880773"/>
          </a:xfrm>
        </p:spPr>
        <p:txBody>
          <a:bodyPr>
            <a:normAutofit lnSpcReduction="10000"/>
          </a:bodyPr>
          <a:lstStyle/>
          <a:p>
            <a:pPr marL="0" lvl="0" indent="0">
              <a:spcBef>
                <a:spcPts val="0"/>
              </a:spcBef>
              <a:buClrTx/>
              <a:buSzTx/>
              <a:buNone/>
            </a:pPr>
            <a:r>
              <a:rPr lang="ru-RU" sz="6500" b="1" i="1" dirty="0">
                <a:solidFill>
                  <a:srgbClr val="002060"/>
                </a:solidFill>
              </a:rPr>
              <a:t>Судьба донских казаков </a:t>
            </a:r>
          </a:p>
          <a:p>
            <a:pPr marL="0" lvl="0" indent="0">
              <a:spcBef>
                <a:spcPts val="0"/>
              </a:spcBef>
              <a:buClrTx/>
              <a:buSzTx/>
              <a:buNone/>
            </a:pPr>
            <a:r>
              <a:rPr lang="ru-RU" sz="6500" b="1" i="1" dirty="0">
                <a:solidFill>
                  <a:srgbClr val="002060"/>
                </a:solidFill>
              </a:rPr>
              <a:t>в романе </a:t>
            </a:r>
          </a:p>
          <a:p>
            <a:pPr marL="0" lvl="0" indent="0">
              <a:spcBef>
                <a:spcPts val="0"/>
              </a:spcBef>
              <a:buClrTx/>
              <a:buSzTx/>
              <a:buNone/>
            </a:pPr>
            <a:r>
              <a:rPr lang="ru-RU" sz="6500" b="1" i="1" dirty="0">
                <a:solidFill>
                  <a:srgbClr val="002060"/>
                </a:solidFill>
              </a:rPr>
              <a:t>М.А. Шолохова «Тихий Дон»</a:t>
            </a:r>
          </a:p>
          <a:p>
            <a:endParaRPr lang="ru-RU" dirty="0"/>
          </a:p>
        </p:txBody>
      </p:sp>
    </p:spTree>
    <p:extLst>
      <p:ext uri="{BB962C8B-B14F-4D97-AF65-F5344CB8AC3E}">
        <p14:creationId xmlns:p14="http://schemas.microsoft.com/office/powerpoint/2010/main" val="3914898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par>
                                <p:cTn id="12" presetID="16" presetClass="entr" presetSubtype="21" fill="hold"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Vertical)">
                                      <p:cBhvr>
                                        <p:cTn id="14" dur="500"/>
                                        <p:tgtEl>
                                          <p:spTgt spid="3">
                                            <p:txEl>
                                              <p:pRg st="1" end="1"/>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accent5">
                    <a:lumMod val="75000"/>
                  </a:schemeClr>
                </a:solidFill>
                <a:latin typeface="Times New Roman" panose="02020603050405020304" pitchFamily="18" charset="0"/>
                <a:ea typeface="Times New Roman" panose="02020603050405020304" pitchFamily="18" charset="0"/>
              </a:rPr>
              <a:t>Какие задачи мы должны решить на уроке?  </a:t>
            </a:r>
            <a:endParaRPr lang="ru-RU" dirty="0">
              <a:solidFill>
                <a:schemeClr val="accent5">
                  <a:lumMod val="75000"/>
                </a:schemeClr>
              </a:solidFill>
            </a:endParaRPr>
          </a:p>
        </p:txBody>
      </p:sp>
      <p:sp>
        <p:nvSpPr>
          <p:cNvPr id="3" name="Объект 2"/>
          <p:cNvSpPr>
            <a:spLocks noGrp="1"/>
          </p:cNvSpPr>
          <p:nvPr>
            <p:ph idx="1"/>
          </p:nvPr>
        </p:nvSpPr>
        <p:spPr/>
        <p:txBody>
          <a:bodyPr>
            <a:normAutofit/>
          </a:bodyPr>
          <a:lstStyle/>
          <a:p>
            <a:pPr algn="just"/>
            <a:r>
              <a:rPr lang="ru-RU" sz="3200" dirty="0">
                <a:solidFill>
                  <a:srgbClr val="000000"/>
                </a:solidFill>
                <a:latin typeface="Times New Roman" panose="02020603050405020304" pitchFamily="18" charset="0"/>
                <a:ea typeface="Times New Roman" panose="02020603050405020304" pitchFamily="18" charset="0"/>
              </a:rPr>
              <a:t>Наша задача – разобраться в сложном содержании романа, понять авторскую версию событий, очертить круг </a:t>
            </a:r>
            <a:r>
              <a:rPr lang="ru-RU" sz="3200" dirty="0" smtClean="0">
                <a:solidFill>
                  <a:srgbClr val="000000"/>
                </a:solidFill>
                <a:latin typeface="Times New Roman" panose="02020603050405020304" pitchFamily="18" charset="0"/>
                <a:ea typeface="Times New Roman" panose="02020603050405020304" pitchFamily="18" charset="0"/>
              </a:rPr>
              <a:t>проблем, поставленных </a:t>
            </a:r>
            <a:r>
              <a:rPr lang="ru-RU" sz="3200" dirty="0">
                <a:solidFill>
                  <a:srgbClr val="000000"/>
                </a:solidFill>
                <a:latin typeface="Times New Roman" panose="02020603050405020304" pitchFamily="18" charset="0"/>
                <a:ea typeface="Times New Roman" panose="02020603050405020304" pitchFamily="18" charset="0"/>
              </a:rPr>
              <a:t>Шолоховым; вслед за ним проследить судьбу человека, судьбу народа, прошедшего через Первую мировую и гражданскую </a:t>
            </a:r>
            <a:r>
              <a:rPr lang="ru-RU" sz="3200" dirty="0" smtClean="0">
                <a:solidFill>
                  <a:srgbClr val="000000"/>
                </a:solidFill>
                <a:latin typeface="Times New Roman" panose="02020603050405020304" pitchFamily="18" charset="0"/>
                <a:ea typeface="Times New Roman" panose="02020603050405020304" pitchFamily="18" charset="0"/>
              </a:rPr>
              <a:t>войны.</a:t>
            </a:r>
            <a:endParaRPr lang="ru-RU" sz="3200" dirty="0"/>
          </a:p>
        </p:txBody>
      </p:sp>
    </p:spTree>
    <p:extLst>
      <p:ext uri="{BB962C8B-B14F-4D97-AF65-F5344CB8AC3E}">
        <p14:creationId xmlns:p14="http://schemas.microsoft.com/office/powerpoint/2010/main" val="3131365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66903" y="989711"/>
            <a:ext cx="8611633" cy="5031948"/>
          </a:xfrm>
        </p:spPr>
        <p:txBody>
          <a:bodyPr>
            <a:normAutofit/>
          </a:bodyPr>
          <a:lstStyle/>
          <a:p>
            <a:pPr marL="0" indent="0">
              <a:buNone/>
            </a:pPr>
            <a:r>
              <a:rPr lang="ru-RU" sz="3200" b="1" dirty="0" smtClean="0">
                <a:solidFill>
                  <a:schemeClr val="accent5">
                    <a:lumMod val="75000"/>
                  </a:schemeClr>
                </a:solidFill>
              </a:rPr>
              <a:t>Цели урока:</a:t>
            </a:r>
          </a:p>
          <a:p>
            <a:r>
              <a:rPr lang="ru-RU" sz="3200" b="1" dirty="0" smtClean="0"/>
              <a:t>- </a:t>
            </a:r>
            <a:r>
              <a:rPr lang="ru-RU" sz="3200" b="1" dirty="0"/>
              <a:t>синтезировать знания учащихся о романе Шолохова «Тихий Дон»;</a:t>
            </a:r>
          </a:p>
          <a:p>
            <a:r>
              <a:rPr lang="ru-RU" sz="3200" b="1" dirty="0"/>
              <a:t>- сформировать целостное представление о трагизме судьбы донского казачества;</a:t>
            </a:r>
          </a:p>
          <a:p>
            <a:r>
              <a:rPr lang="ru-RU" sz="3200" b="1" dirty="0" smtClean="0"/>
              <a:t>- </a:t>
            </a:r>
            <a:r>
              <a:rPr lang="ru-RU" sz="3200" b="1" dirty="0"/>
              <a:t>определить связь судьбы главного героя с судьбой целого народа; </a:t>
            </a:r>
          </a:p>
          <a:p>
            <a:endParaRPr lang="ru-RU" sz="2800" dirty="0"/>
          </a:p>
        </p:txBody>
      </p:sp>
    </p:spTree>
    <p:extLst>
      <p:ext uri="{BB962C8B-B14F-4D97-AF65-F5344CB8AC3E}">
        <p14:creationId xmlns:p14="http://schemas.microsoft.com/office/powerpoint/2010/main" val="2959218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chemeClr val="accent5">
                    <a:lumMod val="75000"/>
                  </a:schemeClr>
                </a:solidFill>
                <a:latin typeface="Times New Roman" panose="02020603050405020304" pitchFamily="18" charset="0"/>
                <a:ea typeface="Times New Roman" panose="02020603050405020304" pitchFamily="18" charset="0"/>
              </a:rPr>
              <a:t>Вызов. Приём «Инвентаризация».</a:t>
            </a:r>
            <a:endParaRPr lang="ru-RU" dirty="0">
              <a:solidFill>
                <a:schemeClr val="accent5">
                  <a:lumMod val="75000"/>
                </a:schemeClr>
              </a:solidFill>
            </a:endParaRPr>
          </a:p>
        </p:txBody>
      </p:sp>
      <p:sp>
        <p:nvSpPr>
          <p:cNvPr id="3" name="Объект 2"/>
          <p:cNvSpPr>
            <a:spLocks noGrp="1"/>
          </p:cNvSpPr>
          <p:nvPr>
            <p:ph idx="1"/>
          </p:nvPr>
        </p:nvSpPr>
        <p:spPr>
          <a:xfrm>
            <a:off x="677334" y="2160589"/>
            <a:ext cx="9637544" cy="4173304"/>
          </a:xfrm>
        </p:spPr>
        <p:txBody>
          <a:bodyPr>
            <a:normAutofit fontScale="92500" lnSpcReduction="10000"/>
          </a:bodyPr>
          <a:lstStyle/>
          <a:p>
            <a:pPr>
              <a:lnSpc>
                <a:spcPct val="107000"/>
              </a:lnSpc>
              <a:spcAft>
                <a:spcPts val="800"/>
              </a:spcAft>
            </a:pPr>
            <a:r>
              <a:rPr lang="ru-RU" sz="3000" b="1" dirty="0">
                <a:solidFill>
                  <a:srgbClr val="7030A0"/>
                </a:solidFill>
                <a:latin typeface="Times New Roman" panose="02020603050405020304" pitchFamily="18" charset="0"/>
                <a:ea typeface="Times New Roman" panose="02020603050405020304" pitchFamily="18" charset="0"/>
              </a:rPr>
              <a:t>Составьте список известной  вам информации, касающейся характеристики </a:t>
            </a:r>
            <a:r>
              <a:rPr lang="ru-RU" sz="3000" b="1" dirty="0" smtClean="0">
                <a:solidFill>
                  <a:srgbClr val="7030A0"/>
                </a:solidFill>
                <a:latin typeface="Times New Roman" panose="02020603050405020304" pitchFamily="18" charset="0"/>
                <a:ea typeface="Times New Roman" panose="02020603050405020304" pitchFamily="18" charset="0"/>
              </a:rPr>
              <a:t>романа.</a:t>
            </a:r>
            <a:r>
              <a:rPr lang="ru-RU" sz="3000" b="1" dirty="0">
                <a:solidFill>
                  <a:srgbClr val="7030A0"/>
                </a:solidFill>
                <a:latin typeface="Times New Roman" panose="02020603050405020304" pitchFamily="18" charset="0"/>
                <a:ea typeface="Times New Roman" panose="02020603050405020304" pitchFamily="18" charset="0"/>
              </a:rPr>
              <a:t/>
            </a:r>
            <a:br>
              <a:rPr lang="ru-RU" sz="3000" b="1" dirty="0">
                <a:solidFill>
                  <a:srgbClr val="7030A0"/>
                </a:solidFill>
                <a:latin typeface="Times New Roman" panose="02020603050405020304" pitchFamily="18" charset="0"/>
                <a:ea typeface="Times New Roman" panose="02020603050405020304" pitchFamily="18" charset="0"/>
              </a:rPr>
            </a:br>
            <a:r>
              <a:rPr lang="ru-RU"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Время действия</a:t>
            </a:r>
            <a:br>
              <a:rPr lang="ru-RU"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ru-RU"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Начало – март 1912 года, мирная жизнь.</a:t>
            </a:r>
            <a:br>
              <a:rPr lang="ru-RU"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ru-RU"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Конец – май 1922 года.</a:t>
            </a:r>
            <a:br>
              <a:rPr lang="ru-RU"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ru-RU"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Центр – 1917 год, революция, 1919 год Гражданская война.</a:t>
            </a:r>
            <a:br>
              <a:rPr lang="ru-RU"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ru-RU"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Место действия – хутор Татарский – Дон </a:t>
            </a:r>
            <a:br>
              <a:rPr lang="ru-RU"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ru-RU"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Главное  действующее лицо – казаки.</a:t>
            </a:r>
            <a:endParaRPr lang="ru-RU" sz="2200" b="1" dirty="0">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3160888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chemeClr val="accent5">
                    <a:lumMod val="75000"/>
                  </a:schemeClr>
                </a:solidFill>
              </a:rPr>
              <a:t>Сообщение </a:t>
            </a:r>
            <a:r>
              <a:rPr lang="ru-RU" b="1" dirty="0">
                <a:solidFill>
                  <a:schemeClr val="accent5">
                    <a:lumMod val="75000"/>
                  </a:schemeClr>
                </a:solidFill>
                <a:latin typeface="Times New Roman" panose="02020603050405020304" pitchFamily="18" charset="0"/>
                <a:ea typeface="Times New Roman" panose="02020603050405020304" pitchFamily="18" charset="0"/>
              </a:rPr>
              <a:t>«Донское казачество</a:t>
            </a:r>
            <a:r>
              <a:rPr lang="ru-RU" b="1" dirty="0" smtClean="0">
                <a:solidFill>
                  <a:schemeClr val="accent5">
                    <a:lumMod val="75000"/>
                  </a:schemeClr>
                </a:solidFill>
                <a:latin typeface="Times New Roman" panose="02020603050405020304" pitchFamily="18" charset="0"/>
                <a:ea typeface="Times New Roman" panose="02020603050405020304" pitchFamily="18" charset="0"/>
              </a:rPr>
              <a:t>»</a:t>
            </a:r>
            <a:endParaRPr lang="ru-RU" dirty="0">
              <a:solidFill>
                <a:schemeClr val="accent5">
                  <a:lumMod val="75000"/>
                </a:schemeClr>
              </a:solidFill>
            </a:endParaRPr>
          </a:p>
        </p:txBody>
      </p:sp>
      <p:sp>
        <p:nvSpPr>
          <p:cNvPr id="3" name="Объект 2"/>
          <p:cNvSpPr>
            <a:spLocks noGrp="1"/>
          </p:cNvSpPr>
          <p:nvPr>
            <p:ph idx="1"/>
          </p:nvPr>
        </p:nvSpPr>
        <p:spPr>
          <a:xfrm>
            <a:off x="677334" y="1550021"/>
            <a:ext cx="6220423" cy="4491342"/>
          </a:xfrm>
        </p:spPr>
        <p:txBody>
          <a:bodyPr>
            <a:noAutofit/>
          </a:bodyPr>
          <a:lstStyle/>
          <a:p>
            <a:pPr algn="just">
              <a:lnSpc>
                <a:spcPct val="107000"/>
              </a:lnSpc>
              <a:spcAft>
                <a:spcPts val="800"/>
              </a:spcAft>
            </a:pPr>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Что же это за племя такое – казачество?</a:t>
            </a:r>
            <a:r>
              <a:rPr lang="ru-RU" sz="1600" dirty="0">
                <a:latin typeface="Calibri" panose="020F0502020204030204" pitchFamily="34" charset="0"/>
                <a:ea typeface="Calibri" panose="020F0502020204030204" pitchFamily="34" charset="0"/>
                <a:cs typeface="Times New Roman" panose="02020603050405020304" pitchFamily="18" charset="0"/>
              </a:rPr>
              <a:t> </a:t>
            </a:r>
            <a:r>
              <a:rPr lang="ru-RU"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старину казаками называли вольных людей, проживающих преимущественно в степных регионах Украины и России. Точное происхождение казаков неизвестно.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r>
              <a:rPr lang="ru-RU" sz="2000" dirty="0">
                <a:solidFill>
                  <a:srgbClr val="000000"/>
                </a:solidFill>
                <a:latin typeface="Times New Roman" panose="02020603050405020304" pitchFamily="18" charset="0"/>
                <a:ea typeface="Times New Roman" panose="02020603050405020304" pitchFamily="18" charset="0"/>
              </a:rPr>
              <a:t>В Московской Руси казаками называли свободных людей, работавших по найму или определявшихся на военную службу для охраны границ государства (служилое казачество). Охрана границ осуществлялась отдельными разъездами (станицами). Наряду со служилым казачеством существовало и "вольное" казачество, для которого было характерно полное отсутствие как недвижимости, так и постоянного места жительства. </a:t>
            </a:r>
            <a:endParaRPr lang="ru-RU" sz="20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7757" y="1270000"/>
            <a:ext cx="5036304" cy="3333861"/>
          </a:xfrm>
          <a:prstGeom prst="rect">
            <a:avLst/>
          </a:prstGeom>
        </p:spPr>
      </p:pic>
    </p:spTree>
    <p:extLst>
      <p:ext uri="{BB962C8B-B14F-4D97-AF65-F5344CB8AC3E}">
        <p14:creationId xmlns:p14="http://schemas.microsoft.com/office/powerpoint/2010/main" val="287793012"/>
      </p:ext>
    </p:extLst>
  </p:cSld>
  <p:clrMapOvr>
    <a:masterClrMapping/>
  </p:clrMapOvr>
  <p:timing>
    <p:tnLst>
      <p:par>
        <p:cTn id="1" dur="indefinite" restart="never" nodeType="tmRoot"/>
      </p:par>
    </p:tnLst>
  </p:timing>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227</TotalTime>
  <Words>1262</Words>
  <Application>Microsoft Office PowerPoint</Application>
  <PresentationFormat>Произвольный</PresentationFormat>
  <Paragraphs>152</Paragraphs>
  <Slides>32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Аспект</vt:lpstr>
      <vt:lpstr>Всероссийский конкурс профессионального мастерства для педагогических работников   Номинация: «Творческая презентация к уроку»</vt:lpstr>
      <vt:lpstr>Презентация PowerPoint</vt:lpstr>
      <vt:lpstr>Правильные ответы</vt:lpstr>
      <vt:lpstr>Какое ключевое слово этих высказываний?</vt:lpstr>
      <vt:lpstr>Тема урока:</vt:lpstr>
      <vt:lpstr>Какие задачи мы должны решить на уроке?  </vt:lpstr>
      <vt:lpstr>Презентация PowerPoint</vt:lpstr>
      <vt:lpstr>Вызов. Приём «Инвентаризация».</vt:lpstr>
      <vt:lpstr>Сообщение «Донское казачество»</vt:lpstr>
      <vt:lpstr>Сообщение «Семья Мелеховых»</vt:lpstr>
      <vt:lpstr>Пантелей Прокофьевич Мелехов</vt:lpstr>
      <vt:lpstr>Пётр Мелехов</vt:lpstr>
      <vt:lpstr>Дарья (жена Петра)</vt:lpstr>
      <vt:lpstr>Григорий Мелехов</vt:lpstr>
      <vt:lpstr>Наталья (жена Григория)</vt:lpstr>
      <vt:lpstr>Дети Григория: Мишатка и Полюшка</vt:lpstr>
      <vt:lpstr>Василиса Ильинична (мать Григория)</vt:lpstr>
      <vt:lpstr>Дуняша (сестра Григория)</vt:lpstr>
      <vt:lpstr>Групповая работа «Восстанови цепочку событий».  </vt:lpstr>
      <vt:lpstr>Сообщение о Григории Мелехове. Молодость</vt:lpstr>
      <vt:lpstr>Первый опыт войны</vt:lpstr>
      <vt:lpstr>Бессмысленность убийств большевиками</vt:lpstr>
      <vt:lpstr>Сознательный выбор Григория</vt:lpstr>
      <vt:lpstr>Последнее испытание</vt:lpstr>
      <vt:lpstr>Родной дом</vt:lpstr>
      <vt:lpstr>Беседа</vt:lpstr>
      <vt:lpstr>Рефлексия. «Возврат  к ключевому слову»</vt:lpstr>
      <vt:lpstr>Единство народов России</vt:lpstr>
      <vt:lpstr>Домашнее задание</vt:lpstr>
      <vt:lpstr>Итог урока</vt:lpstr>
      <vt:lpstr>Список использованных источников</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И всюду /  страсти/ роковые,/ И от судеб/ защиты/нет. Пушкин А. С.</dc:title>
  <dc:creator>User</dc:creator>
  <cp:lastModifiedBy>Samsung</cp:lastModifiedBy>
  <cp:revision>22</cp:revision>
  <dcterms:created xsi:type="dcterms:W3CDTF">2021-03-25T01:07:31Z</dcterms:created>
  <dcterms:modified xsi:type="dcterms:W3CDTF">2022-10-13T16:03:16Z</dcterms:modified>
</cp:coreProperties>
</file>