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7" r:id="rId2"/>
    <p:sldId id="307" r:id="rId3"/>
    <p:sldId id="321" r:id="rId4"/>
    <p:sldId id="256" r:id="rId5"/>
    <p:sldId id="311" r:id="rId6"/>
    <p:sldId id="322" r:id="rId7"/>
    <p:sldId id="323" r:id="rId8"/>
    <p:sldId id="338" r:id="rId9"/>
    <p:sldId id="324" r:id="rId10"/>
    <p:sldId id="314" r:id="rId11"/>
    <p:sldId id="329" r:id="rId12"/>
    <p:sldId id="330" r:id="rId13"/>
    <p:sldId id="334" r:id="rId14"/>
    <p:sldId id="335" r:id="rId15"/>
    <p:sldId id="332" r:id="rId16"/>
    <p:sldId id="331" r:id="rId17"/>
    <p:sldId id="340" r:id="rId18"/>
    <p:sldId id="308" r:id="rId19"/>
    <p:sldId id="318" r:id="rId20"/>
    <p:sldId id="339" r:id="rId21"/>
    <p:sldId id="34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81" d="100"/>
          <a:sy n="81" d="100"/>
        </p:scale>
        <p:origin x="-149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619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751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02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93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81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82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08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61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31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86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9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60D6D-F9E7-499D-AF9E-2C87CA7F910C}" type="datetimeFigureOut">
              <a:rPr lang="ru-RU" smtClean="0"/>
              <a:pPr/>
              <a:t>02.11.2021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F25A9-4FF2-4123-AAC1-6D6E2D3558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48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7784" y="116632"/>
            <a:ext cx="6336704" cy="3456384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+mn-lt"/>
              </a:rPr>
              <a:t>Презентация к уроку по учебному предмету </a:t>
            </a:r>
            <a:r>
              <a:rPr lang="ru-RU" sz="2000" b="1" dirty="0" smtClean="0">
                <a:solidFill>
                  <a:schemeClr val="tx2"/>
                </a:solidFill>
                <a:latin typeface="+mn-lt"/>
              </a:rPr>
              <a:t>«Экономика» 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в </a:t>
            </a:r>
            <a:r>
              <a:rPr lang="ru-RU" sz="2000" b="1" dirty="0" smtClean="0">
                <a:solidFill>
                  <a:schemeClr val="tx2"/>
                </a:solidFill>
                <a:latin typeface="+mn-lt"/>
              </a:rPr>
              <a:t>6-ом 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классе на тему</a:t>
            </a:r>
            <a:r>
              <a:rPr lang="ru-RU" sz="2000" b="1" dirty="0">
                <a:solidFill>
                  <a:schemeClr val="tx2"/>
                </a:solidFill>
              </a:rPr>
              <a:t/>
            </a:r>
            <a:br>
              <a:rPr lang="ru-RU" sz="2000" b="1" dirty="0">
                <a:solidFill>
                  <a:schemeClr val="tx2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/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                         </a:t>
            </a:r>
            <a:r>
              <a:rPr lang="ru-RU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</a:t>
            </a:r>
            <a:r>
              <a:rPr lang="ru-RU" sz="3100" b="1" dirty="0" smtClean="0">
                <a:solidFill>
                  <a:srgbClr val="C00000"/>
                </a:solidFill>
              </a:rPr>
              <a:t>Государственный бюджет</a:t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3100" b="1" dirty="0" smtClean="0">
                <a:solidFill>
                  <a:srgbClr val="C00000"/>
                </a:solidFill>
              </a:rPr>
              <a:t>                  </a:t>
            </a:r>
            <a:endParaRPr lang="ru-RU" sz="31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24128" y="6021288"/>
            <a:ext cx="2016224" cy="4096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2021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48064" y="4109253"/>
            <a:ext cx="34381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Автор</a:t>
            </a:r>
            <a:r>
              <a:rPr lang="ru-RU" b="1" dirty="0">
                <a:solidFill>
                  <a:srgbClr val="C00000"/>
                </a:solidFill>
              </a:rPr>
              <a:t>:  учитель экономики </a:t>
            </a:r>
            <a:r>
              <a:rPr lang="ru-RU" b="1" dirty="0" smtClean="0">
                <a:solidFill>
                  <a:srgbClr val="C00000"/>
                </a:solidFill>
              </a:rPr>
              <a:t>                                                                                    МАОУ </a:t>
            </a:r>
            <a:r>
              <a:rPr lang="ru-RU" b="1" dirty="0">
                <a:solidFill>
                  <a:srgbClr val="C00000"/>
                </a:solidFill>
              </a:rPr>
              <a:t>СШ №16 г</a:t>
            </a:r>
            <a:r>
              <a:rPr lang="ru-RU" b="1" dirty="0" smtClean="0">
                <a:solidFill>
                  <a:srgbClr val="C00000"/>
                </a:solidFill>
              </a:rPr>
              <a:t>. Павлово                                                                                    Логинова Ольга Рафаиловна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6" name="Picture 16" descr="0000726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77733"/>
            <a:ext cx="3744416" cy="3467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native_api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636" y="2492896"/>
            <a:ext cx="2088232" cy="2386551"/>
          </a:xfrm>
          <a:prstGeom prst="rect">
            <a:avLst/>
          </a:prstGeom>
          <a:noFill/>
        </p:spPr>
      </p:pic>
      <p:pic>
        <p:nvPicPr>
          <p:cNvPr id="1026" name="Picture 2" descr="C:\Users\user\Desktop\images (1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555776" cy="133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user\Desktop\images (1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0"/>
            <a:ext cx="2555776" cy="133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88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6151889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Доходы государства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/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объясните высказывание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700807"/>
            <a:ext cx="8352928" cy="1008113"/>
          </a:xfrm>
        </p:spPr>
        <p:txBody>
          <a:bodyPr>
            <a:noAutofit/>
          </a:bodyPr>
          <a:lstStyle/>
          <a:p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2" descr="C:\Users\native_api\Desktop\origin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210" y="901841"/>
            <a:ext cx="8640960" cy="4111335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869160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618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712968" cy="1584175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Задание 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Заполните схему «Виды бюджета», расставляя знаки 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&lt;,   &gt;,  = </a:t>
            </a:r>
            <a:r>
              <a:rPr lang="ru-RU" sz="2000" dirty="0" smtClean="0">
                <a:solidFill>
                  <a:srgbClr val="002060"/>
                </a:solidFill>
              </a:rPr>
              <a:t>между доходами и расходами в соответствии с видом бюджета и укажите последствия для страны от того или иного вида бюджета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C00000"/>
                </a:solidFill>
              </a:rPr>
              <a:t>(кризис, развитие или стабильность).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628800"/>
            <a:ext cx="7772400" cy="489654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-128035" y="1988840"/>
            <a:ext cx="8967189" cy="2887057"/>
            <a:chOff x="2147" y="2080"/>
            <a:chExt cx="7355" cy="2368"/>
          </a:xfrm>
        </p:grpSpPr>
        <p:sp>
          <p:nvSpPr>
            <p:cNvPr id="2073" name="AutoShape 25"/>
            <p:cNvSpPr>
              <a:spLocks noChangeAspect="1" noChangeArrowheads="1" noTextEdit="1"/>
            </p:cNvSpPr>
            <p:nvPr/>
          </p:nvSpPr>
          <p:spPr bwMode="auto">
            <a:xfrm>
              <a:off x="2147" y="2080"/>
              <a:ext cx="7355" cy="216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3003" y="2671"/>
              <a:ext cx="1513" cy="3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lang="en-US" b="1" dirty="0" smtClean="0">
                  <a:solidFill>
                    <a:srgbClr val="C00000"/>
                  </a:solidFill>
                  <a:ea typeface="Times New Roman" pitchFamily="18" charset="0"/>
                  <a:cs typeface="Arial" pitchFamily="34" charset="0"/>
                </a:rPr>
                <a:t>дефицитный</a:t>
              </a:r>
              <a:endParaRPr lang="en-US" b="1" dirty="0" smtClean="0">
                <a:solidFill>
                  <a:srgbClr val="C00000"/>
                </a:solidFill>
                <a:cs typeface="Arial" pitchFamily="34" charset="0"/>
              </a:endParaRPr>
            </a:p>
            <a:p>
              <a:endParaRPr lang="ru-RU" dirty="0"/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 flipH="1">
              <a:off x="4184" y="2440"/>
              <a:ext cx="8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4141" y="2200"/>
              <a:ext cx="349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2932" y="2679"/>
              <a:ext cx="1621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        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" name="Text Box 20"/>
            <p:cNvSpPr txBox="1">
              <a:spLocks noChangeArrowheads="1"/>
            </p:cNvSpPr>
            <p:nvPr/>
          </p:nvSpPr>
          <p:spPr bwMode="auto">
            <a:xfrm>
              <a:off x="7009" y="2800"/>
              <a:ext cx="162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5638" y="24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6" name="Text Box 18"/>
            <p:cNvSpPr txBox="1">
              <a:spLocks noChangeArrowheads="1"/>
            </p:cNvSpPr>
            <p:nvPr/>
          </p:nvSpPr>
          <p:spPr bwMode="auto">
            <a:xfrm>
              <a:off x="4952" y="2671"/>
              <a:ext cx="1866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Arial" pitchFamily="34" charset="0"/>
                </a:rPr>
                <a:t>  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сбалансированный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>
              <a:off x="5638" y="30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4" name="Text Box 16"/>
            <p:cNvSpPr txBox="1">
              <a:spLocks noChangeArrowheads="1"/>
            </p:cNvSpPr>
            <p:nvPr/>
          </p:nvSpPr>
          <p:spPr bwMode="auto">
            <a:xfrm>
              <a:off x="4640" y="3280"/>
              <a:ext cx="2244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  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доходы ….. расходам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63" name="Line 15"/>
            <p:cNvSpPr>
              <a:spLocks noChangeShapeType="1"/>
            </p:cNvSpPr>
            <p:nvPr/>
          </p:nvSpPr>
          <p:spPr bwMode="auto">
            <a:xfrm>
              <a:off x="7881" y="30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3768" y="30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2895" y="3400"/>
              <a:ext cx="1621" cy="2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2471" y="3280"/>
              <a:ext cx="2045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 smtClean="0">
                  <a:solidFill>
                    <a:srgbClr val="002060"/>
                  </a:solidFill>
                  <a:ea typeface="Times New Roman" pitchFamily="18" charset="0"/>
                  <a:cs typeface="Arial" pitchFamily="34" charset="0"/>
                </a:rPr>
                <a:t>д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оходы…. расходов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7009" y="3280"/>
              <a:ext cx="2136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доходы</a:t>
              </a: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…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расходов</a:t>
              </a:r>
              <a:endPara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>
              <a:off x="3768" y="36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5638" y="36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7881" y="36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2885" y="4088"/>
              <a:ext cx="1621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   последствия</a:t>
              </a: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4758" y="4060"/>
              <a:ext cx="2008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          последствия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7078" y="4088"/>
              <a:ext cx="187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      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последствия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7258" y="2680"/>
              <a:ext cx="1371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профицитный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7383" y="2440"/>
              <a:ext cx="249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4017" y="2080"/>
              <a:ext cx="3615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                  </a:t>
              </a: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ВИДЫ  БЮДЖЕТА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</p:grp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85184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9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712968" cy="1584175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схема «Виды бюджета»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6811" y="1628800"/>
            <a:ext cx="8571653" cy="489654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176811" y="1124744"/>
            <a:ext cx="8967189" cy="4177589"/>
            <a:chOff x="2292" y="1727"/>
            <a:chExt cx="7355" cy="2923"/>
          </a:xfrm>
        </p:grpSpPr>
        <p:sp>
          <p:nvSpPr>
            <p:cNvPr id="2073" name="AutoShape 25"/>
            <p:cNvSpPr>
              <a:spLocks noChangeAspect="1" noChangeArrowheads="1" noTextEdit="1"/>
            </p:cNvSpPr>
            <p:nvPr/>
          </p:nvSpPr>
          <p:spPr bwMode="auto">
            <a:xfrm>
              <a:off x="2292" y="1727"/>
              <a:ext cx="7355" cy="216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3003" y="2671"/>
              <a:ext cx="1513" cy="3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lang="en-US" b="1" dirty="0" smtClean="0">
                  <a:solidFill>
                    <a:srgbClr val="C00000"/>
                  </a:solidFill>
                  <a:ea typeface="Times New Roman" pitchFamily="18" charset="0"/>
                  <a:cs typeface="Arial" pitchFamily="34" charset="0"/>
                </a:rPr>
                <a:t>дефицитный</a:t>
              </a:r>
              <a:endParaRPr lang="en-US" b="1" dirty="0" smtClean="0">
                <a:solidFill>
                  <a:srgbClr val="C00000"/>
                </a:solidFill>
                <a:cs typeface="Arial" pitchFamily="34" charset="0"/>
              </a:endParaRPr>
            </a:p>
            <a:p>
              <a:endParaRPr lang="ru-RU" dirty="0"/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 flipH="1">
              <a:off x="4184" y="2440"/>
              <a:ext cx="8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4141" y="2200"/>
              <a:ext cx="349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2895" y="2671"/>
              <a:ext cx="1621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        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" name="Text Box 20"/>
            <p:cNvSpPr txBox="1">
              <a:spLocks noChangeArrowheads="1"/>
            </p:cNvSpPr>
            <p:nvPr/>
          </p:nvSpPr>
          <p:spPr bwMode="auto">
            <a:xfrm>
              <a:off x="7009" y="2800"/>
              <a:ext cx="162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5638" y="24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6" name="Text Box 18"/>
            <p:cNvSpPr txBox="1">
              <a:spLocks noChangeArrowheads="1"/>
            </p:cNvSpPr>
            <p:nvPr/>
          </p:nvSpPr>
          <p:spPr bwMode="auto">
            <a:xfrm>
              <a:off x="4952" y="2671"/>
              <a:ext cx="1866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Arial" pitchFamily="34" charset="0"/>
                </a:rPr>
                <a:t>  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сбалансированный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>
              <a:off x="5638" y="30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4" name="Text Box 16"/>
            <p:cNvSpPr txBox="1">
              <a:spLocks noChangeArrowheads="1"/>
            </p:cNvSpPr>
            <p:nvPr/>
          </p:nvSpPr>
          <p:spPr bwMode="auto">
            <a:xfrm>
              <a:off x="4640" y="3280"/>
              <a:ext cx="2244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   доходы  </a:t>
              </a:r>
              <a:r>
                <a:rPr lang="ru-RU" b="1" dirty="0" smtClean="0">
                  <a:solidFill>
                    <a:srgbClr val="002060"/>
                  </a:solidFill>
                  <a:ea typeface="Times New Roman" pitchFamily="18" charset="0"/>
                  <a:cs typeface="Arial" pitchFamily="34" charset="0"/>
                </a:rPr>
                <a:t>  </a:t>
              </a:r>
              <a:r>
                <a:rPr lang="ru-RU" sz="2000" b="1" dirty="0" smtClean="0">
                  <a:solidFill>
                    <a:srgbClr val="C00000"/>
                  </a:solidFill>
                </a:rPr>
                <a:t>=</a:t>
              </a:r>
              <a:r>
                <a:rPr kumimoji="0" lang="ru-RU" sz="2000" b="1" i="0" u="none" strike="noStrike" cap="none" normalizeH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ru-RU" b="1" i="0" u="none" strike="noStrike" cap="none" normalizeH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расходам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63" name="Line 15"/>
            <p:cNvSpPr>
              <a:spLocks noChangeShapeType="1"/>
            </p:cNvSpPr>
            <p:nvPr/>
          </p:nvSpPr>
          <p:spPr bwMode="auto">
            <a:xfrm>
              <a:off x="7881" y="30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3768" y="30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2895" y="3400"/>
              <a:ext cx="1621" cy="2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2471" y="3280"/>
              <a:ext cx="2045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b="1" dirty="0" smtClean="0">
                  <a:solidFill>
                    <a:srgbClr val="002060"/>
                  </a:solidFill>
                  <a:ea typeface="Times New Roman" pitchFamily="18" charset="0"/>
                  <a:cs typeface="Arial" pitchFamily="34" charset="0"/>
                </a:rPr>
                <a:t>д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оходы  </a:t>
              </a:r>
              <a:r>
                <a:rPr lang="ru-RU" sz="2000" b="1" dirty="0" smtClean="0">
                  <a:solidFill>
                    <a:srgbClr val="C00000"/>
                  </a:solidFill>
                </a:rPr>
                <a:t>&lt;</a:t>
              </a: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расходов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7009" y="3280"/>
              <a:ext cx="2136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доходы</a:t>
              </a: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   </a:t>
              </a:r>
              <a:r>
                <a:rPr lang="ru-RU" sz="2000" b="1" dirty="0" smtClean="0">
                  <a:solidFill>
                    <a:srgbClr val="C00000"/>
                  </a:solidFill>
                </a:rPr>
                <a:t>&gt;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 расходов</a:t>
              </a:r>
              <a:endPara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>
              <a:off x="3768" y="36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5638" y="36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7881" y="3640"/>
              <a:ext cx="1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2885" y="4088"/>
              <a:ext cx="1621" cy="5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       последствие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 smtClean="0">
                  <a:solidFill>
                    <a:srgbClr val="002060"/>
                  </a:solidFill>
                  <a:ea typeface="Times New Roman" pitchFamily="18" charset="0"/>
                  <a:cs typeface="Arial" pitchFamily="34" charset="0"/>
                </a:rPr>
                <a:t>            </a:t>
              </a:r>
              <a:r>
                <a:rPr lang="ru-RU" b="1" dirty="0" smtClean="0">
                  <a:solidFill>
                    <a:srgbClr val="C00000"/>
                  </a:solidFill>
                  <a:ea typeface="Times New Roman" pitchFamily="18" charset="0"/>
                  <a:cs typeface="Arial" pitchFamily="34" charset="0"/>
                </a:rPr>
                <a:t>кризис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4716" y="4088"/>
              <a:ext cx="2244" cy="5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        </a:t>
              </a:r>
              <a:r>
                <a:rPr kumimoji="0" lang="ru-RU" b="1" i="0" u="none" strike="noStrike" cap="none" normalizeH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последствие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 smtClean="0">
                  <a:solidFill>
                    <a:srgbClr val="C00000"/>
                  </a:solidFill>
                  <a:cs typeface="Arial" pitchFamily="34" charset="0"/>
                </a:rPr>
                <a:t>стабильность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7078" y="4088"/>
              <a:ext cx="1870" cy="5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 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последствие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 smtClean="0">
                  <a:solidFill>
                    <a:srgbClr val="C00000"/>
                  </a:solidFill>
                  <a:cs typeface="Arial" pitchFamily="34" charset="0"/>
                </a:rPr>
                <a:t>развитие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7258" y="2680"/>
              <a:ext cx="1371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профицитный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7383" y="2440"/>
              <a:ext cx="249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4017" y="2080"/>
              <a:ext cx="3615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                  </a:t>
              </a: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ВИДЫ  БЮДЖЕТА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79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712968" cy="1584175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Задание 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 Определите по таблице какой вид бюджета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 в России за данные годы и запишите в таблицу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628800"/>
            <a:ext cx="7772400" cy="489654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5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>
            <a:off x="7469519" y="4073551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29691"/>
              </p:ext>
            </p:extLst>
          </p:nvPr>
        </p:nvGraphicFramePr>
        <p:xfrm>
          <a:off x="1079611" y="2276872"/>
          <a:ext cx="6984777" cy="2781028"/>
        </p:xfrm>
        <a:graphic>
          <a:graphicData uri="http://schemas.openxmlformats.org/drawingml/2006/table">
            <a:tbl>
              <a:tblPr/>
              <a:tblGrid>
                <a:gridCol w="18722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081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51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1998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2000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2005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2016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2020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Доходы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(млрд. руб.)</a:t>
                      </a:r>
                      <a:endParaRPr lang="ru-RU" sz="2000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SimSun"/>
                          <a:cs typeface="Times New Roman"/>
                        </a:rPr>
                        <a:t>686,8</a:t>
                      </a: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SimSun"/>
                          <a:cs typeface="Times New Roman"/>
                        </a:rPr>
                        <a:t>2097,7</a:t>
                      </a: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SimSun"/>
                          <a:cs typeface="Times New Roman"/>
                        </a:rPr>
                        <a:t>7611,6</a:t>
                      </a: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+mn-lt"/>
                          <a:ea typeface="SimSun"/>
                          <a:cs typeface="Times New Roman"/>
                        </a:rPr>
                        <a:t>13460</a:t>
                      </a:r>
                      <a:endParaRPr lang="ru-RU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Расходы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(млрд. руб.)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SimSun"/>
                          <a:cs typeface="Times New Roman"/>
                        </a:rPr>
                        <a:t>842,1</a:t>
                      </a: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SimSun"/>
                          <a:cs typeface="Times New Roman"/>
                        </a:rPr>
                        <a:t>1960,1</a:t>
                      </a: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SimSun"/>
                          <a:cs typeface="Times New Roman"/>
                        </a:rPr>
                        <a:t>5941,4</a:t>
                      </a: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SimSun"/>
                          <a:cs typeface="Times New Roman"/>
                        </a:rPr>
                        <a:t>16416,5</a:t>
                      </a: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105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Вид бюджета: профицит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- П                      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дефицит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  -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Д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88640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9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36815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           Таблица  </a:t>
            </a:r>
            <a:r>
              <a:rPr lang="ru-RU" sz="2000" dirty="0" smtClean="0">
                <a:solidFill>
                  <a:srgbClr val="002060"/>
                </a:solidFill>
              </a:rPr>
              <a:t>    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ДОХОДЫ. РАСХОДЫ. виды бюджета РФ</a:t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628800"/>
            <a:ext cx="7772400" cy="489654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5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>
            <a:off x="7469519" y="4073551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175733"/>
              </p:ext>
            </p:extLst>
          </p:nvPr>
        </p:nvGraphicFramePr>
        <p:xfrm>
          <a:off x="971600" y="2060848"/>
          <a:ext cx="6768753" cy="2781028"/>
        </p:xfrm>
        <a:graphic>
          <a:graphicData uri="http://schemas.openxmlformats.org/drawingml/2006/table">
            <a:tbl>
              <a:tblPr/>
              <a:tblGrid>
                <a:gridCol w="18722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51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1998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2000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2005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2016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2020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Доходы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(млрд. руб.)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SimSun"/>
                          <a:cs typeface="Times New Roman"/>
                        </a:rPr>
                        <a:t>686,8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SimSun"/>
                          <a:cs typeface="Times New Roman"/>
                        </a:rPr>
                        <a:t>2097,7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SimSun"/>
                          <a:cs typeface="Times New Roman"/>
                        </a:rPr>
                        <a:t>7611,6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SimSun"/>
                          <a:cs typeface="Times New Roman"/>
                        </a:rPr>
                        <a:t>13460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Расходы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(млрд. руб.)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SimSun"/>
                          <a:cs typeface="Times New Roman"/>
                        </a:rPr>
                        <a:t>842,1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SimSun"/>
                          <a:cs typeface="Times New Roman"/>
                        </a:rPr>
                        <a:t>1960,1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SimSun"/>
                          <a:cs typeface="Times New Roman"/>
                        </a:rPr>
                        <a:t>5941,4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SimSun"/>
                          <a:cs typeface="Times New Roman"/>
                        </a:rPr>
                        <a:t>16416,5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105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Вид бюджета: профицит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- П                      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дефицит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  -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+mn-lt"/>
                          <a:ea typeface="SimSun"/>
                          <a:cs typeface="Times New Roman"/>
                        </a:rPr>
                        <a:t>Д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88640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9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712968" cy="1584175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Задание 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Заполните схему «Пути выхода из дефицита» 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>
                <a:solidFill>
                  <a:srgbClr val="002060"/>
                </a:solidFill>
              </a:rPr>
              <a:t/>
            </a:r>
            <a:br>
              <a:rPr lang="ru-RU" sz="2000" dirty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Используйте материал стр. 122 учебника </a:t>
            </a:r>
            <a:b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о дефицитном бюджете</a:t>
            </a:r>
            <a:b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628800"/>
            <a:ext cx="7772400" cy="489654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5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395536" y="2060848"/>
            <a:ext cx="8425207" cy="2016224"/>
            <a:chOff x="2745" y="-1899"/>
            <a:chExt cx="7077" cy="1718"/>
          </a:xfrm>
        </p:grpSpPr>
        <p:sp>
          <p:nvSpPr>
            <p:cNvPr id="34851" name="Text Box 35"/>
            <p:cNvSpPr txBox="1">
              <a:spLocks noChangeArrowheads="1"/>
            </p:cNvSpPr>
            <p:nvPr/>
          </p:nvSpPr>
          <p:spPr bwMode="auto">
            <a:xfrm>
              <a:off x="4726" y="-1899"/>
              <a:ext cx="3584" cy="5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ПУТИ  ВЫХОДА  ИЗ  ДЕФИЦИТА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0" name="Text Box 34"/>
            <p:cNvSpPr txBox="1">
              <a:spLocks noChangeArrowheads="1"/>
            </p:cNvSpPr>
            <p:nvPr/>
          </p:nvSpPr>
          <p:spPr bwMode="auto">
            <a:xfrm>
              <a:off x="2745" y="-1208"/>
              <a:ext cx="1631" cy="5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4849" name="Text Box 33"/>
            <p:cNvSpPr txBox="1">
              <a:spLocks noChangeArrowheads="1"/>
            </p:cNvSpPr>
            <p:nvPr/>
          </p:nvSpPr>
          <p:spPr bwMode="auto">
            <a:xfrm>
              <a:off x="5891" y="-1207"/>
              <a:ext cx="1935" cy="3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4848" name="Line 32"/>
            <p:cNvSpPr>
              <a:spLocks noChangeShapeType="1"/>
            </p:cNvSpPr>
            <p:nvPr/>
          </p:nvSpPr>
          <p:spPr bwMode="auto">
            <a:xfrm flipH="1">
              <a:off x="3677" y="-1549"/>
              <a:ext cx="1049" cy="3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46" name="Text Box 30"/>
            <p:cNvSpPr txBox="1">
              <a:spLocks noChangeArrowheads="1"/>
            </p:cNvSpPr>
            <p:nvPr/>
          </p:nvSpPr>
          <p:spPr bwMode="auto">
            <a:xfrm>
              <a:off x="4493" y="-753"/>
              <a:ext cx="1216" cy="5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5" name="Text Box 29"/>
            <p:cNvSpPr txBox="1">
              <a:spLocks noChangeArrowheads="1"/>
            </p:cNvSpPr>
            <p:nvPr/>
          </p:nvSpPr>
          <p:spPr bwMode="auto">
            <a:xfrm>
              <a:off x="6124" y="-753"/>
              <a:ext cx="1165" cy="5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4844" name="Text Box 28"/>
            <p:cNvSpPr txBox="1">
              <a:spLocks noChangeArrowheads="1"/>
            </p:cNvSpPr>
            <p:nvPr/>
          </p:nvSpPr>
          <p:spPr bwMode="auto">
            <a:xfrm>
              <a:off x="7584" y="-753"/>
              <a:ext cx="2238" cy="3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4836" name="Line 20"/>
            <p:cNvSpPr>
              <a:spLocks noChangeShapeType="1"/>
            </p:cNvSpPr>
            <p:nvPr/>
          </p:nvSpPr>
          <p:spPr bwMode="auto">
            <a:xfrm>
              <a:off x="6706" y="-1321"/>
              <a:ext cx="1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35" name="Line 19"/>
            <p:cNvSpPr>
              <a:spLocks noChangeShapeType="1"/>
            </p:cNvSpPr>
            <p:nvPr/>
          </p:nvSpPr>
          <p:spPr bwMode="auto">
            <a:xfrm>
              <a:off x="8687" y="-184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>
              <a:off x="6706" y="-866"/>
              <a:ext cx="0" cy="1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 flipH="1">
              <a:off x="4959" y="-980"/>
              <a:ext cx="932" cy="2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0" name="Line 4"/>
            <p:cNvSpPr>
              <a:spLocks noChangeShapeType="1"/>
            </p:cNvSpPr>
            <p:nvPr/>
          </p:nvSpPr>
          <p:spPr bwMode="auto">
            <a:xfrm>
              <a:off x="7826" y="-1040"/>
              <a:ext cx="1048" cy="2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19" name="Picture 4" descr="C:\Users\native_api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5206" y="4581128"/>
            <a:ext cx="3344107" cy="1764043"/>
          </a:xfrm>
          <a:prstGeom prst="rect">
            <a:avLst/>
          </a:prstGeom>
          <a:noFill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88640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9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712968" cy="1584175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схема «Пути выхода из дефицита»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628800"/>
            <a:ext cx="7772400" cy="489654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5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4817" name="Group 1"/>
          <p:cNvGrpSpPr>
            <a:grpSpLocks noChangeAspect="1"/>
          </p:cNvGrpSpPr>
          <p:nvPr/>
        </p:nvGrpSpPr>
        <p:grpSpPr bwMode="auto">
          <a:xfrm>
            <a:off x="323528" y="1196752"/>
            <a:ext cx="7201368" cy="2232079"/>
            <a:chOff x="2745" y="-1899"/>
            <a:chExt cx="6049" cy="1901"/>
          </a:xfrm>
        </p:grpSpPr>
        <p:sp>
          <p:nvSpPr>
            <p:cNvPr id="34851" name="Text Box 35"/>
            <p:cNvSpPr txBox="1">
              <a:spLocks noChangeArrowheads="1"/>
            </p:cNvSpPr>
            <p:nvPr/>
          </p:nvSpPr>
          <p:spPr bwMode="auto">
            <a:xfrm>
              <a:off x="4726" y="-1899"/>
              <a:ext cx="3584" cy="5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ПУТИ  ВЫХОДА  ИЗ  ДЕФИЦИТА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0" name="Text Box 34"/>
            <p:cNvSpPr txBox="1">
              <a:spLocks noChangeArrowheads="1"/>
            </p:cNvSpPr>
            <p:nvPr/>
          </p:nvSpPr>
          <p:spPr bwMode="auto">
            <a:xfrm>
              <a:off x="2745" y="-1208"/>
              <a:ext cx="1631" cy="5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Понизить расходы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4849" name="Text Box 33"/>
            <p:cNvSpPr txBox="1">
              <a:spLocks noChangeArrowheads="1"/>
            </p:cNvSpPr>
            <p:nvPr/>
          </p:nvSpPr>
          <p:spPr bwMode="auto">
            <a:xfrm>
              <a:off x="5891" y="-1207"/>
              <a:ext cx="1935" cy="3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ea typeface="Times New Roman" pitchFamily="18" charset="0"/>
                  <a:cs typeface="Arial" pitchFamily="34" charset="0"/>
                </a:rPr>
                <a:t>Повысить доходы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4848" name="Line 32"/>
            <p:cNvSpPr>
              <a:spLocks noChangeShapeType="1"/>
            </p:cNvSpPr>
            <p:nvPr/>
          </p:nvSpPr>
          <p:spPr bwMode="auto">
            <a:xfrm flipH="1">
              <a:off x="3677" y="-1549"/>
              <a:ext cx="1049" cy="3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46" name="Text Box 30"/>
            <p:cNvSpPr txBox="1">
              <a:spLocks noChangeArrowheads="1"/>
            </p:cNvSpPr>
            <p:nvPr/>
          </p:nvSpPr>
          <p:spPr bwMode="auto">
            <a:xfrm>
              <a:off x="4493" y="-753"/>
              <a:ext cx="1216" cy="7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Напечатать</a:t>
              </a:r>
              <a:r>
                <a:rPr kumimoji="0" lang="ru-RU" sz="2000" b="1" i="0" u="none" strike="noStrike" cap="none" normalizeH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 деньги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5" name="Text Box 29"/>
            <p:cNvSpPr txBox="1">
              <a:spLocks noChangeArrowheads="1"/>
            </p:cNvSpPr>
            <p:nvPr/>
          </p:nvSpPr>
          <p:spPr bwMode="auto">
            <a:xfrm>
              <a:off x="6124" y="-753"/>
              <a:ext cx="1165" cy="5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Взять кредит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4844" name="Text Box 28"/>
            <p:cNvSpPr txBox="1">
              <a:spLocks noChangeArrowheads="1"/>
            </p:cNvSpPr>
            <p:nvPr/>
          </p:nvSpPr>
          <p:spPr bwMode="auto">
            <a:xfrm>
              <a:off x="7584" y="-753"/>
              <a:ext cx="1149" cy="5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ea typeface="Times New Roman" pitchFamily="18" charset="0"/>
                  <a:cs typeface="Arial" pitchFamily="34" charset="0"/>
                </a:rPr>
                <a:t>Повысить    налоги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4836" name="Line 20"/>
            <p:cNvSpPr>
              <a:spLocks noChangeShapeType="1"/>
            </p:cNvSpPr>
            <p:nvPr/>
          </p:nvSpPr>
          <p:spPr bwMode="auto">
            <a:xfrm>
              <a:off x="6706" y="-1321"/>
              <a:ext cx="1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35" name="Line 19"/>
            <p:cNvSpPr>
              <a:spLocks noChangeShapeType="1"/>
            </p:cNvSpPr>
            <p:nvPr/>
          </p:nvSpPr>
          <p:spPr bwMode="auto">
            <a:xfrm>
              <a:off x="8687" y="-184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>
              <a:off x="6706" y="-866"/>
              <a:ext cx="0" cy="1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 flipH="1">
              <a:off x="4959" y="-980"/>
              <a:ext cx="932" cy="2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0" name="Line 4"/>
            <p:cNvSpPr>
              <a:spLocks noChangeShapeType="1"/>
            </p:cNvSpPr>
            <p:nvPr/>
          </p:nvSpPr>
          <p:spPr bwMode="auto">
            <a:xfrm>
              <a:off x="7826" y="-979"/>
              <a:ext cx="968" cy="2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19" name="Picture 4" descr="C:\Users\native_api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8896" y="4005064"/>
            <a:ext cx="3713591" cy="19589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79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вопросы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Назвать два пути выхода из дефицита, характерных и для семьи и для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государства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Какой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вид бюджета негативен  для страны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Из каких двух частей состоит  бюджет?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Назвать три статьи расходов бюджета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280" y="188640"/>
            <a:ext cx="1042860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C:\Users\native_api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149080"/>
            <a:ext cx="2952328" cy="1964640"/>
          </a:xfrm>
          <a:prstGeom prst="rect">
            <a:avLst/>
          </a:prstGeom>
          <a:noFill/>
        </p:spPr>
      </p:pic>
      <p:pic>
        <p:nvPicPr>
          <p:cNvPr id="7" name="Picture 3" descr="C:\Users\native_api\Desktop\Без назван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149080"/>
            <a:ext cx="3212380" cy="1903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98472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772400" cy="1008111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dirty="0" smtClean="0">
                <a:solidFill>
                  <a:srgbClr val="C00000"/>
                </a:solidFill>
              </a:rPr>
              <a:t>Домашнее задание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077" y="1268760"/>
            <a:ext cx="8458199" cy="5472608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подготовке использовать структурно-логические схемы и стр. 120-123  учебного пособия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Вопросы </a:t>
            </a:r>
            <a:r>
              <a:rPr lang="ru-RU" b="1" dirty="0" smtClean="0">
                <a:solidFill>
                  <a:srgbClr val="C00000"/>
                </a:solidFill>
              </a:rPr>
              <a:t>для подготовки </a:t>
            </a:r>
            <a:r>
              <a:rPr lang="ru-RU" b="1" dirty="0">
                <a:solidFill>
                  <a:srgbClr val="C00000"/>
                </a:solidFill>
              </a:rPr>
              <a:t>домашнего задания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</a:p>
          <a:p>
            <a:endParaRPr lang="ru-RU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   На оценку «3»:</a:t>
            </a:r>
            <a:endParaRPr lang="ru-RU" dirty="0">
              <a:solidFill>
                <a:srgbClr val="C00000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Государственный бюджет. Доходы и расходы. Выполнить </a:t>
            </a:r>
            <a:r>
              <a:rPr lang="ru-RU" dirty="0" smtClean="0">
                <a:solidFill>
                  <a:schemeClr val="tx1"/>
                </a:solidFill>
              </a:rPr>
              <a:t> тест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   </a:t>
            </a:r>
            <a:r>
              <a:rPr lang="ru-RU" b="1" dirty="0">
                <a:solidFill>
                  <a:srgbClr val="C00000"/>
                </a:solidFill>
              </a:rPr>
              <a:t>На оценку «4»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Государственный бюджет. Доходы и расходы. Виды бюджета. Выполнить  тест</a:t>
            </a:r>
          </a:p>
          <a:p>
            <a:pPr lvl="0"/>
            <a:r>
              <a:rPr lang="ru-RU" b="1" dirty="0" smtClean="0">
                <a:solidFill>
                  <a:srgbClr val="C00000"/>
                </a:solidFill>
              </a:rPr>
              <a:t>    На </a:t>
            </a:r>
            <a:r>
              <a:rPr lang="ru-RU" b="1" dirty="0">
                <a:solidFill>
                  <a:srgbClr val="C00000"/>
                </a:solidFill>
              </a:rPr>
              <a:t>оценку «5»</a:t>
            </a:r>
            <a:endParaRPr lang="ru-RU" dirty="0">
              <a:solidFill>
                <a:srgbClr val="C00000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Государственный бюджет. Доходы и расходы. Виды бюджета. Пути выхода из дефицита. Выполнить  тест</a:t>
            </a:r>
          </a:p>
          <a:p>
            <a:pPr lvl="0"/>
            <a:endParaRPr lang="ru-RU" sz="1800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rgbClr val="002060"/>
                </a:solidFill>
              </a:rPr>
              <a:t> 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16632"/>
            <a:ext cx="1042860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5870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6633"/>
            <a:ext cx="8424936" cy="6583935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3100" dirty="0" smtClean="0"/>
              <a:t>                               </a:t>
            </a:r>
            <a:r>
              <a:rPr lang="ru-RU" altLang="ru-RU" sz="3100" b="1" dirty="0" smtClean="0">
                <a:solidFill>
                  <a:srgbClr val="C00000"/>
                </a:solidFill>
              </a:rPr>
              <a:t>ДОМАШНЕЕ ЗАДАНИЕ </a:t>
            </a:r>
            <a:br>
              <a:rPr lang="ru-RU" altLang="ru-RU" sz="3100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>Выделить </a:t>
            </a:r>
            <a:r>
              <a:rPr lang="ru-RU" sz="2700" b="1" dirty="0">
                <a:solidFill>
                  <a:srgbClr val="C00000"/>
                </a:solidFill>
              </a:rPr>
              <a:t>в  тестах один правильный </a:t>
            </a:r>
            <a:r>
              <a:rPr lang="ru-RU" sz="2700" b="1" dirty="0" smtClean="0">
                <a:solidFill>
                  <a:srgbClr val="C00000"/>
                </a:solidFill>
              </a:rPr>
              <a:t>ответ</a:t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>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1. Что из перечисленного выступает в качестве доходных статей бюджета?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1) выплата государственного долга               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  2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поступления от налогов    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3) финансирование оборонного заказа             4)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борьба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с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коронавирусом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 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2.Что из перечисленного выступает в качестве расходных статей бюджета?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1) выплата пенсий и пособий              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        2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сбор налогов  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3) поступления от внешней торговли 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       4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продажа государственного имущества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 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3. Что из перечисленного выступает в качестве доходных статей бюджета?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1) финансирование учреждений образования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поступления от внешней торговли    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3) финансирование учреждений спорта         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 4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финансирование науки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 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4. Что из перечисленного выступает в качестве доходных статей бюджета?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1) финансирование учреждений культуры      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 2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создание технопарков    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3) охрана окружающей среды                             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4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налоговые поступления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 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5.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Дефицитный бюджет, когда: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1)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доходы 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&lt;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расходов                                    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доходы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</a:rPr>
              <a:t>&gt;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расходов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доходы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= расходам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4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в бюджете баланс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/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/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1042860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465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1"/>
            <a:ext cx="8784976" cy="720079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Найдите  ЭКОНОМИЧЕСКИЕ Понятия из 5 класса 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и новые понятия для вас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268760"/>
            <a:ext cx="7772400" cy="489654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Семейный бюджет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Государственный бюджет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Расходы семьи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Расходы государства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002060"/>
                </a:solidFill>
              </a:rPr>
              <a:t>Доходы семьи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002060"/>
                </a:solidFill>
              </a:rPr>
              <a:t>Доходы государства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002060"/>
                </a:solidFill>
              </a:rPr>
              <a:t>Сбалансированный бюджет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002060"/>
                </a:solidFill>
              </a:rPr>
              <a:t>Дефицитный бюджет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002060"/>
                </a:solidFill>
              </a:rPr>
              <a:t>Профицитный бюджет</a:t>
            </a: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7" descr="C:\Users\Сталкер\Desktop\images (9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645024"/>
            <a:ext cx="2447851" cy="155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648" y="1556792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9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7"/>
            <a:ext cx="7772400" cy="504057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800" dirty="0" smtClean="0">
                <a:solidFill>
                  <a:srgbClr val="C00000"/>
                </a:solidFill>
              </a:rPr>
              <a:t>Домашнее задание по желанию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2276872"/>
            <a:ext cx="8458199" cy="4248472"/>
          </a:xfrm>
        </p:spPr>
        <p:txBody>
          <a:bodyPr>
            <a:noAutofit/>
          </a:bodyPr>
          <a:lstStyle/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На дополнительную оценку </a:t>
            </a:r>
            <a:r>
              <a:rPr lang="ru-RU" b="1" dirty="0">
                <a:solidFill>
                  <a:srgbClr val="C00000"/>
                </a:solidFill>
              </a:rPr>
              <a:t>«5» </a:t>
            </a:r>
            <a:r>
              <a:rPr lang="ru-RU" b="1" dirty="0" smtClean="0">
                <a:solidFill>
                  <a:srgbClr val="C00000"/>
                </a:solidFill>
              </a:rPr>
              <a:t>выполнить задание 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письменно </a:t>
            </a:r>
            <a:r>
              <a:rPr lang="ru-RU" b="1" dirty="0">
                <a:solidFill>
                  <a:srgbClr val="C00000"/>
                </a:solidFill>
              </a:rPr>
              <a:t>на </a:t>
            </a:r>
            <a:r>
              <a:rPr lang="ru-RU" b="1" dirty="0" smtClean="0">
                <a:solidFill>
                  <a:srgbClr val="C00000"/>
                </a:solidFill>
              </a:rPr>
              <a:t>выбор:</a:t>
            </a:r>
          </a:p>
          <a:p>
            <a:endParaRPr lang="ru-RU" dirty="0">
              <a:solidFill>
                <a:srgbClr val="C00000"/>
              </a:solidFill>
            </a:endParaRP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Найти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в интернет источниках  доходы и расходы бюджета Российской Федерации за 2020 год и вписать ответ в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таблицу</a:t>
            </a:r>
          </a:p>
          <a:p>
            <a:pPr marL="342900" indent="-342900">
              <a:buAutoNum type="arabicPeriod"/>
            </a:pP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2.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  Составить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кроссворд  из 10 слов по теме: «Государственный бюджет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»</a:t>
            </a: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3.    В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России с 2000 по 2007 год наблюдается профицит бюджета. Создан </a:t>
            </a:r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      стабилизационный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фонд, в котором сосредотачивались средства, </a:t>
            </a:r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     получаемые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за счёт профицита бюджета. Почему так поступило </a:t>
            </a:r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     правительство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? А как бы вы использовали эти деньги?</a:t>
            </a: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     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     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0"/>
            <a:ext cx="1042860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240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Спасибо за работу!</a:t>
            </a:r>
            <a:endParaRPr lang="ru-RU" sz="3600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https://encrypted-tbn3.google.com/images?q=tbn:ANd9GcSgg85MQVvjidBifCJ5lgNHa2LpLU_iJTtCOs0kXVa2HPb5Hv97Mw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420888"/>
            <a:ext cx="2714600" cy="203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5704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1"/>
            <a:ext cx="7772400" cy="1800199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rgbClr val="C00000"/>
                </a:solidFill>
              </a:rPr>
              <a:t>ОПРЕДЕЛИТЕ ТЕМУ УРОКА</a:t>
            </a:r>
            <a:br>
              <a:rPr lang="ru-RU" sz="3100" dirty="0">
                <a:solidFill>
                  <a:srgbClr val="C00000"/>
                </a:solidFill>
              </a:rPr>
            </a:br>
            <a:r>
              <a:rPr lang="ru-RU" sz="3200" dirty="0">
                <a:solidFill>
                  <a:srgbClr val="C00000"/>
                </a:solidFill>
              </a:rPr>
              <a:t/>
            </a:r>
            <a:br>
              <a:rPr lang="ru-RU" sz="3200" dirty="0">
                <a:solidFill>
                  <a:srgbClr val="C00000"/>
                </a:solidFill>
              </a:rPr>
            </a:br>
            <a:r>
              <a:rPr lang="ru-RU" sz="2700" i="1" dirty="0">
                <a:solidFill>
                  <a:srgbClr val="C00000"/>
                </a:solidFill>
              </a:rPr>
              <a:t>КРАСНЫЙ </a:t>
            </a:r>
            <a:r>
              <a:rPr lang="ru-RU" sz="2700" i="1" dirty="0" smtClean="0">
                <a:solidFill>
                  <a:srgbClr val="C00000"/>
                </a:solidFill>
              </a:rPr>
              <a:t>ЦВЕТ  -   Понятия из 5 класса</a:t>
            </a:r>
            <a:br>
              <a:rPr lang="ru-RU" sz="2700" i="1" dirty="0" smtClean="0">
                <a:solidFill>
                  <a:srgbClr val="C00000"/>
                </a:solidFill>
              </a:rPr>
            </a:br>
            <a:r>
              <a:rPr lang="ru-RU" sz="2700" i="1" dirty="0" smtClean="0">
                <a:solidFill>
                  <a:schemeClr val="tx2">
                    <a:lumMod val="75000"/>
                  </a:schemeClr>
                </a:solidFill>
              </a:rPr>
              <a:t>СИНИЙ ЦВЕТ  -  НОВЫЕ Понятия </a:t>
            </a:r>
            <a:r>
              <a:rPr lang="ru-RU" sz="2700" i="1" dirty="0">
                <a:solidFill>
                  <a:schemeClr val="tx2">
                    <a:lumMod val="75000"/>
                  </a:schemeClr>
                </a:solidFill>
              </a:rPr>
              <a:t>из </a:t>
            </a:r>
            <a:r>
              <a:rPr lang="ru-RU" sz="2700" i="1" dirty="0" smtClean="0">
                <a:solidFill>
                  <a:schemeClr val="tx2">
                    <a:lumMod val="75000"/>
                  </a:schemeClr>
                </a:solidFill>
              </a:rPr>
              <a:t>6 класса</a:t>
            </a:r>
            <a:br>
              <a:rPr lang="ru-RU" sz="2700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700" i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700" i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7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9931" y="2420888"/>
            <a:ext cx="7772400" cy="4680520"/>
          </a:xfrm>
        </p:spPr>
        <p:txBody>
          <a:bodyPr>
            <a:noAutofit/>
          </a:bodyPr>
          <a:lstStyle/>
          <a:p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C00000"/>
                </a:solidFill>
              </a:rPr>
              <a:t>Семейный бюджет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Государственный бюджет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C00000"/>
                </a:solidFill>
              </a:rPr>
              <a:t>Расходы семьи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Расходы государства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C00000"/>
                </a:solidFill>
              </a:rPr>
              <a:t>Доходы семьи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002060"/>
                </a:solidFill>
              </a:rPr>
              <a:t>Доходы государства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C00000"/>
                </a:solidFill>
              </a:rPr>
              <a:t>Сбалансированный бюджет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C00000"/>
                </a:solidFill>
              </a:rPr>
              <a:t>Дефицитный бюджет</a:t>
            </a:r>
          </a:p>
          <a:p>
            <a:pPr marL="457200" indent="-457200">
              <a:buAutoNum type="arabicPeriod" startAt="5"/>
            </a:pPr>
            <a:r>
              <a:rPr lang="ru-RU" sz="2400" b="1" dirty="0" smtClean="0">
                <a:solidFill>
                  <a:srgbClr val="C00000"/>
                </a:solidFill>
              </a:rPr>
              <a:t>Профицитный бюджет</a:t>
            </a:r>
            <a:endParaRPr lang="ru-RU" sz="2400" b="1" dirty="0">
              <a:solidFill>
                <a:srgbClr val="C00000"/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 startAt="5"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7" descr="C:\Users\Сталкер\Desktop\images (9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293096"/>
            <a:ext cx="2447851" cy="155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640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9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1840" y="188640"/>
            <a:ext cx="8377314" cy="576064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   </a:t>
            </a:r>
            <a:r>
              <a:rPr lang="ru-RU" sz="3100" b="1" dirty="0" smtClean="0">
                <a:solidFill>
                  <a:srgbClr val="C00000"/>
                </a:solidFill>
              </a:rPr>
              <a:t>ГОСУДАРСТВЕННЫЙ БЮДЖЕТ</a:t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3100" b="1" dirty="0" smtClean="0">
                <a:solidFill>
                  <a:srgbClr val="C00000"/>
                </a:solidFill>
              </a:rPr>
              <a:t/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3100" b="1" dirty="0">
                <a:solidFill>
                  <a:srgbClr val="C00000"/>
                </a:solidFill>
              </a:rPr>
              <a:t/>
            </a:r>
            <a:br>
              <a:rPr lang="ru-RU" sz="3100" b="1" dirty="0">
                <a:solidFill>
                  <a:srgbClr val="C00000"/>
                </a:solidFill>
              </a:rPr>
            </a:br>
            <a:r>
              <a:rPr lang="ru-RU" sz="3100" b="1" dirty="0" smtClean="0">
                <a:solidFill>
                  <a:srgbClr val="C00000"/>
                </a:solidFill>
              </a:rPr>
              <a:t/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3100" b="1" dirty="0" smtClean="0">
                <a:solidFill>
                  <a:srgbClr val="C00000"/>
                </a:solidFill>
              </a:rPr>
              <a:t/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>Вы научитесь:</a:t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1. Определять суть государственного бюджета</a:t>
            </a:r>
            <a:b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2. Перечислять доходы государства</a:t>
            </a:r>
            <a:b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3. Перечислять расходы государства</a:t>
            </a:r>
            <a:b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4. Различать виды бюджета</a:t>
            </a:r>
            <a:b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5. Находить пути выхода из дефицита</a:t>
            </a:r>
            <a:b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100" b="1" dirty="0" smtClean="0">
                <a:solidFill>
                  <a:srgbClr val="C00000"/>
                </a:solidFill>
              </a:rPr>
              <a:t/>
            </a:r>
            <a:br>
              <a:rPr lang="ru-RU" sz="3100" b="1" dirty="0" smtClean="0">
                <a:solidFill>
                  <a:srgbClr val="C00000"/>
                </a:solidFill>
              </a:rPr>
            </a:br>
            <a:endParaRPr lang="ru-RU" sz="3100" b="1" dirty="0">
              <a:solidFill>
                <a:srgbClr val="002060"/>
              </a:solidFill>
            </a:endParaRPr>
          </a:p>
        </p:txBody>
      </p:sp>
      <p:pic>
        <p:nvPicPr>
          <p:cNvPr id="8" name="Picture 2" descr="C:\Users\native_api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2088232" cy="2386551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483768" y="260647"/>
            <a:ext cx="6184776" cy="119327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a typeface="+mj-ea"/>
                <a:cs typeface="+mj-cs"/>
              </a:rPr>
              <a:t>ТЕМА</a:t>
            </a:r>
          </a:p>
          <a:p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910680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196752"/>
            <a:ext cx="2554287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679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08912" cy="136815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Семейный бюджет –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это план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доходов и расходов семьи на определенный срок</a:t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3284983"/>
            <a:ext cx="8352928" cy="79208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ГОСУДАРСТВЕННЫЙ БЮДЖЕТ </a:t>
            </a:r>
            <a:r>
              <a:rPr lang="ru-RU" sz="2800" b="1" dirty="0" smtClean="0">
                <a:solidFill>
                  <a:srgbClr val="002060"/>
                </a:solidFill>
              </a:rPr>
              <a:t>– ЭТО ПЛАН …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native_api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3788" y="1268760"/>
            <a:ext cx="2952328" cy="1964640"/>
          </a:xfrm>
          <a:prstGeom prst="rect">
            <a:avLst/>
          </a:prstGeom>
          <a:noFill/>
        </p:spPr>
      </p:pic>
      <p:pic>
        <p:nvPicPr>
          <p:cNvPr id="1027" name="Picture 3" descr="C:\Users\native_api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55764" y="4077072"/>
            <a:ext cx="3888432" cy="2303763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924944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774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864095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ГОСУДАРСТВЕННЫЙ БЮДЖЕТ</a:t>
            </a:r>
            <a:r>
              <a:rPr lang="ru-RU" sz="2800" dirty="0" smtClean="0">
                <a:solidFill>
                  <a:srgbClr val="002060"/>
                </a:solidFill>
              </a:rPr>
              <a:t> –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ПЛАН ДОХОДОВ И РАСХОДОВ ГОСУДАРСТВА на определенный срок</a:t>
            </a:r>
            <a:br>
              <a:rPr lang="ru-RU" sz="2800" dirty="0" smtClean="0">
                <a:solidFill>
                  <a:srgbClr val="00206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39952" y="3573016"/>
            <a:ext cx="4452301" cy="216024"/>
          </a:xfrm>
        </p:spPr>
        <p:txBody>
          <a:bodyPr>
            <a:noAutofit/>
          </a:bodyPr>
          <a:lstStyle/>
          <a:p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1028" name="Picture 4" descr="C:\Users\native_api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8122" y="2765352"/>
            <a:ext cx="5020342" cy="2648271"/>
          </a:xfrm>
          <a:prstGeom prst="rect">
            <a:avLst/>
          </a:prstGeom>
          <a:noFill/>
        </p:spPr>
      </p:pic>
      <p:pic>
        <p:nvPicPr>
          <p:cNvPr id="2050" name="Picture 2" descr="C:\Users\native_api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276872"/>
            <a:ext cx="2880320" cy="32917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774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6634"/>
            <a:ext cx="8424936" cy="6192686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endParaRPr lang="ru-RU" sz="31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88640"/>
            <a:ext cx="1314826" cy="1543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073" name="Group 1"/>
          <p:cNvGrpSpPr>
            <a:grpSpLocks noChangeAspect="1"/>
          </p:cNvGrpSpPr>
          <p:nvPr/>
        </p:nvGrpSpPr>
        <p:grpSpPr bwMode="auto">
          <a:xfrm>
            <a:off x="611560" y="260648"/>
            <a:ext cx="8156355" cy="6407475"/>
            <a:chOff x="3633" y="258"/>
            <a:chExt cx="4881" cy="3531"/>
          </a:xfrm>
        </p:grpSpPr>
        <p:sp>
          <p:nvSpPr>
            <p:cNvPr id="3110" name="AutoShape 38"/>
            <p:cNvSpPr>
              <a:spLocks noChangeAspect="1" noChangeArrowheads="1" noTextEdit="1"/>
            </p:cNvSpPr>
            <p:nvPr/>
          </p:nvSpPr>
          <p:spPr bwMode="auto">
            <a:xfrm>
              <a:off x="3633" y="258"/>
              <a:ext cx="4881" cy="349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09" name="Text Box 37"/>
            <p:cNvSpPr txBox="1">
              <a:spLocks noChangeArrowheads="1"/>
            </p:cNvSpPr>
            <p:nvPr/>
          </p:nvSpPr>
          <p:spPr bwMode="auto">
            <a:xfrm>
              <a:off x="4404" y="341"/>
              <a:ext cx="2740" cy="2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Государственный бюджет</a:t>
              </a:r>
              <a:endPara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8" name="Text Box 36"/>
            <p:cNvSpPr txBox="1">
              <a:spLocks noChangeArrowheads="1"/>
            </p:cNvSpPr>
            <p:nvPr/>
          </p:nvSpPr>
          <p:spPr bwMode="auto">
            <a:xfrm>
              <a:off x="4147" y="757"/>
              <a:ext cx="1030" cy="2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7" name="Text Box 35"/>
            <p:cNvSpPr txBox="1">
              <a:spLocks noChangeArrowheads="1"/>
            </p:cNvSpPr>
            <p:nvPr/>
          </p:nvSpPr>
          <p:spPr bwMode="auto">
            <a:xfrm>
              <a:off x="3976" y="1255"/>
              <a:ext cx="1713" cy="2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6" name="Text Box 34"/>
            <p:cNvSpPr txBox="1">
              <a:spLocks noChangeArrowheads="1"/>
            </p:cNvSpPr>
            <p:nvPr/>
          </p:nvSpPr>
          <p:spPr bwMode="auto">
            <a:xfrm>
              <a:off x="3633" y="2083"/>
              <a:ext cx="2226" cy="17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Подсказки для заполнения схемы: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1.Какие две части включает госбюджет?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2. Слова для заполнения схемы: </a:t>
              </a: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доходы, расходы, налоги, неналоговые доходы, оборона, образование, здравоохранение, государственное управления, СМИ, социальные программы, хозяйственная деятельность, наука, государственный долг, полиция,</a:t>
              </a:r>
              <a:r>
                <a:rPr kumimoji="0" lang="ru-RU" sz="1600" b="1" i="0" u="none" strike="noStrike" cap="none" normalizeH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культура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5" name="Text Box 33"/>
            <p:cNvSpPr txBox="1">
              <a:spLocks noChangeArrowheads="1"/>
            </p:cNvSpPr>
            <p:nvPr/>
          </p:nvSpPr>
          <p:spPr bwMode="auto">
            <a:xfrm>
              <a:off x="6202" y="757"/>
              <a:ext cx="1370" cy="2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4" name="Text Box 32"/>
            <p:cNvSpPr txBox="1">
              <a:spLocks noChangeArrowheads="1"/>
            </p:cNvSpPr>
            <p:nvPr/>
          </p:nvSpPr>
          <p:spPr bwMode="auto">
            <a:xfrm>
              <a:off x="6288" y="1089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3" name="Text Box 31"/>
            <p:cNvSpPr txBox="1">
              <a:spLocks noChangeArrowheads="1"/>
            </p:cNvSpPr>
            <p:nvPr/>
          </p:nvSpPr>
          <p:spPr bwMode="auto">
            <a:xfrm>
              <a:off x="6288" y="1338"/>
              <a:ext cx="2140" cy="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2" name="Text Box 30"/>
            <p:cNvSpPr txBox="1">
              <a:spLocks noChangeArrowheads="1"/>
            </p:cNvSpPr>
            <p:nvPr/>
          </p:nvSpPr>
          <p:spPr bwMode="auto">
            <a:xfrm>
              <a:off x="6288" y="1587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1" name="Text Box 29"/>
            <p:cNvSpPr txBox="1">
              <a:spLocks noChangeArrowheads="1"/>
            </p:cNvSpPr>
            <p:nvPr/>
          </p:nvSpPr>
          <p:spPr bwMode="auto">
            <a:xfrm>
              <a:off x="6288" y="1837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0" name="Text Box 28"/>
            <p:cNvSpPr txBox="1">
              <a:spLocks noChangeArrowheads="1"/>
            </p:cNvSpPr>
            <p:nvPr/>
          </p:nvSpPr>
          <p:spPr bwMode="auto">
            <a:xfrm>
              <a:off x="6288" y="2086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9" name="Text Box 27"/>
            <p:cNvSpPr txBox="1">
              <a:spLocks noChangeArrowheads="1"/>
            </p:cNvSpPr>
            <p:nvPr/>
          </p:nvSpPr>
          <p:spPr bwMode="auto">
            <a:xfrm>
              <a:off x="6288" y="2335"/>
              <a:ext cx="2140" cy="1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8" name="Text Box 26"/>
            <p:cNvSpPr txBox="1">
              <a:spLocks noChangeArrowheads="1"/>
            </p:cNvSpPr>
            <p:nvPr/>
          </p:nvSpPr>
          <p:spPr bwMode="auto">
            <a:xfrm>
              <a:off x="6288" y="2584"/>
              <a:ext cx="2140" cy="1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7" name="Text Box 25"/>
            <p:cNvSpPr txBox="1">
              <a:spLocks noChangeArrowheads="1"/>
            </p:cNvSpPr>
            <p:nvPr/>
          </p:nvSpPr>
          <p:spPr bwMode="auto">
            <a:xfrm>
              <a:off x="6288" y="2834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6288" y="3083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5" name="Text Box 23"/>
            <p:cNvSpPr txBox="1">
              <a:spLocks noChangeArrowheads="1"/>
            </p:cNvSpPr>
            <p:nvPr/>
          </p:nvSpPr>
          <p:spPr bwMode="auto">
            <a:xfrm>
              <a:off x="6288" y="3332"/>
              <a:ext cx="2140" cy="1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>
              <a:off x="6288" y="3582"/>
              <a:ext cx="2140" cy="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4661" y="590"/>
              <a:ext cx="1" cy="1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6887" y="590"/>
              <a:ext cx="1" cy="1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>
              <a:off x="6031" y="1172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>
              <a:off x="6031" y="1421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6031" y="1671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6031" y="1920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6031" y="2169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6031" y="2418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5" name="Line 13"/>
            <p:cNvSpPr>
              <a:spLocks noChangeShapeType="1"/>
            </p:cNvSpPr>
            <p:nvPr/>
          </p:nvSpPr>
          <p:spPr bwMode="auto">
            <a:xfrm>
              <a:off x="6031" y="2668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4" name="Line 12"/>
            <p:cNvSpPr>
              <a:spLocks noChangeShapeType="1"/>
            </p:cNvSpPr>
            <p:nvPr/>
          </p:nvSpPr>
          <p:spPr bwMode="auto">
            <a:xfrm>
              <a:off x="6031" y="2917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3" name="Line 11"/>
            <p:cNvSpPr>
              <a:spLocks noChangeShapeType="1"/>
            </p:cNvSpPr>
            <p:nvPr/>
          </p:nvSpPr>
          <p:spPr bwMode="auto">
            <a:xfrm>
              <a:off x="6031" y="3166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>
              <a:off x="6031" y="3415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1" name="Line 9"/>
            <p:cNvSpPr>
              <a:spLocks noChangeShapeType="1"/>
            </p:cNvSpPr>
            <p:nvPr/>
          </p:nvSpPr>
          <p:spPr bwMode="auto">
            <a:xfrm>
              <a:off x="6031" y="3665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0" name="Line 8"/>
            <p:cNvSpPr>
              <a:spLocks noChangeShapeType="1"/>
            </p:cNvSpPr>
            <p:nvPr/>
          </p:nvSpPr>
          <p:spPr bwMode="auto">
            <a:xfrm>
              <a:off x="6031" y="840"/>
              <a:ext cx="1" cy="28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3976" y="1671"/>
              <a:ext cx="1712" cy="2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8" name="Line 6"/>
            <p:cNvSpPr>
              <a:spLocks noChangeShapeType="1"/>
            </p:cNvSpPr>
            <p:nvPr/>
          </p:nvSpPr>
          <p:spPr bwMode="auto">
            <a:xfrm flipH="1">
              <a:off x="3804" y="840"/>
              <a:ext cx="3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7" name="Line 5"/>
            <p:cNvSpPr>
              <a:spLocks noChangeShapeType="1"/>
            </p:cNvSpPr>
            <p:nvPr/>
          </p:nvSpPr>
          <p:spPr bwMode="auto">
            <a:xfrm>
              <a:off x="3804" y="840"/>
              <a:ext cx="0" cy="9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" name="Line 4"/>
            <p:cNvSpPr>
              <a:spLocks noChangeShapeType="1"/>
            </p:cNvSpPr>
            <p:nvPr/>
          </p:nvSpPr>
          <p:spPr bwMode="auto">
            <a:xfrm>
              <a:off x="3804" y="1338"/>
              <a:ext cx="1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5" name="Line 3"/>
            <p:cNvSpPr>
              <a:spLocks noChangeShapeType="1"/>
            </p:cNvSpPr>
            <p:nvPr/>
          </p:nvSpPr>
          <p:spPr bwMode="auto">
            <a:xfrm>
              <a:off x="3804" y="1837"/>
              <a:ext cx="1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4" name="Line 2"/>
            <p:cNvSpPr>
              <a:spLocks noChangeShapeType="1"/>
            </p:cNvSpPr>
            <p:nvPr/>
          </p:nvSpPr>
          <p:spPr bwMode="auto">
            <a:xfrm>
              <a:off x="6031" y="840"/>
              <a:ext cx="1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00465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6634"/>
            <a:ext cx="8424936" cy="6192686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endParaRPr lang="ru-RU" sz="31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073" name="Group 1"/>
          <p:cNvGrpSpPr>
            <a:grpSpLocks noChangeAspect="1"/>
          </p:cNvGrpSpPr>
          <p:nvPr/>
        </p:nvGrpSpPr>
        <p:grpSpPr bwMode="auto">
          <a:xfrm>
            <a:off x="671369" y="223447"/>
            <a:ext cx="8156355" cy="6407475"/>
            <a:chOff x="3633" y="258"/>
            <a:chExt cx="4881" cy="3531"/>
          </a:xfrm>
        </p:grpSpPr>
        <p:sp>
          <p:nvSpPr>
            <p:cNvPr id="3110" name="AutoShape 38"/>
            <p:cNvSpPr>
              <a:spLocks noChangeAspect="1" noChangeArrowheads="1" noTextEdit="1"/>
            </p:cNvSpPr>
            <p:nvPr/>
          </p:nvSpPr>
          <p:spPr bwMode="auto">
            <a:xfrm>
              <a:off x="3633" y="258"/>
              <a:ext cx="4881" cy="349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09" name="Text Box 37"/>
            <p:cNvSpPr txBox="1">
              <a:spLocks noChangeArrowheads="1"/>
            </p:cNvSpPr>
            <p:nvPr/>
          </p:nvSpPr>
          <p:spPr bwMode="auto">
            <a:xfrm>
              <a:off x="4404" y="341"/>
              <a:ext cx="2740" cy="2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Государственный бюджет</a:t>
              </a:r>
              <a:endPara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8" name="Text Box 36"/>
            <p:cNvSpPr txBox="1">
              <a:spLocks noChangeArrowheads="1"/>
            </p:cNvSpPr>
            <p:nvPr/>
          </p:nvSpPr>
          <p:spPr bwMode="auto">
            <a:xfrm>
              <a:off x="4147" y="757"/>
              <a:ext cx="1030" cy="2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cs typeface="Arial" pitchFamily="34" charset="0"/>
                </a:rPr>
                <a:t>доходы</a:t>
              </a:r>
            </a:p>
          </p:txBody>
        </p:sp>
        <p:sp>
          <p:nvSpPr>
            <p:cNvPr id="3107" name="Text Box 35"/>
            <p:cNvSpPr txBox="1">
              <a:spLocks noChangeArrowheads="1"/>
            </p:cNvSpPr>
            <p:nvPr/>
          </p:nvSpPr>
          <p:spPr bwMode="auto">
            <a:xfrm>
              <a:off x="3976" y="1255"/>
              <a:ext cx="1713" cy="2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налоги</a:t>
              </a:r>
            </a:p>
          </p:txBody>
        </p:sp>
        <p:sp>
          <p:nvSpPr>
            <p:cNvPr id="3106" name="Text Box 34"/>
            <p:cNvSpPr txBox="1">
              <a:spLocks noChangeArrowheads="1"/>
            </p:cNvSpPr>
            <p:nvPr/>
          </p:nvSpPr>
          <p:spPr bwMode="auto">
            <a:xfrm>
              <a:off x="3719" y="2083"/>
              <a:ext cx="2140" cy="17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5" name="Text Box 33"/>
            <p:cNvSpPr txBox="1">
              <a:spLocks noChangeArrowheads="1"/>
            </p:cNvSpPr>
            <p:nvPr/>
          </p:nvSpPr>
          <p:spPr bwMode="auto">
            <a:xfrm>
              <a:off x="6202" y="757"/>
              <a:ext cx="1370" cy="2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cs typeface="Arial" pitchFamily="34" charset="0"/>
                </a:rPr>
                <a:t>расходы</a:t>
              </a:r>
            </a:p>
          </p:txBody>
        </p:sp>
        <p:sp>
          <p:nvSpPr>
            <p:cNvPr id="3104" name="Text Box 32"/>
            <p:cNvSpPr txBox="1">
              <a:spLocks noChangeArrowheads="1"/>
            </p:cNvSpPr>
            <p:nvPr/>
          </p:nvSpPr>
          <p:spPr bwMode="auto">
            <a:xfrm>
              <a:off x="6288" y="1089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оборона</a:t>
              </a:r>
            </a:p>
          </p:txBody>
        </p:sp>
        <p:sp>
          <p:nvSpPr>
            <p:cNvPr id="3103" name="Text Box 31"/>
            <p:cNvSpPr txBox="1">
              <a:spLocks noChangeArrowheads="1"/>
            </p:cNvSpPr>
            <p:nvPr/>
          </p:nvSpPr>
          <p:spPr bwMode="auto">
            <a:xfrm>
              <a:off x="6288" y="1338"/>
              <a:ext cx="2140" cy="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образование</a:t>
              </a:r>
            </a:p>
          </p:txBody>
        </p:sp>
        <p:sp>
          <p:nvSpPr>
            <p:cNvPr id="3102" name="Text Box 30"/>
            <p:cNvSpPr txBox="1">
              <a:spLocks noChangeArrowheads="1"/>
            </p:cNvSpPr>
            <p:nvPr/>
          </p:nvSpPr>
          <p:spPr bwMode="auto">
            <a:xfrm>
              <a:off x="6288" y="1587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здравоохранение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1" name="Text Box 29"/>
            <p:cNvSpPr txBox="1">
              <a:spLocks noChangeArrowheads="1"/>
            </p:cNvSpPr>
            <p:nvPr/>
          </p:nvSpPr>
          <p:spPr bwMode="auto">
            <a:xfrm>
              <a:off x="6288" y="1837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г</a:t>
              </a: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осударственное управление</a:t>
              </a:r>
            </a:p>
          </p:txBody>
        </p:sp>
        <p:sp>
          <p:nvSpPr>
            <p:cNvPr id="3100" name="Text Box 28"/>
            <p:cNvSpPr txBox="1">
              <a:spLocks noChangeArrowheads="1"/>
            </p:cNvSpPr>
            <p:nvPr/>
          </p:nvSpPr>
          <p:spPr bwMode="auto">
            <a:xfrm>
              <a:off x="6288" y="2086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СМИ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9" name="Text Box 27"/>
            <p:cNvSpPr txBox="1">
              <a:spLocks noChangeArrowheads="1"/>
            </p:cNvSpPr>
            <p:nvPr/>
          </p:nvSpPr>
          <p:spPr bwMode="auto">
            <a:xfrm>
              <a:off x="6288" y="2335"/>
              <a:ext cx="2140" cy="1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с</a:t>
              </a: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оциальные программы</a:t>
              </a:r>
            </a:p>
          </p:txBody>
        </p:sp>
        <p:sp>
          <p:nvSpPr>
            <p:cNvPr id="3098" name="Text Box 26"/>
            <p:cNvSpPr txBox="1">
              <a:spLocks noChangeArrowheads="1"/>
            </p:cNvSpPr>
            <p:nvPr/>
          </p:nvSpPr>
          <p:spPr bwMode="auto">
            <a:xfrm>
              <a:off x="6288" y="2584"/>
              <a:ext cx="2140" cy="1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х</a:t>
              </a: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озяйственная деятельнос</a:t>
              </a: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ть</a:t>
              </a:r>
            </a:p>
          </p:txBody>
        </p:sp>
        <p:sp>
          <p:nvSpPr>
            <p:cNvPr id="3097" name="Text Box 25"/>
            <p:cNvSpPr txBox="1">
              <a:spLocks noChangeArrowheads="1"/>
            </p:cNvSpPr>
            <p:nvPr/>
          </p:nvSpPr>
          <p:spPr bwMode="auto">
            <a:xfrm>
              <a:off x="6288" y="2809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наука</a:t>
              </a:r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6288" y="3083"/>
              <a:ext cx="2140" cy="1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полиция</a:t>
              </a:r>
            </a:p>
          </p:txBody>
        </p:sp>
        <p:sp>
          <p:nvSpPr>
            <p:cNvPr id="3095" name="Text Box 23"/>
            <p:cNvSpPr txBox="1">
              <a:spLocks noChangeArrowheads="1"/>
            </p:cNvSpPr>
            <p:nvPr/>
          </p:nvSpPr>
          <p:spPr bwMode="auto">
            <a:xfrm>
              <a:off x="6288" y="3332"/>
              <a:ext cx="2140" cy="1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г</a:t>
              </a: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осударственный долг</a:t>
              </a:r>
            </a:p>
          </p:txBody>
        </p:sp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>
              <a:off x="6288" y="3582"/>
              <a:ext cx="2140" cy="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экология</a:t>
              </a:r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4661" y="590"/>
              <a:ext cx="1" cy="1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6887" y="590"/>
              <a:ext cx="1" cy="1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>
              <a:off x="6031" y="1172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>
              <a:off x="6031" y="1421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6031" y="1671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6031" y="1920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6031" y="2169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6031" y="2418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5" name="Line 13"/>
            <p:cNvSpPr>
              <a:spLocks noChangeShapeType="1"/>
            </p:cNvSpPr>
            <p:nvPr/>
          </p:nvSpPr>
          <p:spPr bwMode="auto">
            <a:xfrm>
              <a:off x="6031" y="2668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4" name="Line 12"/>
            <p:cNvSpPr>
              <a:spLocks noChangeShapeType="1"/>
            </p:cNvSpPr>
            <p:nvPr/>
          </p:nvSpPr>
          <p:spPr bwMode="auto">
            <a:xfrm>
              <a:off x="6031" y="2917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3" name="Line 11"/>
            <p:cNvSpPr>
              <a:spLocks noChangeShapeType="1"/>
            </p:cNvSpPr>
            <p:nvPr/>
          </p:nvSpPr>
          <p:spPr bwMode="auto">
            <a:xfrm>
              <a:off x="6031" y="3166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>
              <a:off x="6031" y="3415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1" name="Line 9"/>
            <p:cNvSpPr>
              <a:spLocks noChangeShapeType="1"/>
            </p:cNvSpPr>
            <p:nvPr/>
          </p:nvSpPr>
          <p:spPr bwMode="auto">
            <a:xfrm>
              <a:off x="6031" y="3665"/>
              <a:ext cx="1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0" name="Line 8"/>
            <p:cNvSpPr>
              <a:spLocks noChangeShapeType="1"/>
            </p:cNvSpPr>
            <p:nvPr/>
          </p:nvSpPr>
          <p:spPr bwMode="auto">
            <a:xfrm>
              <a:off x="6031" y="840"/>
              <a:ext cx="1" cy="28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3976" y="1671"/>
              <a:ext cx="1984" cy="2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н</a:t>
              </a:r>
              <a:r>
                <a:rPr kumimoji="0" 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еналоговые</a:t>
              </a:r>
              <a:r>
                <a:rPr kumimoji="0" lang="ru-RU" sz="1800" b="1" i="0" u="none" strike="noStrike" cap="none" normalizeH="0" dirty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 поступления</a:t>
              </a:r>
              <a:endPara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8" name="Line 6"/>
            <p:cNvSpPr>
              <a:spLocks noChangeShapeType="1"/>
            </p:cNvSpPr>
            <p:nvPr/>
          </p:nvSpPr>
          <p:spPr bwMode="auto">
            <a:xfrm flipH="1">
              <a:off x="3804" y="840"/>
              <a:ext cx="3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7" name="Line 5"/>
            <p:cNvSpPr>
              <a:spLocks noChangeShapeType="1"/>
            </p:cNvSpPr>
            <p:nvPr/>
          </p:nvSpPr>
          <p:spPr bwMode="auto">
            <a:xfrm>
              <a:off x="3804" y="840"/>
              <a:ext cx="0" cy="9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" name="Line 4"/>
            <p:cNvSpPr>
              <a:spLocks noChangeShapeType="1"/>
            </p:cNvSpPr>
            <p:nvPr/>
          </p:nvSpPr>
          <p:spPr bwMode="auto">
            <a:xfrm>
              <a:off x="3804" y="1338"/>
              <a:ext cx="1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5" name="Line 3"/>
            <p:cNvSpPr>
              <a:spLocks noChangeShapeType="1"/>
            </p:cNvSpPr>
            <p:nvPr/>
          </p:nvSpPr>
          <p:spPr bwMode="auto">
            <a:xfrm>
              <a:off x="3804" y="1837"/>
              <a:ext cx="1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4" name="Line 2"/>
            <p:cNvSpPr>
              <a:spLocks noChangeShapeType="1"/>
            </p:cNvSpPr>
            <p:nvPr/>
          </p:nvSpPr>
          <p:spPr bwMode="auto">
            <a:xfrm>
              <a:off x="6031" y="840"/>
              <a:ext cx="1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46" name="Picture 2" descr="C:\Users\native_api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2020" y="3935103"/>
            <a:ext cx="2052250" cy="23454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0359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6634"/>
            <a:ext cx="8424936" cy="6192686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endParaRPr lang="ru-RU" sz="31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" name="Picture 1" descr="C:\Users\native_api\Desktop\з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746540" cy="59027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465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1953</TotalTime>
  <Words>582</Words>
  <Application>Microsoft Office PowerPoint</Application>
  <PresentationFormat>Экран (4:3)</PresentationFormat>
  <Paragraphs>179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к уроку по учебному предмету «Экономика» в 6-ом классе на тему                                               Государственный бюджет                   </vt:lpstr>
      <vt:lpstr>Найдите  ЭКОНОМИЧЕСКИЕ Понятия из 5 класса  и новые понятия для вас</vt:lpstr>
      <vt:lpstr>ОПРЕДЕЛИТЕ ТЕМУ УРОКА  КРАСНЫЙ ЦВЕТ  -   Понятия из 5 класса СИНИЙ ЦВЕТ  -  НОВЫЕ Понятия из 6 класса  </vt:lpstr>
      <vt:lpstr>                          ГОСУДАРСТВЕННЫЙ БЮДЖЕТ     Вы научитесь: 1. Определять суть государственного бюджета 2. Перечислять доходы государства 3. Перечислять расходы государства 4. Различать виды бюджета 5. Находить пути выхода из дефицита  </vt:lpstr>
      <vt:lpstr>Семейный бюджет – это план доходов и расходов семьи на определенный срок  </vt:lpstr>
      <vt:lpstr>ГОСУДАРСТВЕННЫЙ БЮДЖЕТ – ПЛАН ДОХОДОВ И РАСХОДОВ ГОСУДАРСТВА на определенный срок </vt:lpstr>
      <vt:lpstr> </vt:lpstr>
      <vt:lpstr> </vt:lpstr>
      <vt:lpstr> </vt:lpstr>
      <vt:lpstr>Доходы государства           объясните высказывание</vt:lpstr>
      <vt:lpstr>Задание   Заполните схему «Виды бюджета», расставляя знаки  &lt;,   &gt;,  = между доходами и расходами в соответствии с видом бюджета и укажите последствия для страны от того или иного вида бюджета (кризис, развитие или стабильность).</vt:lpstr>
      <vt:lpstr>схема «Виды бюджета»</vt:lpstr>
      <vt:lpstr>Задание   Определите по таблице какой вид бюджета  в России за данные годы и запишите в таблицу</vt:lpstr>
      <vt:lpstr>           Таблица       ДОХОДЫ. РАСХОДЫ. виды бюджета РФ  </vt:lpstr>
      <vt:lpstr>Задание   Заполните схему «Пути выхода из дефицита»   Используйте материал стр. 122 учебника  о дефицитном бюджете </vt:lpstr>
      <vt:lpstr>схема «Пути выхода из дефицита»</vt:lpstr>
      <vt:lpstr>вопросы</vt:lpstr>
      <vt:lpstr>Домашнее задание</vt:lpstr>
      <vt:lpstr>                                       ДОМАШНЕЕ ЗАДАНИЕ  Выделить в  тестах один правильный ответ   1. Что из перечисленного выступает в качестве доходных статей бюджета? 1) выплата государственного долга                     2) поступления от налогов     3) финансирование оборонного заказа             4)  борьба с коронавирусом   2.Что из перечисленного выступает в качестве расходных статей бюджета? 1) выплата пенсий и пособий                          2) сбор налогов   3) поступления от внешней торговли            4) продажа государственного имущества   3. Что из перечисленного выступает в качестве доходных статей бюджета? 1) финансирование учреждений образования  2) поступления от внешней торговли     3) финансирование учреждений спорта              4) финансирование науки   4. Что из перечисленного выступает в качестве доходных статей бюджета? 1) финансирование учреждений культуры           2) создание технопарков     3) охрана окружающей среды                                 4) налоговые поступления   5. Дефицитный бюджет, когда: 1) доходы  &lt;   расходов                                       3) доходы &gt; расходов 2) доходы = расходам                                         4) в бюджете баланс      </vt:lpstr>
      <vt:lpstr>Домашнее задание по желанию</vt:lpstr>
      <vt:lpstr>Спасибо за работу!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 урока:  Процесс производства.</dc:title>
  <dc:creator>user</dc:creator>
  <cp:lastModifiedBy>admin</cp:lastModifiedBy>
  <cp:revision>163</cp:revision>
  <dcterms:created xsi:type="dcterms:W3CDTF">2015-11-23T16:46:01Z</dcterms:created>
  <dcterms:modified xsi:type="dcterms:W3CDTF">2021-11-02T17:20:29Z</dcterms:modified>
</cp:coreProperties>
</file>