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ADA9-2A3D-4EFA-9707-0D0F3B2684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5475-B7D2-4CB7-848E-A3CDC654A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A5F8-431D-4444-AA4B-87F03F779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0034-7D33-428E-95FD-70181F17C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45A-C02A-46F7-AAB0-C149509952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5650-FE3E-415E-99FB-DC55E6731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B39-FFC7-4B31-9FB2-DAD5058E0B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4E05-922C-47DE-8FFF-8BD4629D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3D2-166D-4000-9DBD-43E792969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AEF-4924-427B-8395-B19647BB4A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A05-54F0-4A82-A43E-259516F0F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F288A8-6C74-4300-AECF-D83F95E57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М.В. Ломоносов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«…Он, лучше сказать, сам был первым нашим университетом»</a:t>
            </a:r>
          </a:p>
          <a:p>
            <a:r>
              <a:rPr lang="ru-RU" dirty="0" smtClean="0"/>
              <a:t>                             А.С. Пушкин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905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3400"/>
            <a:ext cx="6707088" cy="990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Поэтическое наследие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Поэтическое наследие Ломоносова включает в себя  философские оды-размышления "Утреннее размышление о Божием величестве" (1743) и "Вечернее размышление о Божием величестве" (1743), стихотворные переложения псалмов и примыкающую к ним "Оду, выбранную из Иова" (1751), дидактическое "Письмо о пользе стекла" (1752), незаконченную героическую поэму "Петр Великий" (1756-1761), философский "Разговор с Анакреоном", героическую идиллию "</a:t>
            </a:r>
            <a:r>
              <a:rPr lang="ru-RU" dirty="0" err="1" smtClean="0"/>
              <a:t>Полидор</a:t>
            </a:r>
            <a:r>
              <a:rPr lang="ru-RU" dirty="0" smtClean="0"/>
              <a:t>" (1750), две трагедии, многочисленные стихи по случаю различных празднеств, эпиграммы, притчи, переводные стихи.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9488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90" y="476672"/>
            <a:ext cx="4032447" cy="63567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Оды – вершины поэтического творчества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980728"/>
            <a:ext cx="4287341" cy="55100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/>
              <a:t>Вершиной поэтического творчества Ломоносова являются его оды, написанные им "на случай" - в связи с заметными событиями в жизни государства, например, к восшествию на престол императриц Елизаветы и Екатерины II.</a:t>
            </a:r>
          </a:p>
          <a:p>
            <a:pPr algn="ctr"/>
            <a:r>
              <a:rPr lang="ru-RU" sz="2000" dirty="0" smtClean="0"/>
              <a:t>Ломоносов использовал торжественные поводы для создания ярких и величественных картин мироздания. Оды изобилуют метафорами, гиперболами, аллегориями, риторическими вопросами и другими приемами, создающими внутреннюю динамику и звуковое богатство стиха, проникнуты патриотическим пафосом, размышлениями о будущем России.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2696118" cy="1224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/>
              <a:t>Особенность поэтического мировоззрения Ломоносова подметил впоследствии Гоголь: "Сила восторга превратила натуралиста в поэта".</a:t>
            </a:r>
            <a:endParaRPr lang="ru-RU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49" y="2405349"/>
            <a:ext cx="1411009" cy="2036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67" y="4509119"/>
            <a:ext cx="1541319" cy="2041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450" y="3284983"/>
            <a:ext cx="2073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императрица Елизавета 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842079"/>
            <a:ext cx="2207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императрица Екатерины II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836712"/>
            <a:ext cx="5184576" cy="58326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Русский ученый-энциклопедист знал и ценил философское творчество Лейбница и Декарта. В то же время в своих гносеологических воззрениях Ломоносов стремился избегать крайностей сенсуализма, признавая исключительную роль рационального познания: "Те, кто, собираясь извлечь из опыта истины, не берет с собой ничего, кроме собственных чувств, по большей части должны остаться ни с чем, ибо они или не замечают лучшего и необходимейшего, или не умеют воспользоваться тем, что видят или постигают при помощи остальных чувств".</a:t>
            </a:r>
          </a:p>
          <a:p>
            <a:pPr algn="ctr"/>
            <a:r>
              <a:rPr lang="ru-RU" dirty="0" smtClean="0"/>
              <a:t>Ученый не был склонен к мистицизму в понимании природы, утверждая, что "приписывать... физическое свойство тел божественной воле или какой-нибудь чудодейственной силе мы не можем".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3" y="2136636"/>
            <a:ext cx="1790700" cy="2562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1584176" cy="20049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440160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44186" y="908720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Лейбниц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0582" y="4069565"/>
            <a:ext cx="710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Декарт</a:t>
            </a:r>
            <a:endParaRPr lang="ru-RU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983532"/>
            <a:ext cx="6569199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Один из основоположников новой светской российской культуры, Ломоносов был убежден, что научное и культурное творчество требуют высокого нравственного и даже религиозного вдохновения.</a:t>
            </a:r>
            <a:endParaRPr lang="ru-RU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876425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861048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384376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712" y="260648"/>
            <a:ext cx="375476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Биография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5"/>
            <a:ext cx="4042792" cy="495563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Михаил Васильевич Ломоносов Родился 8 (19) ноября 1711 в деревне </a:t>
            </a:r>
            <a:r>
              <a:rPr lang="ru-RU" dirty="0" err="1" smtClean="0"/>
              <a:t>Мишлинская</a:t>
            </a:r>
            <a:r>
              <a:rPr lang="ru-RU" dirty="0" smtClean="0"/>
              <a:t> близ Холмогор Архангельской губернии в семье крестьянина-помора. Ходил с отцом на судах за рыбой в Белое море и Северный Ледовитый океан. Рано научился грамоте и к 14 годам прочел все книги, которые мог достать: "Арифметику" Магницкого, "Славянскую грамматику" </a:t>
            </a:r>
            <a:r>
              <a:rPr lang="ru-RU" dirty="0" err="1" smtClean="0"/>
              <a:t>Смотрицкого</a:t>
            </a:r>
            <a:r>
              <a:rPr lang="ru-RU" dirty="0" smtClean="0"/>
              <a:t> и "Псалтырь" </a:t>
            </a:r>
            <a:r>
              <a:rPr lang="ru-RU" dirty="0" err="1" smtClean="0"/>
              <a:t>Симеона</a:t>
            </a:r>
            <a:r>
              <a:rPr lang="ru-RU" dirty="0" smtClean="0"/>
              <a:t> Полоцкого. В декабре 1730 года ушел с рыбным обозом в Москву.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25" y="188639"/>
            <a:ext cx="2952750" cy="1512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82" y="2145813"/>
            <a:ext cx="1230027" cy="188276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76" y="2123575"/>
            <a:ext cx="1175400" cy="173747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62" y="4564925"/>
            <a:ext cx="2192875" cy="167238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0556" y="1741214"/>
            <a:ext cx="1879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деревне </a:t>
            </a:r>
            <a:r>
              <a:rPr lang="ru-RU" sz="1200" b="1" dirty="0" err="1" smtClean="0">
                <a:solidFill>
                  <a:schemeClr val="tx2"/>
                </a:solidFill>
              </a:rPr>
              <a:t>Мишлинская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9533" y="4084208"/>
            <a:ext cx="2223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"Арифметика" Магницкого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3283" y="3903783"/>
            <a:ext cx="2209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"</a:t>
            </a:r>
            <a:r>
              <a:rPr lang="ru-RU" sz="1200" b="1" dirty="0" smtClean="0">
                <a:solidFill>
                  <a:schemeClr val="tx2"/>
                </a:solidFill>
              </a:rPr>
              <a:t>Славянская грамматика" </a:t>
            </a:r>
          </a:p>
          <a:p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            </a:t>
            </a:r>
            <a:r>
              <a:rPr lang="ru-RU" sz="1200" b="1" dirty="0" err="1" smtClean="0">
                <a:solidFill>
                  <a:schemeClr val="tx2"/>
                </a:solidFill>
              </a:rPr>
              <a:t>Смотрицкого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3432" y="6336030"/>
            <a:ext cx="272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"Псалтырь" </a:t>
            </a:r>
            <a:r>
              <a:rPr lang="ru-RU" sz="1200" b="1" dirty="0" err="1" smtClean="0">
                <a:solidFill>
                  <a:schemeClr val="tx2"/>
                </a:solidFill>
              </a:rPr>
              <a:t>Симеона</a:t>
            </a:r>
            <a:r>
              <a:rPr lang="ru-RU" sz="1200" b="1" dirty="0" smtClean="0">
                <a:solidFill>
                  <a:schemeClr val="tx2"/>
                </a:solidFill>
              </a:rPr>
              <a:t> Полоцкого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58044"/>
            <a:ext cx="1349896" cy="1687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167"/>
            <a:ext cx="814171" cy="922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6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4038600" cy="36004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 январе 1731 года Ломоносов, выдав себя за дворянского сына, поступил в Московскую славяно-греко-латинскую академию, где получил хорошую подготовку по древним языкам и другим гуманитарным наукам. Латинский язык знал в</a:t>
            </a:r>
          </a:p>
          <a:p>
            <a:pPr marL="0" indent="0" algn="ctr">
              <a:buNone/>
            </a:pPr>
            <a:r>
              <a:rPr lang="ru-RU" dirty="0" smtClean="0"/>
              <a:t>                совершенстве,</a:t>
            </a:r>
          </a:p>
          <a:p>
            <a:pPr marL="0" indent="0" algn="ctr">
              <a:buNone/>
            </a:pPr>
            <a:r>
              <a:rPr lang="ru-RU" dirty="0" smtClean="0"/>
              <a:t>                       впоследствии был</a:t>
            </a:r>
          </a:p>
          <a:p>
            <a:pPr marL="0" indent="0" algn="ctr">
              <a:buNone/>
            </a:pPr>
            <a:r>
              <a:rPr lang="ru-RU" dirty="0" smtClean="0"/>
              <a:t>                   признан одним из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лучших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латинистов Европы.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6610" y="2276872"/>
            <a:ext cx="4038600" cy="1541149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В начале 1736 года как один из лучших студентов Ломоносов был направлен в университет при Петербургской академии наук, а осенью того же года - в Германию, в </a:t>
            </a:r>
            <a:r>
              <a:rPr lang="ru-RU" sz="1600" dirty="0" err="1" smtClean="0"/>
              <a:t>Марбургский</a:t>
            </a:r>
            <a:r>
              <a:rPr lang="ru-RU" sz="1600" dirty="0" smtClean="0"/>
              <a:t> университет, в котором 3 года обучался естественным и гуманитарным наукам.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4" y="3396079"/>
            <a:ext cx="1628775" cy="2809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620688"/>
            <a:ext cx="2562225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69" y="4475930"/>
            <a:ext cx="2638425" cy="1545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Московская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славяно-греко-латинская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академия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2285" y="764704"/>
            <a:ext cx="134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Петербургская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академия наук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6021288"/>
            <a:ext cx="2242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</a:rPr>
              <a:t>Марбургский</a:t>
            </a:r>
            <a:r>
              <a:rPr lang="ru-RU" sz="1200" b="1" dirty="0" smtClean="0">
                <a:solidFill>
                  <a:schemeClr val="tx2"/>
                </a:solidFill>
              </a:rPr>
              <a:t> университет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4" y="113609"/>
            <a:ext cx="1083391" cy="1227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1008112" cy="12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852" y="270892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В 1739 году отправился во </a:t>
            </a:r>
            <a:r>
              <a:rPr lang="ru-RU" dirty="0" err="1" smtClean="0"/>
              <a:t>Фрайбург</a:t>
            </a:r>
            <a:r>
              <a:rPr lang="ru-RU" dirty="0" smtClean="0"/>
              <a:t>, где изучал химию и горное дело в Горной академии. К этому времени относятся первые поэтические и литературно-теоретические опыты. Ломоносов прислал в Россию "Письмо о правилах российского стихотворства" с приложенной к нему одой "На взятие Хотина", в которой практически подтверждал провозглашенные в "Письме" правила русского силлабо-тонического стихосложения. Последовательно и смело развивал идеи, впервые высказанные В. К. Тредиаковским, и утверждал силлабо-тоническую систему как "природную" для русского языка.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4299" y="1299182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В 1741 году Ломоносов вернулся в Россию.</a:t>
            </a:r>
          </a:p>
          <a:p>
            <a:pPr algn="ctr"/>
            <a:r>
              <a:rPr lang="ru-RU" dirty="0" smtClean="0"/>
              <a:t>В 1742 году был назначен адъюнктом физического класса, а в 1745 - профессором химии (академиком) Петербургской академии наук. Сразу повел борьбу против "неприятелей наук российских" из числа иностранцев.</a:t>
            </a:r>
          </a:p>
          <a:p>
            <a:pPr algn="ctr"/>
            <a:r>
              <a:rPr lang="ru-RU" dirty="0" smtClean="0"/>
              <a:t>Творчество Ломоносова было исключительно разносторонним. В его работах получили освещение почти все отрасли современного ему естествознания, горного дела и металлургии, математики, истории, филологии, языкознания, искусства, литературы.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3061"/>
            <a:ext cx="2408997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1318312"/>
            <a:ext cx="129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tx2"/>
                </a:solidFill>
              </a:rPr>
              <a:t>Фрайбургский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университет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7972"/>
            <a:ext cx="2664296" cy="1675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8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060848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 1748 году он создал химическую лабораторию, в которой проводил научные исследования, в том числе разрабатывал состав стекла, фарфора и смальты, которую использовал для своих мозаик, созданных в 1751 году.</a:t>
            </a:r>
          </a:p>
          <a:p>
            <a:pPr algn="ctr"/>
            <a:r>
              <a:rPr lang="ru-RU" dirty="0" smtClean="0"/>
              <a:t>М.В. Ломоносов активно и успешно занимался астрономией, мореходным делом, краеведением, географией, метеорологией и другими науками. Ввел в употребление химические весы и заложил основы количественного анализа, опроверг флогистонную теорию горения, аргументы против которой позже изложил Лавуазье.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 1742 году Ломоносов впервые в России начал читать публичные лекции на русском языке в Академии наук. В 1755 году по инициативе Ломоносова и по его проекту был основан Московский университет, "открытый для всех лиц, способных к наукам", а не только для дворян.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555"/>
            <a:ext cx="145406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662347" cy="1962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476672"/>
            <a:ext cx="5112568" cy="62289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Главным сочинением Ломоносова по языку была "Российская грамматика", написанная в 1755 году и выдержавшая 14 изданий. Это была первая получившая широкую известность грамматика русского языка, созданная в России. Использовав ряд идей старославянской грамматики </a:t>
            </a:r>
            <a:r>
              <a:rPr lang="ru-RU" dirty="0" err="1" smtClean="0"/>
              <a:t>Мелетия</a:t>
            </a:r>
            <a:r>
              <a:rPr lang="ru-RU" dirty="0" smtClean="0"/>
              <a:t> </a:t>
            </a:r>
            <a:r>
              <a:rPr lang="ru-RU" dirty="0" err="1" smtClean="0"/>
              <a:t>Смотрицкого</a:t>
            </a:r>
            <a:r>
              <a:rPr lang="ru-RU" dirty="0" smtClean="0"/>
              <a:t> (</a:t>
            </a:r>
            <a:r>
              <a:rPr lang="ru-RU" dirty="0" err="1" smtClean="0"/>
              <a:t>ок</a:t>
            </a:r>
            <a:r>
              <a:rPr lang="ru-RU" dirty="0" smtClean="0"/>
              <a:t>. 1578-1633), Ломоносов высказал ряд оригинальных идей. Сохраняя некоторые архаичные представления (например, восходящую к латинскому эталону схему частей речи), ко многим вопросам подходил по-новому, в частности, отделяя звуки от букв и рассматривая физиологические и акустические свойства звуков.</a:t>
            </a:r>
          </a:p>
          <a:p>
            <a:pPr algn="ctr"/>
            <a:r>
              <a:rPr lang="ru-RU" dirty="0" smtClean="0"/>
              <a:t>В "Грамматике" дается первая классификация основных диалектов (наречий) русского языка. Четко разграничены русский и церковнославянский языки, определяются их основные различия на различных уровнях организации звуковой системы.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7" y="692696"/>
            <a:ext cx="1809750" cy="252412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274841" cy="223224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1080120" cy="12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04665"/>
            <a:ext cx="4038600" cy="45365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600" dirty="0" smtClean="0"/>
              <a:t>Большое значение имело произведенное Ломоносовым стилистическое нормирование русского языка.</a:t>
            </a:r>
          </a:p>
          <a:p>
            <a:pPr algn="ctr"/>
            <a:r>
              <a:rPr lang="ru-RU" sz="1600" dirty="0" smtClean="0"/>
              <a:t>Идеи о стилях русского языка Ломоносов впервые высказал в "Кратком руководстве к красноречию..." (1748); позднее писал об этом в "Российской грамматике" и более детально в сочинении "О пользе книг церковных в российском языке" (1758). Здесь Ломоносов создает получившую широкую известность концепцию "трех штилей" русского языка, призванную обосновать возможность и необходимость и при этом кодифицировать использование русского языка во всех функциональных стилях языкового общения.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4038600" cy="543346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Согласно Ломоносову, каждый литературный жанр должен писаться в определенном "штиле": "</a:t>
            </a:r>
            <a:r>
              <a:rPr lang="ru-RU" sz="1600" b="1" dirty="0" smtClean="0"/>
              <a:t>высокий штиль</a:t>
            </a:r>
            <a:r>
              <a:rPr lang="ru-RU" sz="1600" dirty="0" smtClean="0"/>
              <a:t>" "потребен" для героических поэм, од, "прозаичных речей о важных материях"; </a:t>
            </a:r>
            <a:r>
              <a:rPr lang="ru-RU" sz="1600" b="1" dirty="0" smtClean="0"/>
              <a:t>средний </a:t>
            </a:r>
            <a:r>
              <a:rPr lang="ru-RU" sz="1600" dirty="0" smtClean="0"/>
              <a:t>- для стихотворных посланий, элегий, сатир, описательной прозы и др.; </a:t>
            </a:r>
            <a:r>
              <a:rPr lang="ru-RU" sz="1600" b="1" dirty="0" smtClean="0"/>
              <a:t>низкий</a:t>
            </a:r>
            <a:r>
              <a:rPr lang="ru-RU" sz="1600" dirty="0" smtClean="0"/>
              <a:t> - для комедий, эпиграмм, песен, "писаний обыкновенных дел".</a:t>
            </a:r>
          </a:p>
          <a:p>
            <a:pPr algn="ctr"/>
            <a:r>
              <a:rPr lang="ru-RU" sz="1600" dirty="0" smtClean="0"/>
              <a:t>"Штили" упорядочивались прежде всего в области лексики, в зависимости от соотношения нейтральных (общих для русского и церковнославянского языков), церковнославянских и русских просторечных слов. "Высокий штиль" характеризуется сочетанием славянизмов с нейтральными словами, "средний штиль" строится на основе нейтральной лексики с добавлением некоторого количества славянизмов и просторечных слов, "низкий штиль" комбинирует нейтральные и просторечные слова.</a:t>
            </a:r>
            <a:endParaRPr lang="ru-RU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3684388" cy="141617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29175"/>
            <a:ext cx="1152128" cy="172819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Жанрово-стилевая реформа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278632"/>
            <a:ext cx="8229600" cy="487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268760"/>
            <a:ext cx="46085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Разряды слов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763688" y="1819922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28334" y="1749355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36196" y="1855926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39552" y="2253411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Старославянские и русские общие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8908" y="2168860"/>
            <a:ext cx="2843562" cy="1116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Старославянские, малоупотребительные, книжные, малопонятные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2253428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Русские разговорные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239852" y="3573016"/>
            <a:ext cx="29523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«Штили»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555776" y="3965529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55102" y="378904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2120" y="3988624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27584" y="4145549"/>
            <a:ext cx="1872208" cy="862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Высокий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ероические поэмы, оды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08908" y="4548880"/>
            <a:ext cx="3492388" cy="11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Средний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атиры, научные сочинения, стихотворные послания к друзьям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3861047"/>
            <a:ext cx="1800200" cy="114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Низкий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омедии, песни, басни, эпиграммы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7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Теория "трех штилей" оказала значительное влияние на развитие русского литературного языка во второй половине 18 века вплоть до деятельности школы Николая Михайловича Карамзина (с 1790-х годов), взявшей курс на сближение русского литературного языка с разговорным.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152128" cy="131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208</TotalTime>
  <Words>1282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М.В. Ломоносов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Жанрово-стилевая реформа</vt:lpstr>
      <vt:lpstr>Теория "трех штилей" оказала значительное влияние на развитие русского литературного языка во второй половине 18 века вплоть до деятельности школы Николая Михайловича Карамзина (с 1790-х годов), взявшей курс на сближение русского литературного языка с разговорным.</vt:lpstr>
      <vt:lpstr>Поэтическое наследие</vt:lpstr>
      <vt:lpstr>Оды – вершины поэтического творчества</vt:lpstr>
      <vt:lpstr>Презентация PowerPoint</vt:lpstr>
      <vt:lpstr>Один из основоположников новой светской российской культуры, Ломоносов был убежден, что научное и культурное творчество требуют высокого нравственного и даже религиозного вдохновения.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 Ломоносов</dc:title>
  <dc:creator>кампутер на</dc:creator>
  <cp:lastModifiedBy>Admin</cp:lastModifiedBy>
  <cp:revision>26</cp:revision>
  <dcterms:created xsi:type="dcterms:W3CDTF">2012-07-18T12:00:03Z</dcterms:created>
  <dcterms:modified xsi:type="dcterms:W3CDTF">2019-03-18T10:22:55Z</dcterms:modified>
</cp:coreProperties>
</file>