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1" r:id="rId3"/>
    <p:sldId id="262" r:id="rId4"/>
    <p:sldId id="259" r:id="rId5"/>
    <p:sldId id="260" r:id="rId6"/>
    <p:sldId id="266" r:id="rId7"/>
    <p:sldId id="256" r:id="rId8"/>
    <p:sldId id="263" r:id="rId9"/>
    <p:sldId id="257" r:id="rId10"/>
    <p:sldId id="264" r:id="rId11"/>
    <p:sldId id="265" r:id="rId12"/>
    <p:sldId id="25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6CB8"/>
    <a:srgbClr val="AC5EB2"/>
    <a:srgbClr val="DB298F"/>
    <a:srgbClr val="CE1456"/>
    <a:srgbClr val="B14F9C"/>
    <a:srgbClr val="FF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2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0E9-AF84-4CE2-8F35-A0EACCEB4328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A31B-F3C3-4901-A49D-FA397A1F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9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0E9-AF84-4CE2-8F35-A0EACCEB4328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A31B-F3C3-4901-A49D-FA397A1F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9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0E9-AF84-4CE2-8F35-A0EACCEB4328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A31B-F3C3-4901-A49D-FA397A1F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45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0E9-AF84-4CE2-8F35-A0EACCEB4328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A31B-F3C3-4901-A49D-FA397A1F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9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0E9-AF84-4CE2-8F35-A0EACCEB4328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A31B-F3C3-4901-A49D-FA397A1F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81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0E9-AF84-4CE2-8F35-A0EACCEB4328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A31B-F3C3-4901-A49D-FA397A1F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950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0E9-AF84-4CE2-8F35-A0EACCEB4328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A31B-F3C3-4901-A49D-FA397A1F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98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0E9-AF84-4CE2-8F35-A0EACCEB4328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A31B-F3C3-4901-A49D-FA397A1F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40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0E9-AF84-4CE2-8F35-A0EACCEB4328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A31B-F3C3-4901-A49D-FA397A1F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66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0E9-AF84-4CE2-8F35-A0EACCEB4328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A31B-F3C3-4901-A49D-FA397A1F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57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D0E9-AF84-4CE2-8F35-A0EACCEB4328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A31B-F3C3-4901-A49D-FA397A1F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794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1000"/>
            <a:lum/>
          </a:blip>
          <a:srcRect/>
          <a:tile tx="0" ty="0" sx="100000" sy="100000" flip="none" algn="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6D0E9-AF84-4CE2-8F35-A0EACCEB4328}" type="datetimeFigureOut">
              <a:rPr lang="ru-RU" smtClean="0"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CA31B-F3C3-4901-A49D-FA397A1FB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47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i.ytimg.com/vi/XkDbuE6occE/hqdefault.jpg" TargetMode="External"/><Relationship Id="rId3" Type="http://schemas.openxmlformats.org/officeDocument/2006/relationships/hyperlink" Target="http://img-fotki.yandex.ru/get/9170/310023662.1a85/0_439225_67ecc4f9_orig" TargetMode="External"/><Relationship Id="rId7" Type="http://schemas.openxmlformats.org/officeDocument/2006/relationships/hyperlink" Target="https://img-fotki.yandex.ru/get/6715/104793308.489/0_ac749_c9db5ed0_XL.jpg" TargetMode="External"/><Relationship Id="rId2" Type="http://schemas.openxmlformats.org/officeDocument/2006/relationships/hyperlink" Target="https://pw.artfile.me/wallpaper/30-06-2018/650x407/priroda-morya-okeany-dno-zyb-more-1358248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uzei-mira.com/templates/museum/images/paint/devyatyy-val-ayvazovskiy+.jpg" TargetMode="External"/><Relationship Id="rId5" Type="http://schemas.openxmlformats.org/officeDocument/2006/relationships/hyperlink" Target="https://static.tildacdn.com/tild3862-6264-4261-b735-623766653561/11.jpg" TargetMode="External"/><Relationship Id="rId10" Type="http://schemas.openxmlformats.org/officeDocument/2006/relationships/hyperlink" Target="http://didaktor.ru/wp-content/uploads/2011/03/vopros-300x300.jpg" TargetMode="External"/><Relationship Id="rId4" Type="http://schemas.openxmlformats.org/officeDocument/2006/relationships/hyperlink" Target="https://rukodelnichaem.ru/wp-content/uploads/1-25.jpg" TargetMode="External"/><Relationship Id="rId9" Type="http://schemas.openxmlformats.org/officeDocument/2006/relationships/hyperlink" Target="http://&#1086;&#1090;&#1082;&#1088;&#1099;&#1090;&#1099;&#1081;&#1091;&#1088;&#1086;&#1082;.&#1088;&#1092;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524000" y="594483"/>
            <a:ext cx="9144000" cy="2834517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Презентация к уроку литературного чтения в 4 классе </a:t>
            </a:r>
            <a:b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на тему «</a:t>
            </a:r>
            <a:r>
              <a:rPr lang="ru-RU" sz="4000" b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М.Волошин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«Зелёный вал…»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553102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sz="2800" b="1" dirty="0" err="1" smtClean="0"/>
              <a:t>Скоробогатая</a:t>
            </a:r>
            <a:r>
              <a:rPr lang="ru-RU" sz="2800" b="1" dirty="0" smtClean="0"/>
              <a:t> Наталья Михайловна</a:t>
            </a:r>
          </a:p>
          <a:p>
            <a:r>
              <a:rPr lang="ru-RU" sz="2800" b="1" dirty="0" smtClean="0"/>
              <a:t>учитель начальных классов</a:t>
            </a:r>
          </a:p>
          <a:p>
            <a:r>
              <a:rPr lang="ru-RU" sz="2800" b="1" dirty="0" smtClean="0"/>
              <a:t>Муниципальное бюджетное общеобразовательное учреждение «Гимназия Перспектива</a:t>
            </a:r>
            <a:r>
              <a:rPr lang="ru-RU" sz="2800" b="1" dirty="0" smtClean="0"/>
              <a:t>»</a:t>
            </a:r>
          </a:p>
          <a:p>
            <a:r>
              <a:rPr lang="ru-RU" sz="2800" b="1" smtClean="0"/>
              <a:t>городского </a:t>
            </a:r>
            <a:r>
              <a:rPr lang="ru-RU" sz="2800" b="1" dirty="0" smtClean="0"/>
              <a:t>округа Самара</a:t>
            </a:r>
            <a:endParaRPr lang="ru-RU" sz="2800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048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0894" y="2927670"/>
            <a:ext cx="3776572" cy="2493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" y="365125"/>
            <a:ext cx="11338560" cy="132556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Анализ произведения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Можно ли сказать, что поэт, изображая морской пейзаж, пользуется средствами живописца? Какие цвета есть в его палитре? </a:t>
            </a:r>
            <a:endParaRPr lang="ru-RU" sz="2800" b="1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7992865" y="3379834"/>
            <a:ext cx="3295718" cy="2047613"/>
          </a:xfrm>
          <a:prstGeom prst="wedgeEllipseCallout">
            <a:avLst>
              <a:gd name="adj1" fmla="val -74600"/>
              <a:gd name="adj2" fmla="val 3845"/>
            </a:avLst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Зелёный вал</a:t>
            </a:r>
            <a:endParaRPr lang="ru-RU" sz="2800" b="1" dirty="0"/>
          </a:p>
        </p:txBody>
      </p:sp>
      <p:sp>
        <p:nvSpPr>
          <p:cNvPr id="8" name="Овальная выноска 7"/>
          <p:cNvSpPr/>
          <p:nvPr/>
        </p:nvSpPr>
        <p:spPr>
          <a:xfrm>
            <a:off x="1160060" y="1793471"/>
            <a:ext cx="3357350" cy="1483579"/>
          </a:xfrm>
          <a:prstGeom prst="wedgeEllipseCallout">
            <a:avLst>
              <a:gd name="adj1" fmla="val 50941"/>
              <a:gd name="adj2" fmla="val 65062"/>
            </a:avLst>
          </a:prstGeom>
          <a:solidFill>
            <a:srgbClr val="DB2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Пурпуром горя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7018244" y="1676232"/>
            <a:ext cx="3643952" cy="1487606"/>
          </a:xfrm>
          <a:prstGeom prst="wedgeEllipseCallout">
            <a:avLst>
              <a:gd name="adj1" fmla="val -54541"/>
              <a:gd name="adj2" fmla="val 5332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ПАПОРОТНИК КРАСНЫЙ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1084011" y="5328517"/>
            <a:ext cx="3098042" cy="1330097"/>
          </a:xfrm>
          <a:prstGeom prst="wedgeEllipseCallout">
            <a:avLst>
              <a:gd name="adj1" fmla="val 49211"/>
              <a:gd name="adj2" fmla="val -46867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СЕРЫЙ ПАРУС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6008773" y="5225600"/>
            <a:ext cx="2857386" cy="1433015"/>
          </a:xfrm>
          <a:prstGeom prst="wedgeEllipseCallout">
            <a:avLst>
              <a:gd name="adj1" fmla="val -46988"/>
              <a:gd name="adj2" fmla="val -5083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ГОЛУБОЙ СТЕКЛЯРУС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645646" y="3601445"/>
            <a:ext cx="2960854" cy="1146412"/>
          </a:xfrm>
          <a:prstGeom prst="wedgeEllipseCallout">
            <a:avLst>
              <a:gd name="adj1" fmla="val 57528"/>
              <a:gd name="adj2" fmla="val 26786"/>
            </a:avLst>
          </a:prstGeom>
          <a:solidFill>
            <a:srgbClr val="B36C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ЛИЛОВЫЕ ТУЧИ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Анализ произведения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Найди в тексте слова и выражения, подтверждающие, что шторм отступил, что началось затишье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Покажи, обращаясь к тексту, что затишье временное.</a:t>
            </a:r>
          </a:p>
          <a:p>
            <a:r>
              <a:rPr lang="ru-RU" dirty="0" smtClean="0"/>
              <a:t>Какое из стихотворений Лермонтова «Парус» или Волошина «Зелёный вал» производит более тревожное впечатление?</a:t>
            </a:r>
          </a:p>
          <a:p>
            <a:r>
              <a:rPr lang="ru-RU" dirty="0" smtClean="0"/>
              <a:t>Обрати внимание на длину строчек в стихотворениях обоих поэтов. Что ты заметил?</a:t>
            </a:r>
          </a:p>
          <a:p>
            <a:r>
              <a:rPr lang="ru-RU" dirty="0" smtClean="0"/>
              <a:t>Можешь ли теперь ответить на главный вопрос: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3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Зыбь - </a:t>
            </a:r>
            <a:r>
              <a:rPr lang="en-US" dirty="0" smtClean="0">
                <a:hlinkClick r:id="rId2"/>
              </a:rPr>
              <a:t>https://pw.artfile.me/wallpaper/30-06-2018/650x407/priroda-morya-okeany-dno-zyb-more-1358248.jpg</a:t>
            </a:r>
            <a:endParaRPr lang="ru-RU" dirty="0" smtClean="0"/>
          </a:p>
          <a:p>
            <a:r>
              <a:rPr lang="ru-RU" dirty="0" smtClean="0"/>
              <a:t>Пурпур - </a:t>
            </a:r>
            <a:r>
              <a:rPr lang="en-US" dirty="0" smtClean="0">
                <a:hlinkClick r:id="rId3"/>
              </a:rPr>
              <a:t>http://img-fotki.yandex.ru/get/9170/310023662.1a85/0_439225_67ecc4f9_orig</a:t>
            </a:r>
            <a:endParaRPr lang="ru-RU" dirty="0" smtClean="0"/>
          </a:p>
          <a:p>
            <a:r>
              <a:rPr lang="ru-RU" dirty="0" smtClean="0"/>
              <a:t>Стеклярус - </a:t>
            </a:r>
            <a:r>
              <a:rPr lang="en-US" dirty="0" smtClean="0">
                <a:hlinkClick r:id="rId4"/>
              </a:rPr>
              <a:t>https://rukodelnichaem.ru/wp-content/uploads/1-25.jpg</a:t>
            </a:r>
            <a:endParaRPr lang="ru-RU" dirty="0" smtClean="0"/>
          </a:p>
          <a:p>
            <a:r>
              <a:rPr lang="ru-RU" dirty="0" smtClean="0"/>
              <a:t>Чёлн - </a:t>
            </a:r>
            <a:r>
              <a:rPr lang="en-US" dirty="0" smtClean="0">
                <a:hlinkClick r:id="rId5"/>
              </a:rPr>
              <a:t>https://static.tildacdn.com/tild3862-6264-4261-b735-623766653561/11.jpg</a:t>
            </a:r>
            <a:endParaRPr lang="ru-RU" dirty="0" smtClean="0"/>
          </a:p>
          <a:p>
            <a:r>
              <a:rPr lang="ru-RU" dirty="0" smtClean="0"/>
              <a:t>9 вал - </a:t>
            </a:r>
            <a:r>
              <a:rPr lang="en-US" dirty="0" smtClean="0">
                <a:hlinkClick r:id="rId6"/>
              </a:rPr>
              <a:t>https://muzei-mira.com/templates/museum/images/paint/devyatyy-val-ayvazovskiy+.jpg</a:t>
            </a:r>
            <a:endParaRPr lang="ru-RU" dirty="0" smtClean="0"/>
          </a:p>
          <a:p>
            <a:r>
              <a:rPr lang="ru-RU" dirty="0" smtClean="0"/>
              <a:t>Акварель </a:t>
            </a:r>
            <a:r>
              <a:rPr lang="ru-RU" dirty="0" err="1" smtClean="0"/>
              <a:t>М.Волошина</a:t>
            </a:r>
            <a:r>
              <a:rPr lang="ru-RU" dirty="0" smtClean="0"/>
              <a:t> - </a:t>
            </a:r>
            <a:r>
              <a:rPr lang="en-US" dirty="0" smtClean="0">
                <a:hlinkClick r:id="rId7"/>
              </a:rPr>
              <a:t>https://img-fotki.yandex.ru/get/6715/104793308.489/0_ac749_c9db5ed0_XL.jpg</a:t>
            </a:r>
            <a:endParaRPr lang="ru-RU" dirty="0" smtClean="0"/>
          </a:p>
          <a:p>
            <a:r>
              <a:rPr lang="ru-RU" dirty="0" err="1" smtClean="0"/>
              <a:t>М.Волошин</a:t>
            </a:r>
            <a:r>
              <a:rPr lang="ru-RU" dirty="0" smtClean="0"/>
              <a:t> - </a:t>
            </a:r>
            <a:r>
              <a:rPr lang="en-US" dirty="0" smtClean="0">
                <a:hlinkClick r:id="rId8"/>
              </a:rPr>
              <a:t>https://i.ytimg.com/vi/XkDbuE6occE/hqdefault.jpg</a:t>
            </a:r>
            <a:endParaRPr lang="ru-RU" dirty="0" smtClean="0"/>
          </a:p>
          <a:p>
            <a:r>
              <a:rPr lang="ru-RU" dirty="0" smtClean="0"/>
              <a:t>Маша и Миша - </a:t>
            </a:r>
            <a:r>
              <a:rPr lang="en-US" dirty="0">
                <a:hlinkClick r:id="rId9"/>
              </a:rPr>
              <a:t>http://</a:t>
            </a:r>
            <a:r>
              <a:rPr lang="ru-RU" dirty="0" err="1" smtClean="0">
                <a:hlinkClick r:id="rId9"/>
              </a:rPr>
              <a:t>открытыйурок.рф</a:t>
            </a:r>
            <a:endParaRPr lang="ru-RU" dirty="0" smtClean="0"/>
          </a:p>
          <a:p>
            <a:r>
              <a:rPr lang="ru-RU" dirty="0" smtClean="0"/>
              <a:t>Вопрос - </a:t>
            </a:r>
            <a:r>
              <a:rPr lang="en-US" dirty="0">
                <a:hlinkClick r:id="rId10"/>
              </a:rPr>
              <a:t>http://</a:t>
            </a:r>
            <a:r>
              <a:rPr lang="en-US" dirty="0" smtClean="0">
                <a:hlinkClick r:id="rId10"/>
              </a:rPr>
              <a:t>didaktor.ru/wp-content/uploads/2011/03/vopros-300x300.jpg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87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Тема урока: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М.Волошин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«Зелёный вал…»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388" y="1446663"/>
            <a:ext cx="10671412" cy="4730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/>
              <a:t>Цель:  </a:t>
            </a:r>
            <a:r>
              <a:rPr lang="ru-RU" dirty="0" smtClean="0">
                <a:ea typeface="Times New Roman" panose="02020603050405020304" pitchFamily="18" charset="0"/>
              </a:rPr>
              <a:t>обнаружить </a:t>
            </a:r>
            <a:r>
              <a:rPr lang="ru-RU" dirty="0">
                <a:ea typeface="Times New Roman" panose="02020603050405020304" pitchFamily="18" charset="0"/>
              </a:rPr>
              <a:t>одну из главных особенностей романтического искусства </a:t>
            </a:r>
            <a:r>
              <a:rPr lang="ru-RU" dirty="0" smtClean="0">
                <a:ea typeface="Times New Roman" panose="02020603050405020304" pitchFamily="18" charset="0"/>
              </a:rPr>
              <a:t>наличие </a:t>
            </a:r>
            <a:r>
              <a:rPr lang="ru-RU" dirty="0">
                <a:ea typeface="Times New Roman" panose="02020603050405020304" pitchFamily="18" charset="0"/>
              </a:rPr>
              <a:t>контраста между красивым и ужасным </a:t>
            </a:r>
            <a:r>
              <a:rPr lang="ru-RU" dirty="0" smtClean="0">
                <a:ea typeface="Times New Roman" panose="02020603050405020304" pitchFamily="18" charset="0"/>
              </a:rPr>
              <a:t>в стихотворении </a:t>
            </a:r>
            <a:r>
              <a:rPr lang="ru-RU" dirty="0" err="1" smtClean="0">
                <a:ea typeface="Times New Roman" panose="02020603050405020304" pitchFamily="18" charset="0"/>
              </a:rPr>
              <a:t>М.Волошина</a:t>
            </a:r>
            <a:r>
              <a:rPr lang="ru-RU" dirty="0" smtClean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«Зелёный вал</a:t>
            </a:r>
            <a:r>
              <a:rPr lang="ru-RU" dirty="0" smtClean="0">
                <a:ea typeface="Times New Roman" panose="02020603050405020304" pitchFamily="18" charset="0"/>
              </a:rPr>
              <a:t>» и  </a:t>
            </a:r>
            <a:r>
              <a:rPr lang="ru-RU" dirty="0">
                <a:ea typeface="Times New Roman" panose="02020603050405020304" pitchFamily="18" charset="0"/>
              </a:rPr>
              <a:t>картине </a:t>
            </a:r>
            <a:r>
              <a:rPr lang="ru-RU" dirty="0" err="1" smtClean="0">
                <a:ea typeface="Times New Roman" panose="02020603050405020304" pitchFamily="18" charset="0"/>
              </a:rPr>
              <a:t>И.Айвазовского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smtClean="0">
                <a:ea typeface="Times New Roman" panose="02020603050405020304" pitchFamily="18" charset="0"/>
              </a:rPr>
              <a:t>«Девятый </a:t>
            </a:r>
            <a:r>
              <a:rPr lang="ru-RU" dirty="0">
                <a:ea typeface="Times New Roman" panose="02020603050405020304" pitchFamily="18" charset="0"/>
              </a:rPr>
              <a:t>вал</a:t>
            </a:r>
            <a:r>
              <a:rPr lang="ru-RU" dirty="0" smtClean="0">
                <a:ea typeface="Times New Roman" panose="02020603050405020304" pitchFamily="18" charset="0"/>
              </a:rPr>
              <a:t>»</a:t>
            </a:r>
          </a:p>
          <a:p>
            <a:pPr marL="0" indent="0" algn="ctr">
              <a:spcAft>
                <a:spcPts val="0"/>
              </a:spcAft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730" y="3524534"/>
            <a:ext cx="2857500" cy="28575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5491941" y="2772226"/>
            <a:ext cx="5852759" cy="3404737"/>
          </a:xfrm>
          <a:prstGeom prst="wedgeRoundRectCallout">
            <a:avLst>
              <a:gd name="adj1" fmla="val -77295"/>
              <a:gd name="adj2" fmla="val 200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Проблемный вопрос урока: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Может ли быть одновременно красиво  и страшно?</a:t>
            </a:r>
          </a:p>
        </p:txBody>
      </p:sp>
    </p:spTree>
    <p:extLst>
      <p:ext uri="{BB962C8B-B14F-4D97-AF65-F5344CB8AC3E}">
        <p14:creationId xmlns:p14="http://schemas.microsoft.com/office/powerpoint/2010/main" val="380903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План урока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Проблемный </a:t>
            </a:r>
            <a:r>
              <a:rPr lang="ru-RU" dirty="0" err="1" smtClean="0"/>
              <a:t>вопрос</a:t>
            </a:r>
            <a:r>
              <a:rPr lang="ru-RU" dirty="0" err="1" smtClean="0">
                <a:hlinkClick r:id="rId2" action="ppaction://hlinksldjump"/>
              </a:rPr>
              <a:t>Тема</a:t>
            </a:r>
            <a:r>
              <a:rPr lang="ru-RU" dirty="0" smtClean="0">
                <a:hlinkClick r:id="rId2" action="ppaction://hlinksldjump"/>
              </a:rPr>
              <a:t> урока: </a:t>
            </a:r>
            <a:r>
              <a:rPr lang="ru-RU" dirty="0" err="1" smtClean="0">
                <a:hlinkClick r:id="rId2" action="ppaction://hlinksldjump"/>
              </a:rPr>
              <a:t>М.Волошин</a:t>
            </a:r>
            <a:r>
              <a:rPr lang="ru-RU" dirty="0" smtClean="0">
                <a:hlinkClick r:id="rId2" action="ppaction://hlinksldjump"/>
              </a:rPr>
              <a:t> «Зелёный вал…»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Биография </a:t>
            </a:r>
            <a:r>
              <a:rPr lang="ru-RU" dirty="0" err="1" smtClean="0"/>
              <a:t>поэта</a:t>
            </a:r>
            <a:r>
              <a:rPr lang="ru-RU" dirty="0" err="1" smtClean="0">
                <a:hlinkClick r:id="rId3" action="ppaction://hlinksldjump"/>
              </a:rPr>
              <a:t>Максимилиан</a:t>
            </a:r>
            <a:r>
              <a:rPr lang="ru-RU" dirty="0" smtClean="0">
                <a:hlinkClick r:id="rId3" action="ppaction://hlinksldjump"/>
              </a:rPr>
              <a:t> </a:t>
            </a:r>
            <a:r>
              <a:rPr lang="ru-RU" dirty="0" err="1" smtClean="0">
                <a:hlinkClick r:id="rId3" action="ppaction://hlinksldjump"/>
              </a:rPr>
              <a:t>Волошин</a:t>
            </a:r>
            <a:r>
              <a:rPr lang="ru-RU" dirty="0" err="1" smtClean="0">
                <a:hlinkClick r:id="rId4" action="ppaction://hlinksldjump"/>
              </a:rPr>
              <a:t>Максимилиан</a:t>
            </a:r>
            <a:r>
              <a:rPr lang="ru-RU" dirty="0" smtClean="0">
                <a:hlinkClick r:id="rId4" action="ppaction://hlinksldjump"/>
              </a:rPr>
              <a:t> Волошин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Знакомство с произведением</a:t>
            </a:r>
          </a:p>
          <a:p>
            <a:pPr marL="514350" indent="-514350">
              <a:buAutoNum type="arabicPeriod"/>
            </a:pPr>
            <a:r>
              <a:rPr lang="ru-RU" dirty="0" smtClean="0"/>
              <a:t>Картинная </a:t>
            </a:r>
            <a:r>
              <a:rPr lang="ru-RU" dirty="0" err="1" smtClean="0"/>
              <a:t>галерея</a:t>
            </a:r>
            <a:r>
              <a:rPr lang="ru-RU" dirty="0" err="1" smtClean="0">
                <a:hlinkClick r:id="rId5" action="ppaction://hlinksldjump"/>
              </a:rPr>
              <a:t>Чьё</a:t>
            </a:r>
            <a:r>
              <a:rPr lang="ru-RU" dirty="0" smtClean="0">
                <a:hlinkClick r:id="rId5" action="ppaction://hlinksldjump"/>
              </a:rPr>
              <a:t> мнение ты </a:t>
            </a:r>
            <a:r>
              <a:rPr lang="ru-RU" dirty="0" err="1" smtClean="0">
                <a:hlinkClick r:id="rId5" action="ppaction://hlinksldjump"/>
              </a:rPr>
              <a:t>разделяешь?</a:t>
            </a:r>
            <a:r>
              <a:rPr lang="ru-RU" dirty="0" err="1" smtClean="0">
                <a:hlinkClick r:id="rId6" action="ppaction://hlinksldjump"/>
              </a:rPr>
              <a:t>Слайд</a:t>
            </a:r>
            <a:r>
              <a:rPr lang="ru-RU" dirty="0" smtClean="0">
                <a:hlinkClick r:id="rId6" action="ppaction://hlinksldjump"/>
              </a:rPr>
              <a:t> 6</a:t>
            </a:r>
            <a:r>
              <a:rPr lang="ru-RU" dirty="0" smtClean="0">
                <a:hlinkClick r:id="rId7" action="ppaction://hlinksldjump"/>
              </a:rPr>
              <a:t>Слайд 7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Словарная </a:t>
            </a:r>
            <a:r>
              <a:rPr lang="ru-RU" dirty="0" err="1" smtClean="0"/>
              <a:t>работа</a:t>
            </a:r>
            <a:r>
              <a:rPr lang="ru-RU" dirty="0" err="1" smtClean="0">
                <a:hlinkClick r:id="rId8" action="ppaction://hlinksldjump"/>
              </a:rPr>
              <a:t>Словарная</a:t>
            </a:r>
            <a:r>
              <a:rPr lang="ru-RU" dirty="0" smtClean="0">
                <a:hlinkClick r:id="rId8" action="ppaction://hlinksldjump"/>
              </a:rPr>
              <a:t> работа 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Анализ </a:t>
            </a:r>
            <a:r>
              <a:rPr lang="ru-RU" dirty="0" err="1" smtClean="0"/>
              <a:t>произведения</a:t>
            </a:r>
            <a:r>
              <a:rPr lang="ru-RU" dirty="0" err="1" smtClean="0">
                <a:hlinkClick r:id="rId9" action="ppaction://hlinksldjump"/>
              </a:rPr>
              <a:t>Анализ</a:t>
            </a:r>
            <a:r>
              <a:rPr lang="ru-RU" dirty="0" smtClean="0">
                <a:hlinkClick r:id="rId9" action="ppaction://hlinksldjump"/>
              </a:rPr>
              <a:t> произведения Можно ли сказать, что поэт, изображая ...</a:t>
            </a:r>
            <a:r>
              <a:rPr lang="ru-RU" dirty="0" smtClean="0">
                <a:hlinkClick r:id="rId10" action="ppaction://hlinksldjump"/>
              </a:rPr>
              <a:t>Анализ произведения</a:t>
            </a:r>
            <a:endParaRPr lang="ru-RU" dirty="0" smtClean="0"/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856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ÐÐ°ÑÑÐ¸Ð½ÐºÐ¸ Ð¿Ð¾ Ð·Ð°Ð¿ÑÐ¾ÑÑ ÐÐ¾Ð»Ð¾ÑÐ¸Ð½, ÐÐ°ÐºÑÐ¸Ð¼Ð¸Ð»Ð¸Ð°Ð½ ÐÐ»ÐµÐºÑÐ°Ð½Ð´ÑÐ¾Ð²Ð¸Ñ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980" y="509758"/>
            <a:ext cx="3835674" cy="558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820" y="365126"/>
            <a:ext cx="10261979" cy="63116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Максимилиан Волошин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301" t="5965" r="8162" b="8950"/>
          <a:stretch/>
        </p:blipFill>
        <p:spPr>
          <a:xfrm>
            <a:off x="1992933" y="996288"/>
            <a:ext cx="4307006" cy="3251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465" y="4415776"/>
            <a:ext cx="7483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sz="2000" b="1" i="0" dirty="0" smtClean="0">
                <a:solidFill>
                  <a:srgbClr val="333333"/>
                </a:solidFill>
                <a:effectLst/>
              </a:rPr>
              <a:t>Волошин Максимилиан Александрович (настоящая фамилия Кириенко-Волошин) (1877—1932), поэт, художник.</a:t>
            </a:r>
          </a:p>
          <a:p>
            <a:pPr algn="just" fontAlgn="base"/>
            <a:r>
              <a:rPr lang="ru-RU" sz="2000" b="1" i="0" dirty="0" smtClean="0">
                <a:solidFill>
                  <a:srgbClr val="333333"/>
                </a:solidFill>
                <a:effectLst/>
              </a:rPr>
              <a:t>Родился 28 мая 1877 г. в Киеве. Предки Волошина по отцовской линии — запорожские казаки, по материнской — обрусевшие немцы. После смерти отца Максимилиан с матерью жили в Москве.</a:t>
            </a:r>
            <a:endParaRPr lang="ru-RU" sz="2000" b="1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06814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490" y="1328250"/>
            <a:ext cx="7057347" cy="48625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Максимилиан Волошин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3570027" cy="4247629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solidFill>
                  <a:srgbClr val="333333"/>
                </a:solidFill>
                <a:latin typeface="Georgia" panose="02040502050405020303" pitchFamily="18" charset="0"/>
              </a:rPr>
              <a:t>Мальчик обучался в московских гимназиях (1887—1893 гг.). </a:t>
            </a:r>
          </a:p>
          <a:p>
            <a:pPr lvl="0"/>
            <a:r>
              <a:rPr lang="ru-RU" sz="2000" dirty="0">
                <a:solidFill>
                  <a:srgbClr val="333333"/>
                </a:solidFill>
                <a:latin typeface="Georgia" panose="02040502050405020303" pitchFamily="18" charset="0"/>
              </a:rPr>
              <a:t>В 1893 г. семья переехала в Коктебель;</a:t>
            </a:r>
          </a:p>
          <a:p>
            <a:pPr lvl="0"/>
            <a:r>
              <a:rPr lang="ru-RU" sz="2000" dirty="0">
                <a:solidFill>
                  <a:srgbClr val="333333"/>
                </a:solidFill>
                <a:latin typeface="Georgia" panose="02040502050405020303" pitchFamily="18" charset="0"/>
              </a:rPr>
              <a:t> в 1897 г. Волошин окончил гимназию в Феодосии.</a:t>
            </a:r>
          </a:p>
          <a:p>
            <a:r>
              <a:rPr lang="ru-RU" sz="2000" dirty="0">
                <a:solidFill>
                  <a:srgbClr val="333333"/>
                </a:solidFill>
                <a:latin typeface="Georgia" panose="02040502050405020303" pitchFamily="18" charset="0"/>
              </a:rPr>
              <a:t> Образ Восточного Крыма </a:t>
            </a:r>
            <a:r>
              <a:rPr lang="ru-RU" sz="2000" dirty="0" smtClean="0">
                <a:solidFill>
                  <a:srgbClr val="333333"/>
                </a:solidFill>
                <a:latin typeface="Georgia" panose="02040502050405020303" pitchFamily="18" charset="0"/>
              </a:rPr>
              <a:t>   проходит </a:t>
            </a:r>
            <a:r>
              <a:rPr lang="ru-RU" sz="2000" dirty="0">
                <a:solidFill>
                  <a:srgbClr val="333333"/>
                </a:solidFill>
                <a:latin typeface="Georgia" panose="02040502050405020303" pitchFamily="18" charset="0"/>
              </a:rPr>
              <a:t>через всё творчество поэта.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1993" y="6190839"/>
            <a:ext cx="5759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Акварель </a:t>
            </a:r>
            <a:r>
              <a:rPr lang="ru-RU" sz="2400" b="1" dirty="0" err="1" smtClean="0"/>
              <a:t>М.Волошина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15693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Чьё мнение ты разделяешь?</a:t>
            </a:r>
            <a:endParaRPr lang="ru-RU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8" name="Picture 4" descr="ÐÐ°ÑÑÐ¸Ð½ÐºÐ¸ Ð¿Ð¾ Ð·Ð°Ð¿ÑÐ¾ÑÑ Ð³ÐµÑÐ¾Ð¸ ÑÑÐµÐ±Ð½Ð¸ÐºÐ°  ÑÑÐµÐ½Ð¸Ðµ ÐÐÑÐ° Ð¸ ÐÐ¸ÑÐ° Ð¿Ð½Ñ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79" r="80567"/>
          <a:stretch/>
        </p:blipFill>
        <p:spPr bwMode="auto">
          <a:xfrm>
            <a:off x="614149" y="1815957"/>
            <a:ext cx="2814567" cy="461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Ð³ÐµÑÐ¾Ð¸ ÑÑÐµÐ±Ð½Ð¸ÐºÐ°  ÑÑÐµÐ½Ð¸Ðµ ÐÐÑÐ° Ð¸ ÐÐ¸ÑÐ° Ð¿Ð½Ñ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7" t="56714" b="-273"/>
          <a:stretch/>
        </p:blipFill>
        <p:spPr bwMode="auto">
          <a:xfrm>
            <a:off x="9321422" y="1897039"/>
            <a:ext cx="2422618" cy="441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3630946" y="1323832"/>
            <a:ext cx="5062677" cy="2429301"/>
          </a:xfrm>
          <a:prstGeom prst="wedgeEllipseCallout">
            <a:avLst>
              <a:gd name="adj1" fmla="val -63607"/>
              <a:gd name="adj2" fmla="val 29363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Как красиво и живописно!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Даже дух захватывает!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Как на картине Айвазовского. Там такой же закат и цвета такие же!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3766782" y="3957851"/>
            <a:ext cx="4749421" cy="2101755"/>
          </a:xfrm>
          <a:prstGeom prst="wedgeEllipseCallout">
            <a:avLst>
              <a:gd name="adj1" fmla="val 73209"/>
              <a:gd name="adj2" fmla="val -7790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Как-то жутковато. У Айвазовского, кстати, то же самое: не только красиво, но и страшно, потому что люди могут погибнуть!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329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Ð°ÑÑÐ¸Ð½ÐºÐ¸ Ð¿Ð¾ Ð·Ð°Ð¿ÑÐ¾ÑÑ Ð¿ÐµÐ¹Ð·Ð°Ð¶ Ñ Ð·Ð°ÑÑÑÐ²ÑÐ¸Ð¼ Ð´ÐµÐ²ÑÑÑÐ¼ Ð²Ð°Ð»Ð¾Ð¼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44" y="-393281"/>
            <a:ext cx="10985311" cy="725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6412" y="365125"/>
            <a:ext cx="5991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И.Айвазовский</a:t>
            </a:r>
            <a:r>
              <a:rPr lang="ru-RU" sz="2400" b="1" dirty="0" smtClean="0"/>
              <a:t> «Девятый вал»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4159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42" t="71898" r="41652"/>
          <a:stretch/>
        </p:blipFill>
        <p:spPr>
          <a:xfrm>
            <a:off x="0" y="239918"/>
            <a:ext cx="12130688" cy="60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</a:rPr>
              <a:t>Словарная работа </a:t>
            </a:r>
            <a:endParaRPr lang="ru-RU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ÐÐ°ÑÑÐ¸Ð½ÐºÐ¸ Ð¿Ð¾ Ð·Ð°Ð¿ÑÐ¾ÑÑ Ð¿ÑÑÐ¿ÑÑ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128" y="1614881"/>
            <a:ext cx="2900892" cy="21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081" y="1951630"/>
            <a:ext cx="35620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Пурпур</a:t>
            </a:r>
          </a:p>
          <a:p>
            <a:r>
              <a:rPr lang="ru-RU" b="1" dirty="0" smtClean="0"/>
              <a:t>краска, а также ткань темно-красного или фиолетового цветов. Эту краску получали из раковин улиток.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256" y="1091264"/>
            <a:ext cx="3523255" cy="2206100"/>
          </a:xfrm>
          <a:prstGeom prst="rect">
            <a:avLst/>
          </a:prstGeom>
        </p:spPr>
      </p:pic>
      <p:pic>
        <p:nvPicPr>
          <p:cNvPr id="2052" name="Picture 4" descr="ÐÐ°ÑÑÐ¸Ð½ÐºÐ¸ Ð¿Ð¾ Ð·Ð°Ð¿ÑÐ¾ÑÑ ÑÑÐµÐºÐ»ÑÑÑÑ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484" y="4408227"/>
            <a:ext cx="2988796" cy="224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ÐÐ°ÑÑÐ¸Ð½ÐºÐ¸ Ð¿Ð¾ Ð·Ð°Ð¿ÑÐ¾ÑÑ ÑÑÐ»Ð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256" y="4286364"/>
            <a:ext cx="4219002" cy="226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41744" y="365125"/>
            <a:ext cx="540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Зыбь - мелкое волнение без ветра на водной поверхности (моря, рек, озер).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7546" y="3963199"/>
            <a:ext cx="30457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Стеклярус - разноцветные короткие трубочки из стекла, нанизываемые на нить для украшения, род бисера.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46460" y="3963199"/>
            <a:ext cx="337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Выдолбленная из дерева лодка.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4162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461</Words>
  <Application>Microsoft Office PowerPoint</Application>
  <PresentationFormat>Широкоэкранный</PresentationFormat>
  <Paragraphs>60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Arial</vt:lpstr>
      <vt:lpstr>Calibri</vt:lpstr>
      <vt:lpstr>Calibri Light</vt:lpstr>
      <vt:lpstr>Georgia</vt:lpstr>
      <vt:lpstr>Times New Roman</vt:lpstr>
      <vt:lpstr>Тема Office</vt:lpstr>
      <vt:lpstr>Презентация к уроку литературного чтения в 4 классе  на тему «М.Волошин «Зелёный вал…»</vt:lpstr>
      <vt:lpstr>Тема урока: М.Волошин «Зелёный вал…»</vt:lpstr>
      <vt:lpstr>План урока</vt:lpstr>
      <vt:lpstr>Максимилиан Волошин</vt:lpstr>
      <vt:lpstr>Максимилиан Волошин</vt:lpstr>
      <vt:lpstr>Чьё мнение ты разделяешь?</vt:lpstr>
      <vt:lpstr>Презентация PowerPoint</vt:lpstr>
      <vt:lpstr>Презентация PowerPoint</vt:lpstr>
      <vt:lpstr>Словарная работа </vt:lpstr>
      <vt:lpstr>Анализ произведения Можно ли сказать, что поэт, изображая морской пейзаж, пользуется средствами живописца? Какие цвета есть в его палитре? </vt:lpstr>
      <vt:lpstr>Анализ произведения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Скоробогатый</dc:creator>
  <cp:lastModifiedBy>Юрий Скоробогатый</cp:lastModifiedBy>
  <cp:revision>19</cp:revision>
  <dcterms:created xsi:type="dcterms:W3CDTF">2019-04-01T05:13:33Z</dcterms:created>
  <dcterms:modified xsi:type="dcterms:W3CDTF">2019-04-03T17:21:25Z</dcterms:modified>
</cp:coreProperties>
</file>