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8" r:id="rId3"/>
    <p:sldId id="257" r:id="rId4"/>
    <p:sldId id="273" r:id="rId5"/>
    <p:sldId id="259" r:id="rId6"/>
    <p:sldId id="274" r:id="rId7"/>
    <p:sldId id="261" r:id="rId8"/>
    <p:sldId id="271" r:id="rId9"/>
    <p:sldId id="263" r:id="rId10"/>
    <p:sldId id="272" r:id="rId11"/>
    <p:sldId id="265" r:id="rId12"/>
    <p:sldId id="275" r:id="rId13"/>
    <p:sldId id="267" r:id="rId14"/>
    <p:sldId id="276" r:id="rId15"/>
    <p:sldId id="269" r:id="rId16"/>
    <p:sldId id="277" r:id="rId17"/>
    <p:sldId id="279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BB383-3F85-41DC-97E3-2B6C87E218D5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684D8-E1E4-44EA-9F33-719B559A5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Васильчиков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684D8-E1E4-44EA-9F33-719B559A5AF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Мартынов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684D8-E1E4-44EA-9F33-719B559A5AF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Столыпин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684D8-E1E4-44EA-9F33-719B559A5AF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Глебов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684D8-E1E4-44EA-9F33-719B559A5AF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Дорохов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684D8-E1E4-44EA-9F33-719B559A5AF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Трубецкой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684D8-E1E4-44EA-9F33-719B559A5AF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at.convdocs.org/docs/index-124005.html" TargetMode="External"/><Relationship Id="rId7" Type="http://schemas.openxmlformats.org/officeDocument/2006/relationships/hyperlink" Target="http://feb-web.ru/feb/lermenc/lre-abc/lre/lre-4282.htm" TargetMode="External"/><Relationship Id="rId2" Type="http://schemas.openxmlformats.org/officeDocument/2006/relationships/hyperlink" Target="http://www.proza.ru/2013/05/26/206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_" TargetMode="External"/><Relationship Id="rId5" Type="http://schemas.openxmlformats.org/officeDocument/2006/relationships/hyperlink" Target="http://www.factruz.ru/history_mistery/lermontov.htm" TargetMode="External"/><Relationship Id="rId4" Type="http://schemas.openxmlformats.org/officeDocument/2006/relationships/hyperlink" Target="http://discussiya.com/2013/01/04/lermontov-duel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643314"/>
            <a:ext cx="8305800" cy="571504"/>
          </a:xfrm>
        </p:spPr>
        <p:txBody>
          <a:bodyPr/>
          <a:lstStyle/>
          <a:p>
            <a:r>
              <a:rPr lang="ru-RU" sz="3200" b="1" dirty="0" smtClean="0"/>
              <a:t>Друзья и враги</a:t>
            </a:r>
            <a:endParaRPr lang="ru-RU" sz="3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500174"/>
            <a:ext cx="8305800" cy="1981200"/>
          </a:xfrm>
        </p:spPr>
        <p:txBody>
          <a:bodyPr/>
          <a:lstStyle/>
          <a:p>
            <a:r>
              <a:rPr lang="ru-RU" dirty="0" smtClean="0"/>
              <a:t>М.Ю.Лермонтов</a:t>
            </a:r>
            <a:endParaRPr lang="ru-RU" dirty="0"/>
          </a:p>
        </p:txBody>
      </p:sp>
      <p:pic>
        <p:nvPicPr>
          <p:cNvPr id="13314" name="Picture 2" descr="http://formaslov.ru/portal/wp-content/uploads/2013/12/lermont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57166"/>
            <a:ext cx="2071702" cy="23121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4643446"/>
            <a:ext cx="70009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Исследовательская работа по литературе</a:t>
            </a:r>
          </a:p>
          <a:p>
            <a:pPr algn="ctr"/>
            <a:r>
              <a:rPr lang="ru-RU" sz="2000" dirty="0" smtClean="0"/>
              <a:t>МОУ </a:t>
            </a:r>
            <a:r>
              <a:rPr lang="ru-RU" sz="2000" dirty="0" smtClean="0"/>
              <a:t>СОШ №15 </a:t>
            </a:r>
            <a:r>
              <a:rPr lang="ru-RU" sz="2000" dirty="0" err="1" smtClean="0"/>
              <a:t>х.Дыдымкин</a:t>
            </a:r>
            <a:r>
              <a:rPr lang="ru-RU" sz="2000" dirty="0" smtClean="0"/>
              <a:t> Курского района Ставропольского края</a:t>
            </a:r>
          </a:p>
          <a:p>
            <a:pPr algn="ctr"/>
            <a:r>
              <a:rPr lang="ru-RU" sz="2000" dirty="0" smtClean="0"/>
              <a:t>Учитель: Василенко О.О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«+»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571612"/>
            <a:ext cx="4043362" cy="4543916"/>
          </a:xfrm>
        </p:spPr>
        <p:txBody>
          <a:bodyPr>
            <a:noAutofit/>
          </a:bodyPr>
          <a:lstStyle/>
          <a:p>
            <a:r>
              <a:rPr lang="ru-RU" sz="2000" dirty="0" smtClean="0"/>
              <a:t>Отважный, весёлый, приветливый;</a:t>
            </a:r>
          </a:p>
          <a:p>
            <a:r>
              <a:rPr lang="ru-RU" sz="2000" dirty="0" smtClean="0"/>
              <a:t>Открытый, беззаботный нрав;</a:t>
            </a:r>
          </a:p>
          <a:p>
            <a:r>
              <a:rPr lang="ru-RU" sz="2000" dirty="0" smtClean="0"/>
              <a:t>Служил вместе с Лермонтовым;</a:t>
            </a:r>
          </a:p>
          <a:p>
            <a:r>
              <a:rPr lang="ru-RU" sz="2000" dirty="0" smtClean="0"/>
              <a:t>По окончании следствия честно рассказал о том,  как вёл себя Лермонтов на дуэли, процитировал его последние слова о том, что он стрелять в Мартынова не хотел;</a:t>
            </a:r>
          </a:p>
          <a:p>
            <a:r>
              <a:rPr lang="ru-RU" sz="2000" dirty="0" smtClean="0"/>
              <a:t>Остался с телом Лермонтова под проливным дождём;</a:t>
            </a:r>
          </a:p>
          <a:p>
            <a:r>
              <a:rPr lang="ru-RU" sz="2000" dirty="0" smtClean="0"/>
              <a:t>Взял ответственность за участие в дуэли на себя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9788" y="1571612"/>
            <a:ext cx="4038600" cy="45439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Узкий подбородок выдаёт отсутствие сильной воли;</a:t>
            </a:r>
          </a:p>
          <a:p>
            <a:r>
              <a:rPr lang="ru-RU" sz="2000" dirty="0" smtClean="0"/>
              <a:t>На следствии после гибели Лермонтова путался в показаниях, называя себя то секундантом Мартынова, то секундантом Лермонтова (скорее всего, чтобы скрыть имена Столыпина и Трубецкого).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01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Друг или враг?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572000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«-»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071802" y="5715016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Друг</a:t>
            </a:r>
            <a:r>
              <a:rPr lang="ru-RU" sz="4400" b="1" dirty="0" smtClean="0"/>
              <a:t> 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186766" cy="5357850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Руфин</a:t>
            </a:r>
            <a:r>
              <a:rPr lang="ru-RU" dirty="0" smtClean="0"/>
              <a:t> Иванович Дорохов родился в 1801 году. В 1812 году мальчик был зачислен на военную службу. Отец его, герой Отечественной войны генерал-лейтенант Иван Семенович Дорохов, умер в 1815 году от ран, полученных при изгнании французов из Вереи. </a:t>
            </a:r>
          </a:p>
          <a:p>
            <a:r>
              <a:rPr lang="ru-RU" dirty="0" smtClean="0"/>
              <a:t>«На тринадцатом году жизни своей» </a:t>
            </a:r>
            <a:r>
              <a:rPr lang="ru-RU" dirty="0" err="1" smtClean="0"/>
              <a:t>Руфин</a:t>
            </a:r>
            <a:r>
              <a:rPr lang="ru-RU" dirty="0" smtClean="0"/>
              <a:t> был оставлен без надзора</a:t>
            </a:r>
            <a:r>
              <a:rPr lang="ru-RU" i="1" dirty="0" smtClean="0"/>
              <a:t>...</a:t>
            </a:r>
            <a:r>
              <a:rPr lang="ru-RU" dirty="0" smtClean="0"/>
              <a:t> на произвол его пылких страстей, — сказано в одном из сохранившихся документов. Едва выйдя из Пажеского корпуса в учебно-карабинерный полк, он убил на дуэли капитана. В 1823 году М. И. </a:t>
            </a:r>
            <a:r>
              <a:rPr lang="ru-RU" dirty="0" err="1" smtClean="0"/>
              <a:t>Пущин</a:t>
            </a:r>
            <a:r>
              <a:rPr lang="ru-RU" dirty="0" smtClean="0"/>
              <a:t> нашел его на Арсенальной гауптвахте, «содержащегося под арестом и разжалованного в солдаты»</a:t>
            </a:r>
            <a:r>
              <a:rPr lang="ru-RU" baseline="30000" dirty="0" smtClean="0"/>
              <a:t> </a:t>
            </a:r>
            <a:r>
              <a:rPr lang="ru-RU" dirty="0" smtClean="0"/>
              <a:t>«за буйство в театре и ношение партикулярной одежды», как сказано в формулярном списке Дорохова</a:t>
            </a:r>
            <a:r>
              <a:rPr lang="ru-RU" baseline="30000" dirty="0" smtClean="0"/>
              <a:t> </a:t>
            </a:r>
          </a:p>
          <a:p>
            <a:r>
              <a:rPr lang="ru-RU" dirty="0" smtClean="0"/>
              <a:t>В 1827 году Дорохов прибыл в Нижегородский драгунский полк, под начальство генерала Н. Н. Раевского. На войне он участвовал вместе с сосланными декабристами в самых рискованных делах.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b="1" dirty="0" smtClean="0"/>
              <a:t>Р.И.Дорохов</a:t>
            </a:r>
            <a:endParaRPr lang="ru-RU" b="1" dirty="0"/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457200" y="428604"/>
            <a:ext cx="8229600" cy="607223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vert="horz"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1833 года Дорохов, уволившись «за ранами» от службы и женившись, живет в Москве. В 1834 году у него происходит «неприятная история» с отставным поручиком Нижегородского полка Д. П. Папковым.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1837 году у Дорохова уже новая «история». Он чуть не убил г-на Сверчкова в кабинете кн. Вяземского. Был арестован и тяжело заболел в тюрьме. 1 марта 1838 года Дорохов за «нанесение кинжальных ран» отставному ротмистру Сверчкову был назначен рядовым до выслуги в Навагинский пехотный полк.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1840 году мы видим Дорохова во главе собранной им команды охотников, в которую входили казаки, кабардинцы, много разжалованных. Эта команда, действуя партизанскими методами борьбы, обращала на себя внимание отчаянностью всех ее участников. 10 октября Дорохов был ранен и контужен на речке Хулху-лу и передал командование своими «молодцами» Лермонтову. Ранение Дорохова в ногу было тяжелым. Один глаз был поврежден (следствие контузии головы).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1841 году мы видим Дорохова рядом с Лермонтовым в Пятигорске.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«+»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571612"/>
            <a:ext cx="4400552" cy="4543916"/>
          </a:xfrm>
        </p:spPr>
        <p:txBody>
          <a:bodyPr>
            <a:noAutofit/>
          </a:bodyPr>
          <a:lstStyle/>
          <a:p>
            <a:r>
              <a:rPr lang="ru-RU" sz="2000" dirty="0" smtClean="0"/>
              <a:t>Талантливый (писал стихи, рисовал); </a:t>
            </a:r>
          </a:p>
          <a:p>
            <a:r>
              <a:rPr lang="ru-RU" sz="2000" dirty="0" smtClean="0"/>
              <a:t>Храбрый, отважный воин;</a:t>
            </a:r>
          </a:p>
          <a:p>
            <a:r>
              <a:rPr lang="ru-RU" sz="2000" dirty="0" smtClean="0"/>
              <a:t>Боевой товарищ  и друг Лермонтова;</a:t>
            </a:r>
          </a:p>
          <a:p>
            <a:r>
              <a:rPr lang="ru-RU" sz="2000" dirty="0" smtClean="0"/>
              <a:t>Отличался душевной чуткостью, добротой;</a:t>
            </a:r>
          </a:p>
          <a:p>
            <a:r>
              <a:rPr lang="ru-RU" sz="2000" dirty="0" smtClean="0"/>
              <a:t>Весьма щепетилен в вопросах чести (вряд ли Мартынов со своей подмоченной репутацией мог снискать его симпатии);</a:t>
            </a:r>
          </a:p>
          <a:p>
            <a:r>
              <a:rPr lang="ru-RU" sz="2000" dirty="0" smtClean="0"/>
              <a:t>После смерти Лермонтова очень горячо требовал от священника  возможность  похоронить поэта по церковным канонам.</a:t>
            </a:r>
          </a:p>
          <a:p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929190" y="1571612"/>
            <a:ext cx="3759198" cy="45439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Подвержен эмоциональным порывам (драчун, буян, скандалист);</a:t>
            </a:r>
          </a:p>
          <a:p>
            <a:r>
              <a:rPr lang="ru-RU" sz="2000" dirty="0" smtClean="0"/>
              <a:t>Опытный дуэлянт (? спорно);</a:t>
            </a:r>
          </a:p>
          <a:p>
            <a:r>
              <a:rPr lang="ru-RU" sz="2000" dirty="0" smtClean="0"/>
              <a:t>Принимал активное участие в подготовке к дуэли между Лермонтовым и Мартыновым (чуть ли не подстрекатель? Здесь спорное мнение)</a:t>
            </a:r>
          </a:p>
          <a:p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01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Друг или враг?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572000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«-»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071802" y="5715016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Друг</a:t>
            </a:r>
            <a:r>
              <a:rPr lang="ru-RU" sz="4400" b="1" dirty="0" smtClean="0"/>
              <a:t> 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928670"/>
            <a:ext cx="5857916" cy="5572164"/>
          </a:xfrm>
        </p:spPr>
        <p:txBody>
          <a:bodyPr>
            <a:normAutofit fontScale="77500" lnSpcReduction="20000"/>
          </a:bodyPr>
          <a:lstStyle/>
          <a:p>
            <a:r>
              <a:rPr lang="vi-VN" b="1" dirty="0" smtClean="0"/>
              <a:t>Серге́й Васи́льевич Трубецко́й</a:t>
            </a:r>
            <a:r>
              <a:rPr lang="ru-RU" dirty="0" smtClean="0"/>
              <a:t> — сын генерал-адъютанта Александра I  князя В. С. Трубецкого, принадлежал к числу друзей Лермонтова, был секундантом на дуэли поэта с Мартыновым, состоял членом «Кружка шестнадцати».</a:t>
            </a:r>
          </a:p>
          <a:p>
            <a:r>
              <a:rPr lang="ru-RU" dirty="0" smtClean="0"/>
              <a:t>Трубецкой с отрочества был записан в камер-пажи, на восемнадцатом году жизни 5 сентября 1833 года стал корнетом Кавалергардского полка, из которого за шалости переводился в другие.</a:t>
            </a:r>
          </a:p>
          <a:p>
            <a:r>
              <a:rPr lang="ru-RU" dirty="0" smtClean="0"/>
              <a:t>В конце 1839 года Трубецкого перевели на Кавказ, где прикомандировали к </a:t>
            </a:r>
            <a:r>
              <a:rPr lang="ru-RU" dirty="0" err="1" smtClean="0"/>
              <a:t>Гребенскому</a:t>
            </a:r>
            <a:r>
              <a:rPr lang="ru-RU" dirty="0" smtClean="0"/>
              <a:t>  казачьему полку. Известную роль в его высылке из столицы сыграло и то, что он входил в «кружок шестнадцати», хотя скорее слыл бретёром, чем вольнодумцем. Вместе с Лермонтовым Трубецкой участвовал в сражении на реке </a:t>
            </a:r>
            <a:r>
              <a:rPr lang="ru-RU" dirty="0" err="1" smtClean="0"/>
              <a:t>Валерик</a:t>
            </a:r>
            <a:r>
              <a:rPr lang="ru-RU" dirty="0" smtClean="0"/>
              <a:t>. Но их имена были вычеркнуты царём  из наградного списка.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b="1" dirty="0" smtClean="0"/>
              <a:t>С.В.Трубецкой</a:t>
            </a:r>
            <a:endParaRPr lang="ru-RU" b="1" dirty="0"/>
          </a:p>
        </p:txBody>
      </p:sp>
      <p:pic>
        <p:nvPicPr>
          <p:cNvPr id="4" name="Picture 2" descr="http://img.readtiger.com/wkp/ru/Troubetskoy_S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857232"/>
            <a:ext cx="2643206" cy="32258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388" y="421481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(1815г. — 1859г. )</a:t>
            </a:r>
            <a:endParaRPr lang="ru-RU" dirty="0"/>
          </a:p>
        </p:txBody>
      </p:sp>
      <p:sp>
        <p:nvSpPr>
          <p:cNvPr id="6" name="Содержимое 1"/>
          <p:cNvSpPr txBox="1">
            <a:spLocks/>
          </p:cNvSpPr>
          <p:nvPr/>
        </p:nvSpPr>
        <p:spPr>
          <a:xfrm>
            <a:off x="457200" y="285728"/>
            <a:ext cx="8401080" cy="607223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vert="horz">
            <a:normAutofit fontScale="925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феврале 1841 года Трубецкой приезжает в Петербург для прощания с умирающим отцом и лечения раны, не дождавшись разрешения на отпуск. Николай I  лично налагает на него домашний арест.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 все время пребывания Лермонтова и его друзей по «кружку шестнадцати» в Петербурге Трубецкой безвыходно находился дома, «не смея ни под каким предлогом никуда отлучаться», а в апреле, по «высочайшему повелению», еще больной, был отправлен назад на Кавказ. Здесь он поселился вместе с Лермонтовым и через месяц был его секундантом на дуэли с Мартыновым. Принимая на себя обязанности секунданта, Трубецкой заведомо рисковал, так как это могло закончиться для него крайне неблагоприятно. Впоследствии на следственном разбирательстве его участие было скрыто Глебовым и Васильчиковым.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«+»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571612"/>
            <a:ext cx="4186238" cy="4543916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Блистящий</a:t>
            </a:r>
            <a:r>
              <a:rPr lang="ru-RU" sz="2000" dirty="0" smtClean="0"/>
              <a:t> ум;</a:t>
            </a:r>
          </a:p>
          <a:p>
            <a:r>
              <a:rPr lang="ru-RU" sz="2000" dirty="0" smtClean="0"/>
              <a:t>Тёплое, доброе сердце;</a:t>
            </a:r>
          </a:p>
          <a:p>
            <a:r>
              <a:rPr lang="ru-RU" sz="2000" dirty="0" smtClean="0"/>
              <a:t>Не был карьеристом, корыстолюбивым;</a:t>
            </a:r>
          </a:p>
          <a:p>
            <a:r>
              <a:rPr lang="ru-RU" sz="2000" dirty="0" smtClean="0"/>
              <a:t>Друг Лермонтова;</a:t>
            </a:r>
          </a:p>
          <a:p>
            <a:r>
              <a:rPr lang="ru-RU" sz="2000" dirty="0" smtClean="0"/>
              <a:t>Был секундантом со стороны Лермонтова (пришлось скрыть данный факт во избежание строжайшего наказания)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57752" y="1571612"/>
            <a:ext cx="3830636" cy="45439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Легкомысленный;</a:t>
            </a:r>
          </a:p>
          <a:p>
            <a:r>
              <a:rPr lang="ru-RU" sz="2000" dirty="0" smtClean="0"/>
              <a:t>Был замечен в скандальных шалостях;</a:t>
            </a:r>
          </a:p>
          <a:p>
            <a:r>
              <a:rPr lang="ru-RU" sz="2000" dirty="0" smtClean="0"/>
              <a:t>Заядлый дуэлянт.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01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Друг или враг?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572000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«-»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071802" y="5715016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Друг</a:t>
            </a:r>
            <a:r>
              <a:rPr lang="ru-RU" sz="4400" b="1" dirty="0" smtClean="0"/>
              <a:t> 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329642" cy="557216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МЕРЛИНИ</a:t>
            </a:r>
            <a:r>
              <a:rPr lang="ru-RU" dirty="0" smtClean="0"/>
              <a:t> Екатерина Ивановна (1793 — г. смерти </a:t>
            </a:r>
            <a:r>
              <a:rPr lang="ru-RU" dirty="0" err="1" smtClean="0"/>
              <a:t>неизв</a:t>
            </a:r>
            <a:r>
              <a:rPr lang="ru-RU" dirty="0" smtClean="0"/>
              <a:t>.), жена ген. С. Д. </a:t>
            </a:r>
            <a:r>
              <a:rPr lang="ru-RU" dirty="0" err="1" smtClean="0"/>
              <a:t>Мерлини</a:t>
            </a:r>
            <a:r>
              <a:rPr lang="ru-RU" dirty="0" smtClean="0"/>
              <a:t> (1775—1833), с 1809 служившего на Кавказе. Лермонтов бывал в доме </a:t>
            </a:r>
            <a:r>
              <a:rPr lang="ru-RU" dirty="0" err="1" smtClean="0"/>
              <a:t>Мерлини</a:t>
            </a:r>
            <a:r>
              <a:rPr lang="ru-RU" dirty="0" smtClean="0"/>
              <a:t>, который в 30—40-е гг. был одним из центров светской жизни Пятигорска. </a:t>
            </a:r>
          </a:p>
          <a:p>
            <a:r>
              <a:rPr lang="ru-RU" dirty="0" err="1" smtClean="0"/>
              <a:t>Мерлини</a:t>
            </a:r>
            <a:r>
              <a:rPr lang="ru-RU" dirty="0" smtClean="0"/>
              <a:t> считали женщиной смелой и оригинальной; она отлично ездила верхом по-мужски, а за решительность и находчивость, проявленные во время нападения горцев на Кисловодск, была прозвана героиней. В ее доме имелась значительная коллекция картин. </a:t>
            </a:r>
          </a:p>
          <a:p>
            <a:r>
              <a:rPr lang="ru-RU" dirty="0" smtClean="0"/>
              <a:t>По своим взглядам </a:t>
            </a:r>
            <a:r>
              <a:rPr lang="ru-RU" dirty="0" err="1" smtClean="0"/>
              <a:t>Мерлини</a:t>
            </a:r>
            <a:r>
              <a:rPr lang="ru-RU" dirty="0" smtClean="0"/>
              <a:t> и многие посетители ее салона были чужды Лермонтову.  </a:t>
            </a:r>
          </a:p>
          <a:p>
            <a:r>
              <a:rPr lang="ru-RU" dirty="0" smtClean="0"/>
              <a:t>Известен факт участия </a:t>
            </a:r>
            <a:r>
              <a:rPr lang="ru-RU" dirty="0" err="1" smtClean="0"/>
              <a:t>Мерлини</a:t>
            </a:r>
            <a:r>
              <a:rPr lang="ru-RU" dirty="0" smtClean="0"/>
              <a:t> в политическом преследовании Н. В. </a:t>
            </a:r>
            <a:r>
              <a:rPr lang="ru-RU" i="1" dirty="0" smtClean="0"/>
              <a:t>Майера</a:t>
            </a:r>
            <a:r>
              <a:rPr lang="ru-RU" dirty="0" smtClean="0"/>
              <a:t> (1834). </a:t>
            </a:r>
          </a:p>
          <a:p>
            <a:r>
              <a:rPr lang="ru-RU" dirty="0" smtClean="0"/>
              <a:t>Биографы Лермонтова, начиная с П. К. Мартьянова, связывали имя </a:t>
            </a:r>
            <a:r>
              <a:rPr lang="ru-RU" dirty="0" err="1" smtClean="0"/>
              <a:t>Мерлини</a:t>
            </a:r>
            <a:r>
              <a:rPr lang="ru-RU" dirty="0" smtClean="0"/>
              <a:t> с интригой вокруг поэта в последние дни его жизни и предполагали существование враждебного Лермонтову «кружка </a:t>
            </a:r>
            <a:r>
              <a:rPr lang="ru-RU" dirty="0" err="1" smtClean="0"/>
              <a:t>мерлинистов</a:t>
            </a:r>
            <a:r>
              <a:rPr lang="ru-RU" dirty="0" smtClean="0"/>
              <a:t>». </a:t>
            </a:r>
            <a:r>
              <a:rPr lang="ru-RU" dirty="0" err="1" smtClean="0"/>
              <a:t>Мерлини</a:t>
            </a:r>
            <a:r>
              <a:rPr lang="ru-RU" dirty="0" smtClean="0"/>
              <a:t> упоминается в экспромте «Слишком месяц у </a:t>
            </a:r>
            <a:r>
              <a:rPr lang="ru-RU" dirty="0" err="1" smtClean="0"/>
              <a:t>Мерлини</a:t>
            </a:r>
            <a:r>
              <a:rPr lang="ru-RU" dirty="0" smtClean="0"/>
              <a:t>», приписываемом Лермонтову.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b="1" dirty="0" err="1" smtClean="0"/>
              <a:t>Е.И.Мерлини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«+»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571612"/>
            <a:ext cx="4186238" cy="4543916"/>
          </a:xfrm>
        </p:spPr>
        <p:txBody>
          <a:bodyPr>
            <a:noAutofit/>
          </a:bodyPr>
          <a:lstStyle/>
          <a:p>
            <a:r>
              <a:rPr lang="ru-RU" sz="2000" dirty="0" smtClean="0"/>
              <a:t> образованная, решительная, смелая;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57752" y="1571612"/>
            <a:ext cx="3830636" cy="45439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Есть предположение, что </a:t>
            </a:r>
            <a:r>
              <a:rPr lang="ru-RU" sz="2000" dirty="0" err="1" smtClean="0"/>
              <a:t>Е.И.Мерлини</a:t>
            </a:r>
            <a:r>
              <a:rPr lang="ru-RU" sz="2000" dirty="0" smtClean="0"/>
              <a:t> состояла на службе в </a:t>
            </a:r>
            <a:r>
              <a:rPr lang="en-US" sz="2000" dirty="0" smtClean="0"/>
              <a:t>III</a:t>
            </a:r>
            <a:r>
              <a:rPr lang="ru-RU" sz="2000" dirty="0" smtClean="0"/>
              <a:t> Отделении;</a:t>
            </a:r>
          </a:p>
          <a:p>
            <a:r>
              <a:rPr lang="ru-RU" sz="2000" dirty="0" smtClean="0"/>
              <a:t>Недолюбливала Лермонтова;</a:t>
            </a:r>
          </a:p>
          <a:p>
            <a:r>
              <a:rPr lang="ru-RU" sz="2000" dirty="0" smtClean="0"/>
              <a:t>При ее салоне сложился целый кружок «</a:t>
            </a:r>
            <a:r>
              <a:rPr lang="ru-RU" sz="2000" dirty="0" err="1" smtClean="0"/>
              <a:t>мерлинистов</a:t>
            </a:r>
            <a:r>
              <a:rPr lang="ru-RU" sz="2000" dirty="0" smtClean="0"/>
              <a:t>»,  составивших заговор с целью убить Михаила Юрьевича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01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Друг или враг?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572000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«-»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071802" y="5715016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Враг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Вывод:</a:t>
            </a:r>
            <a:endParaRPr lang="ru-RU" b="1" dirty="0"/>
          </a:p>
        </p:txBody>
      </p:sp>
      <p:pic>
        <p:nvPicPr>
          <p:cNvPr id="36866" name="Picture 2" descr="http://cat.convdocs.org/pars_docs/refs/125/124005/124005_html_c910b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357298"/>
            <a:ext cx="2571768" cy="28575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1643050"/>
            <a:ext cx="3143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Друзья: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dirty="0" err="1" smtClean="0"/>
              <a:t>А.А.Столыпин-Монго</a:t>
            </a: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М.П.Глебов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Р.И.Дорохов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С.В.Трубецкой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2198" y="1714488"/>
            <a:ext cx="264320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Враги: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А.И.Васильчиков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Н.С.Мартынов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err="1" smtClean="0"/>
              <a:t>Е.И.Мерлини</a:t>
            </a:r>
            <a:endParaRPr lang="ru-RU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71472" y="4214818"/>
            <a:ext cx="83582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«Друзей» и «врагов» М.Ю.Лермонтова объединяет кружок «шестнадцати». Возможно, поэт стал жертвой заговора. Напрашивается вывод – что проучить-то хотели, но о человекоубийстве не помышляли. </a:t>
            </a:r>
          </a:p>
          <a:p>
            <a:r>
              <a:rPr lang="ru-RU" sz="2000" dirty="0" smtClean="0"/>
              <a:t>     Тут самое время сказать, что постоянным участником салона генеральши </a:t>
            </a:r>
            <a:r>
              <a:rPr lang="ru-RU" sz="2000" dirty="0" err="1" smtClean="0"/>
              <a:t>Мерлини</a:t>
            </a:r>
            <a:r>
              <a:rPr lang="ru-RU" sz="2000" dirty="0" smtClean="0"/>
              <a:t> был… князь Васильчиков.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214314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М.Ю.Лермонтов в воспоминаниях современников. –М., «Художественная литература», 1964.</a:t>
            </a:r>
          </a:p>
          <a:p>
            <a:r>
              <a:rPr lang="ru-RU" dirty="0" smtClean="0"/>
              <a:t>И.Л.Андроников. Лермонтов. Исследования и находки. –М., «Художественная литература», 1969.</a:t>
            </a:r>
          </a:p>
          <a:p>
            <a:r>
              <a:rPr lang="ru-RU" dirty="0" smtClean="0"/>
              <a:t>Э.Г.Герштейн. Судьба Лермонтова. –М., «Художественная литература», 1986.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Используемая литература:</a:t>
            </a:r>
            <a:endParaRPr lang="ru-RU" dirty="0"/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28596" y="3214686"/>
            <a:ext cx="8229600" cy="64294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Интернет ресурсы</a:t>
            </a: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1"/>
          <p:cNvSpPr txBox="1">
            <a:spLocks/>
          </p:cNvSpPr>
          <p:nvPr/>
        </p:nvSpPr>
        <p:spPr>
          <a:xfrm>
            <a:off x="500034" y="3929066"/>
            <a:ext cx="8229600" cy="235743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786190"/>
            <a:ext cx="817820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hlinkClick r:id="rId2"/>
              </a:rPr>
              <a:t>http://www.proza.ru/2013/05/26/2060</a:t>
            </a:r>
            <a:endParaRPr lang="ru-RU" sz="2400" b="1" dirty="0" smtClean="0"/>
          </a:p>
          <a:p>
            <a:r>
              <a:rPr lang="en-US" sz="2400" b="1" dirty="0" smtClean="0">
                <a:hlinkClick r:id="rId3"/>
              </a:rPr>
              <a:t>http://cat.convdocs.org/docs/index-124005.html</a:t>
            </a:r>
            <a:endParaRPr lang="ru-RU" sz="2400" b="1" dirty="0" smtClean="0"/>
          </a:p>
          <a:p>
            <a:r>
              <a:rPr lang="en-US" sz="2400" b="1" dirty="0" smtClean="0">
                <a:hlinkClick r:id="rId4"/>
              </a:rPr>
              <a:t>http://discussiya.com/2013/01/04/lermontov-duel/</a:t>
            </a:r>
            <a:endParaRPr lang="ru-RU" sz="2400" b="1" dirty="0" smtClean="0"/>
          </a:p>
          <a:p>
            <a:r>
              <a:rPr lang="en-US" sz="2400" b="1" dirty="0" smtClean="0">
                <a:hlinkClick r:id="rId5"/>
              </a:rPr>
              <a:t>http://www.factruz.ru/history_mistery/lermontov.htm</a:t>
            </a:r>
            <a:endParaRPr lang="ru-RU" sz="2400" b="1" dirty="0" smtClean="0"/>
          </a:p>
          <a:p>
            <a:r>
              <a:rPr lang="en-US" sz="2400" b="1" dirty="0" smtClean="0">
                <a:hlinkClick r:id="rId6"/>
              </a:rPr>
              <a:t>http://ru.wikipedia.org/wiki_</a:t>
            </a:r>
            <a:endParaRPr lang="ru-RU" sz="2400" b="1" dirty="0" smtClean="0"/>
          </a:p>
          <a:p>
            <a:r>
              <a:rPr lang="en-US" sz="2400" b="1" dirty="0" smtClean="0">
                <a:hlinkClick r:id="rId7"/>
              </a:rPr>
              <a:t>http://feb-web.ru/feb/lermenc/lre-abc/lre/lre-4282.htm</a:t>
            </a:r>
            <a:r>
              <a:rPr lang="ru-RU" sz="2400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143380"/>
            <a:ext cx="8229600" cy="2286016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27 </a:t>
            </a:r>
            <a:r>
              <a:rPr lang="ru-RU" i="1" dirty="0" smtClean="0"/>
              <a:t>июля </a:t>
            </a:r>
            <a:r>
              <a:rPr lang="ru-RU" b="1" i="1" dirty="0" smtClean="0"/>
              <a:t>1841</a:t>
            </a:r>
            <a:r>
              <a:rPr lang="ru-RU" i="1" dirty="0" smtClean="0"/>
              <a:t> года в нескольких верстах от Пятигорска у подножия горы Машук состоялась дуэль. Отставной майор Николай Мартынов, выстрелив из пистолета, нанес поручику </a:t>
            </a:r>
            <a:r>
              <a:rPr lang="ru-RU" i="1" dirty="0" err="1" smtClean="0"/>
              <a:t>Тенгинского</a:t>
            </a:r>
            <a:r>
              <a:rPr lang="ru-RU" i="1" dirty="0" smtClean="0"/>
              <a:t> пехотного полка Михаилу Лермонтову смертельное ранение. </a:t>
            </a:r>
            <a:r>
              <a:rPr lang="ru-RU" i="1" smtClean="0"/>
              <a:t>Почему же </a:t>
            </a:r>
            <a:r>
              <a:rPr lang="ru-RU" i="1" dirty="0" smtClean="0"/>
              <a:t>тогда и сегодня, спустя  очень много лет, неравнодушные к гению поэта люди продолжают искать ответ на вопрос: кто убил Лермонтова, как его убили, что его убило? Кто окружал его в последние дни? Друзья или враги?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Изображение дуэли Лермонтова и Мартын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85728"/>
            <a:ext cx="4286250" cy="36957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85918" y="6072206"/>
            <a:ext cx="5643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Попробуем разобраться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857232"/>
            <a:ext cx="5500726" cy="5238768"/>
          </a:xfrm>
        </p:spPr>
        <p:txBody>
          <a:bodyPr>
            <a:noAutofit/>
          </a:bodyPr>
          <a:lstStyle/>
          <a:p>
            <a:r>
              <a:rPr lang="ru-RU" sz="1800" dirty="0" smtClean="0"/>
              <a:t>Князь - известный русский общественный деятель и писатель. В 1841 году участник дуэли М.Ю.Лермонтова с Н.С.Мартыновым  </a:t>
            </a:r>
          </a:p>
          <a:p>
            <a:r>
              <a:rPr lang="ru-RU" sz="1800" dirty="0" smtClean="0"/>
              <a:t>Его постоянно терзало самолюбие. Любой ценой он стремился быть первым, что ему чаще всего удавалось. Это подогревало уверенность в своей избранности.</a:t>
            </a:r>
          </a:p>
          <a:p>
            <a:r>
              <a:rPr lang="ru-RU" sz="1800" dirty="0" smtClean="0"/>
              <a:t>Был весьма неглупым молодым человеком, пользовался авторитетом  и слыл непревзойдённым оратором и вольтерьянцем.</a:t>
            </a:r>
          </a:p>
          <a:p>
            <a:r>
              <a:rPr lang="ru-RU" sz="1800" dirty="0" smtClean="0"/>
              <a:t>С М.Ю.Лермонтовым познакомился в 1839 или в 1840 на одном из собраний «шестнадцати».</a:t>
            </a:r>
          </a:p>
          <a:p>
            <a:r>
              <a:rPr lang="ru-RU" sz="1800" dirty="0" smtClean="0"/>
              <a:t>Васильчикову льстил флёр оппозиционности, которым были окрашены дружеские беседы.  Рискованно было осуждать  существующий режим, произвол </a:t>
            </a:r>
            <a:r>
              <a:rPr lang="en-US" sz="1800" dirty="0" smtClean="0"/>
              <a:t>III</a:t>
            </a:r>
            <a:r>
              <a:rPr lang="ru-RU" sz="1800" dirty="0" smtClean="0"/>
              <a:t> Отделения, но в риске – своя сладость.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29642" cy="776270"/>
          </a:xfrm>
        </p:spPr>
        <p:txBody>
          <a:bodyPr/>
          <a:lstStyle/>
          <a:p>
            <a:pPr algn="ctr"/>
            <a:r>
              <a:rPr lang="ru-RU" b="1" dirty="0" smtClean="0"/>
              <a:t>А.И. Васильчиков</a:t>
            </a:r>
            <a:endParaRPr lang="ru-RU" b="1" dirty="0"/>
          </a:p>
        </p:txBody>
      </p:sp>
      <p:pic>
        <p:nvPicPr>
          <p:cNvPr id="26628" name="Picture 4" descr="http://s42.radikal.ru/i096/0912/f8/f6787bb4f6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214422"/>
            <a:ext cx="2754992" cy="35004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43636" y="471488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1818г.-1881 г.</a:t>
            </a:r>
            <a:endParaRPr lang="ru-RU" dirty="0"/>
          </a:p>
        </p:txBody>
      </p:sp>
      <p:sp>
        <p:nvSpPr>
          <p:cNvPr id="7" name="Содержимое 1"/>
          <p:cNvSpPr txBox="1">
            <a:spLocks/>
          </p:cNvSpPr>
          <p:nvPr/>
        </p:nvSpPr>
        <p:spPr>
          <a:xfrm>
            <a:off x="457200" y="357166"/>
            <a:ext cx="8329642" cy="5929354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vert="horz"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Писал. Но на дружеских собраниях «шестнадцати» ему мало представлялось возможности демонстрировать своё превосходство. Здесь все одинаково хорошо владели пером. Одним словом, муза Васильчикова выглядела достаточно серо по сравнению с музой Лермонтова, приобретшего славу после скандального стихотворения  на смерть Пушкина.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Васильчиков чувствовал некоторое отвращение к Лермонтову и не доверял ему, спрашивая себя: «Кого конкретно имел ввиду Лермонтов,  клеймя «надменных потомков известной подлостью прославленных отцов», «свободы, гения и славы палачей»?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Весной 1841 А.И.Васильчиков, благодаря своему отцу, получил весьма тёпленькую ссылку  на Кавказ (его включили в состав комиссии барона П.В.Гана).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Ссылка – не ссылка. Васильчиков был в восторге.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июне 1841 года А.И.Васильчиков решает немного задержаться в Пятигорске. Местные доктора весьма охотно выдавали соответствующие бумаги о «болезни».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 июня 1841 года А.И.Васильчиков отправил П.В.Гану в столицу рапорт с приложением медицинского свидетельства.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«+»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571612"/>
            <a:ext cx="4043362" cy="4543916"/>
          </a:xfrm>
        </p:spPr>
        <p:txBody>
          <a:bodyPr>
            <a:noAutofit/>
          </a:bodyPr>
          <a:lstStyle/>
          <a:p>
            <a:r>
              <a:rPr lang="ru-RU" sz="2000" dirty="0" smtClean="0"/>
              <a:t>Умный, эрудированный, хороший оратор;</a:t>
            </a:r>
          </a:p>
          <a:p>
            <a:r>
              <a:rPr lang="ru-RU" sz="2000" dirty="0" smtClean="0"/>
              <a:t>Вначале был дружен с Лермонтовым.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9788" y="1571612"/>
            <a:ext cx="4038600" cy="45439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Самолюбивый, амбициозный;</a:t>
            </a:r>
          </a:p>
          <a:p>
            <a:r>
              <a:rPr lang="ru-RU" sz="2000" dirty="0" smtClean="0"/>
              <a:t>Карьерист, позёр;</a:t>
            </a:r>
          </a:p>
          <a:p>
            <a:r>
              <a:rPr lang="ru-RU" sz="2000" dirty="0" smtClean="0"/>
              <a:t>К концу охладел к Лермонтову;</a:t>
            </a:r>
          </a:p>
          <a:p>
            <a:r>
              <a:rPr lang="ru-RU" sz="2000" dirty="0" smtClean="0"/>
              <a:t>Позволил состоятся дуэли (единственный из секундантов, кто дал согласие на дуэль);</a:t>
            </a:r>
          </a:p>
          <a:p>
            <a:r>
              <a:rPr lang="ru-RU" sz="2000" dirty="0" smtClean="0"/>
              <a:t>Был секундантом со стороны Мартынова  (но на следствии назвался секундантом Лермонтова, чтобы сохранить в тайне имена Столыпина и Трубецкого)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01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Друг или враг?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572000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«-»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214678" y="5929330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Враг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000108"/>
            <a:ext cx="6000792" cy="585789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Николай Соломонович Мартынов происходил из дворянского рода. Отец его, Соломон Михайлович, разбогател на винных откупах и всегда поддерживал тесные связи с рядом высокопоставленных военных.</a:t>
            </a:r>
          </a:p>
          <a:p>
            <a:r>
              <a:rPr lang="ru-RU" dirty="0" smtClean="0"/>
              <a:t>Николай Соломонович поражал многих своей самовлюбленностью, не интересовался ничем, что не входило в его мир. Нёс всё в себе самом. С юности он собирался поразить всех своими достижениями, мечтал о высокой карьере, генеральских погонах, был уверен в своих литературных дарованиях, собирался покорять сердца красавиц.</a:t>
            </a:r>
          </a:p>
          <a:p>
            <a:r>
              <a:rPr lang="ru-RU" dirty="0" smtClean="0"/>
              <a:t>Познакомились Лермонтов и Мартынов, скорее всего, еще в детстве. Рядом с Тарханами находилась у </a:t>
            </a:r>
            <a:r>
              <a:rPr lang="ru-RU" dirty="0" err="1" smtClean="0"/>
              <a:t>Нижнеломовского</a:t>
            </a:r>
            <a:r>
              <a:rPr lang="ru-RU" dirty="0" smtClean="0"/>
              <a:t> монастыря усадьба Мартыновых.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b="1" dirty="0" smtClean="0"/>
              <a:t>Н.С.Мартынов</a:t>
            </a:r>
            <a:endParaRPr lang="ru-RU" b="1" dirty="0"/>
          </a:p>
        </p:txBody>
      </p:sp>
      <p:pic>
        <p:nvPicPr>
          <p:cNvPr id="28674" name="Picture 2" descr="http://knig.org.ua/wp-content/uploads/2012/09/Marty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3" y="857232"/>
            <a:ext cx="2549597" cy="32861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00826" y="421481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1816г. – 1876г.</a:t>
            </a:r>
            <a:endParaRPr lang="ru-RU" b="1" dirty="0"/>
          </a:p>
        </p:txBody>
      </p:sp>
      <p:sp>
        <p:nvSpPr>
          <p:cNvPr id="6" name="Содержимое 1"/>
          <p:cNvSpPr txBox="1">
            <a:spLocks/>
          </p:cNvSpPr>
          <p:nvPr/>
        </p:nvSpPr>
        <p:spPr>
          <a:xfrm>
            <a:off x="285720" y="285728"/>
            <a:ext cx="8572560" cy="607223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vert="horz"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Они оба участвовали в юнкерском литературном журнале, легко шутили друг над другом, бражничали. Но постепенно выяснялось: то, что давалось Лермонтову естественно , что с каждым годом становилось у него ярче и талантливее, Мартынову давалось с большим напрягом. Он разбирался в литературе, и это усугубило их противостояние. Николай Соломонович все более ясно понимал свою бездарность, свою подражательность не только в стихах, но и в поведении, в воинской славе.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Известно о его карьеризме, лени, пренебрежении служебными обязанностями.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 февраля 1841 года Мартынова переводят в 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Гребенский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казачий полк, понижают в должности (возможно, из-за карточных делишек… Кстати, одна из каламбурных кличек Мартынова – «Маркиз де 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Шулерхоф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Н.С.Мартынов прибыл в Пятигорск в конце апреля 1841 года. Прибыл, скорее всего, с каким-то тёмным пятном на репутации. Возможно, он надеялся поправить не только здоровье, но и «кошелёк». Ведь Пятигорск того времени был не только курортом, но своеобразным кавказским Монте-Карло.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«+»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571612"/>
            <a:ext cx="4043362" cy="4543916"/>
          </a:xfrm>
        </p:spPr>
        <p:txBody>
          <a:bodyPr>
            <a:noAutofit/>
          </a:bodyPr>
          <a:lstStyle/>
          <a:p>
            <a:r>
              <a:rPr lang="ru-RU" sz="2000" dirty="0" smtClean="0"/>
              <a:t>Достаточно образованный;</a:t>
            </a:r>
          </a:p>
          <a:p>
            <a:r>
              <a:rPr lang="ru-RU" sz="2000" dirty="0" smtClean="0"/>
              <a:t>Обладал литературным вкусом;</a:t>
            </a:r>
          </a:p>
          <a:p>
            <a:r>
              <a:rPr lang="ru-RU" sz="2000" dirty="0" smtClean="0"/>
              <a:t>Писал стихи.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9788" y="1571612"/>
            <a:ext cx="4038600" cy="45439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Самовлюблённый, тщеславный, завистливый;</a:t>
            </a:r>
          </a:p>
          <a:p>
            <a:r>
              <a:rPr lang="ru-RU" sz="2000" dirty="0" smtClean="0"/>
              <a:t>Карьерист;</a:t>
            </a:r>
          </a:p>
          <a:p>
            <a:r>
              <a:rPr lang="ru-RU" sz="2000" dirty="0" smtClean="0"/>
              <a:t>Позёр;</a:t>
            </a:r>
          </a:p>
          <a:p>
            <a:r>
              <a:rPr lang="ru-RU" sz="2000" dirty="0" smtClean="0"/>
              <a:t>Ленивый, легкомысленный;</a:t>
            </a:r>
          </a:p>
          <a:p>
            <a:r>
              <a:rPr lang="ru-RU" sz="2000" dirty="0" smtClean="0"/>
              <a:t>Карточный игрок;</a:t>
            </a:r>
          </a:p>
          <a:p>
            <a:r>
              <a:rPr lang="ru-RU" sz="2000" dirty="0" smtClean="0"/>
              <a:t>Уклонялся от сражений, трусил;</a:t>
            </a:r>
          </a:p>
          <a:p>
            <a:r>
              <a:rPr lang="ru-RU" sz="2000" dirty="0" smtClean="0"/>
              <a:t>Соперничал с Лермонтовым.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01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Друг или враг?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572000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«-»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214678" y="5929330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Враг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5614998" cy="52864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Сын А. А. Столыпина. Приходился двоюродным дядей М. Ю. Лермонтову.</a:t>
            </a:r>
          </a:p>
          <a:p>
            <a:r>
              <a:rPr lang="ru-RU" dirty="0" smtClean="0"/>
              <a:t>В 1835 выпущен из Школы юнкеров в </a:t>
            </a:r>
            <a:r>
              <a:rPr lang="ru-RU" dirty="0" err="1" smtClean="0"/>
              <a:t>л.-гв</a:t>
            </a:r>
            <a:r>
              <a:rPr lang="ru-RU" dirty="0" smtClean="0"/>
              <a:t>. Гусарский полк . Вместе со своим однополчанином М. Ю. Лермонтовым в 1835—36 и 1838—39 жил в Царском Селе, посещал собрания «шестнадцати». </a:t>
            </a:r>
          </a:p>
          <a:p>
            <a:r>
              <a:rPr lang="ru-RU" dirty="0" smtClean="0"/>
              <a:t>Был очень хорош собой. Изумительная по красоте оболочка была достойна его души и сердца. </a:t>
            </a:r>
          </a:p>
          <a:p>
            <a:r>
              <a:rPr lang="ru-RU" dirty="0" smtClean="0"/>
              <a:t>Чистый и цельный человек, он  вызывал уважение даже у своих недоброжелателей. Рафинированный англоман и мог служить эталоном в вопросах чести.</a:t>
            </a:r>
          </a:p>
          <a:p>
            <a:r>
              <a:rPr lang="ru-RU" dirty="0" smtClean="0"/>
              <a:t>Был превосходно образованным человеком, рос в атмосфере некоторого вольнодумства.  Его отец был близок к декабристам и </a:t>
            </a:r>
            <a:r>
              <a:rPr lang="ru-RU" dirty="0" err="1" smtClean="0"/>
              <a:t>А.Грибоедову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А. А. </a:t>
            </a:r>
            <a:r>
              <a:rPr lang="ru-RU" b="1" dirty="0" err="1" smtClean="0"/>
              <a:t>Столыпин-Монго</a:t>
            </a:r>
            <a:endParaRPr lang="ru-RU" b="1" dirty="0"/>
          </a:p>
        </p:txBody>
      </p:sp>
      <p:pic>
        <p:nvPicPr>
          <p:cNvPr id="30722" name="Picture 2" descr="http://www.warstar.info/odnopolchane_lermontova/stolypin_a.jpg"/>
          <p:cNvPicPr>
            <a:picLocks noChangeAspect="1" noChangeArrowheads="1"/>
          </p:cNvPicPr>
          <p:nvPr/>
        </p:nvPicPr>
        <p:blipFill>
          <a:blip r:embed="rId3" cstate="print"/>
          <a:srcRect b="7407"/>
          <a:stretch>
            <a:fillRect/>
          </a:stretch>
        </p:blipFill>
        <p:spPr bwMode="auto">
          <a:xfrm>
            <a:off x="6215074" y="1071546"/>
            <a:ext cx="2562434" cy="35719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43702" y="464344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1816г. — 1858г.</a:t>
            </a:r>
            <a:endParaRPr lang="ru-RU" dirty="0"/>
          </a:p>
        </p:txBody>
      </p:sp>
      <p:sp>
        <p:nvSpPr>
          <p:cNvPr id="7" name="Содержимое 1"/>
          <p:cNvSpPr txBox="1">
            <a:spLocks/>
          </p:cNvSpPr>
          <p:nvPr/>
        </p:nvSpPr>
        <p:spPr>
          <a:xfrm>
            <a:off x="457200" y="357166"/>
            <a:ext cx="8401080" cy="607223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Николай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</a:t>
            </a: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не любил Столыпина-Монго. Имеются некоторые сведения о том, что Лермонтов и Столыпин спасли одну даму от назойливости некоего высокопоставленного лица.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1837 году служил на Кавказе добровольцем, где проявил себя отменным храбрецом. Службой тяготился и в 1839 году вышел в отставку.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Был секундантом на дуэли между Лермонтовым и Барантом.  За что был отправлен на военную службу и участвовал в Галафеевской экспедиции в Малой Чечне, за которую был награждён орденом.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феврале 1841 подал прошение о переводе на  гражданскую службу. Но завоёвывать отставку пришлось на Кавказе. Царь был непреклонен.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20 мая 1841 года Столыпин и Лермонтов в Пятигорске, но между ними присутствует некая отчужденность (возможно, из-за предыдущей дуэли Лермонтова с Барантом)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«+»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571612"/>
            <a:ext cx="4043362" cy="4543916"/>
          </a:xfrm>
        </p:spPr>
        <p:txBody>
          <a:bodyPr>
            <a:noAutofit/>
          </a:bodyPr>
          <a:lstStyle/>
          <a:p>
            <a:r>
              <a:rPr lang="ru-RU" sz="2000" dirty="0" smtClean="0"/>
              <a:t>Родственная связь, многолетняя дружба;</a:t>
            </a:r>
          </a:p>
          <a:p>
            <a:r>
              <a:rPr lang="ru-RU" sz="2000" dirty="0" smtClean="0"/>
              <a:t>Был секундантом в последнем случае, несмотря на личную опасность ;</a:t>
            </a:r>
          </a:p>
          <a:p>
            <a:r>
              <a:rPr lang="ru-RU" sz="2000" dirty="0" smtClean="0"/>
              <a:t>Характер благородный, щепетильный в вопросах чести;</a:t>
            </a:r>
          </a:p>
          <a:p>
            <a:r>
              <a:rPr lang="ru-RU" sz="2000" dirty="0" smtClean="0"/>
              <a:t>Равнодушен к карьере;</a:t>
            </a:r>
          </a:p>
          <a:p>
            <a:r>
              <a:rPr lang="ru-RU" sz="2000" dirty="0" smtClean="0"/>
              <a:t>Пытался смягчить ход дуэли между Лермонтовым и Мартыновым;</a:t>
            </a:r>
          </a:p>
          <a:p>
            <a:r>
              <a:rPr lang="ru-RU" sz="2000" dirty="0" smtClean="0"/>
              <a:t>Возможно, был секундантом Лермонтова.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9788" y="1571612"/>
            <a:ext cx="4038600" cy="454391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Отличался сибаритством, дендизмом, ленью;</a:t>
            </a:r>
          </a:p>
          <a:p>
            <a:r>
              <a:rPr lang="ru-RU" sz="2000" dirty="0" smtClean="0"/>
              <a:t>Дал несколько советов Мартынову во время следствия (возможно, считал виновником дуэли Лермонтова);</a:t>
            </a:r>
          </a:p>
          <a:p>
            <a:r>
              <a:rPr lang="ru-RU" sz="2000" dirty="0" smtClean="0"/>
              <a:t>После смерти Лермонтова перевёл его роман «Герой нашего времени» на французский и ни раз не упомянул имя поэта.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01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Друг или враг?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572000" y="857232"/>
            <a:ext cx="4040188" cy="762000"/>
          </a:xfrm>
        </p:spPr>
        <p:txBody>
          <a:bodyPr/>
          <a:lstStyle/>
          <a:p>
            <a:pPr algn="ctr"/>
            <a:r>
              <a:rPr lang="ru-RU" sz="4800" dirty="0" smtClean="0"/>
              <a:t>«-»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214678" y="5929330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Друг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5614998" cy="509589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Михаил Павлович Глебов родился 23 сентября 1819 года в семье отставного полковника, орловского мелкопоместного дворянина в Орловской губернии. </a:t>
            </a:r>
          </a:p>
          <a:p>
            <a:r>
              <a:rPr lang="ru-RU" dirty="0" smtClean="0"/>
              <a:t>В 1838 году окончил Школу гвардейских подпрапорщиков и кавалерийских юнкеров. По её окончании был выпущен корнетом в Лейб-гвардии Конный полк. В это же время вместе с Глебовым в полку служил Дмитрий Аркадьевич Столыпин, младший брат </a:t>
            </a:r>
            <a:r>
              <a:rPr lang="ru-RU" u="sng" dirty="0" err="1" smtClean="0"/>
              <a:t>Монго</a:t>
            </a:r>
            <a:r>
              <a:rPr lang="ru-RU" dirty="0" smtClean="0"/>
              <a:t>. Скорее всего именно благодаря этому обстоятельству Глебов познакомился с Лермонтовым.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b="1" dirty="0" smtClean="0"/>
              <a:t>М.П.Глебов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29388" y="4214818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(1819г. -1847г.)</a:t>
            </a:r>
            <a:endParaRPr lang="ru-RU" dirty="0"/>
          </a:p>
        </p:txBody>
      </p:sp>
      <p:pic>
        <p:nvPicPr>
          <p:cNvPr id="5122" name="Picture 2" descr="Михаил Павлович Глеб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428736"/>
            <a:ext cx="2300545" cy="2714644"/>
          </a:xfrm>
          <a:prstGeom prst="rect">
            <a:avLst/>
          </a:prstGeom>
          <a:noFill/>
        </p:spPr>
      </p:pic>
      <p:sp>
        <p:nvSpPr>
          <p:cNvPr id="6" name="Содержимое 1"/>
          <p:cNvSpPr txBox="1">
            <a:spLocks/>
          </p:cNvSpPr>
          <p:nvPr/>
        </p:nvSpPr>
        <p:spPr>
          <a:xfrm>
            <a:off x="285720" y="357166"/>
            <a:ext cx="8501122" cy="614366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txBody>
          <a:bodyPr vert="horz"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Кавказ М. П. Глебов попал весной 1840 года, когда в числе волонтёров («охотников») отправился воевать против горцев. В частности он принимал активное участие в летней экспедиции генерала Галафеева в Чечню.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Ближе с поэтом он сошёлся после знаменитого боя на реке Валерик. Глебов участвовал в сражении и был тяжело ранен в ключицу.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апреле 1841 года в его имении Мишково Мценского уезда гостили М. Ю. Лермонтов и А. А. Столыпин (Монго), ехавшие на Кавказ.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Летом 1841 года он прибыл на лечение в Пятигорск, где поселился в одном доме с Н. С. Мартыновым. Вскоре на Воды приехали Лермонтов с Монго, которые сняли квартиру по соседству. Всё время своего прибывания в Пятигорске Глебов входил в состав молодёжи, особо приближённой к поэту и составлявшей так называемый «лермонтовский кружок». Надо сказать, что во время своего лечения на Водах, Глебов, как впрочем и все остальные молодые люди "водяного общества" не забывал о личной жизни. В частности известна его любовная интрижка с Надеждой Верзилиной, одной из сестёр Верзилиных, в Пятигорске летом 1841 года.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651</TotalTime>
  <Words>1722</Words>
  <Application>Microsoft Office PowerPoint</Application>
  <PresentationFormat>Экран (4:3)</PresentationFormat>
  <Paragraphs>189</Paragraphs>
  <Slides>18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М.Ю.Лермонтов</vt:lpstr>
      <vt:lpstr>Слайд 2</vt:lpstr>
      <vt:lpstr>А.И. Васильчиков</vt:lpstr>
      <vt:lpstr>Друг или враг?</vt:lpstr>
      <vt:lpstr>Н.С.Мартынов</vt:lpstr>
      <vt:lpstr>Друг или враг?</vt:lpstr>
      <vt:lpstr>А. А. Столыпин-Монго</vt:lpstr>
      <vt:lpstr>Друг или враг?</vt:lpstr>
      <vt:lpstr>М.П.Глебов</vt:lpstr>
      <vt:lpstr>Друг или враг?</vt:lpstr>
      <vt:lpstr>Р.И.Дорохов</vt:lpstr>
      <vt:lpstr>Друг или враг?</vt:lpstr>
      <vt:lpstr>С.В.Трубецкой</vt:lpstr>
      <vt:lpstr>Друг или враг?</vt:lpstr>
      <vt:lpstr>Е.И.Мерлини</vt:lpstr>
      <vt:lpstr>Друг или враг?</vt:lpstr>
      <vt:lpstr>Вывод:</vt:lpstr>
      <vt:lpstr>Используемая литература: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М.Ю.Лермонтов</dc:title>
  <dc:creator>Василенко Ольга</dc:creator>
  <cp:lastModifiedBy>Master</cp:lastModifiedBy>
  <cp:revision>67</cp:revision>
  <dcterms:modified xsi:type="dcterms:W3CDTF">2020-06-09T10:17:45Z</dcterms:modified>
</cp:coreProperties>
</file>