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3" r:id="rId9"/>
    <p:sldId id="264" r:id="rId10"/>
    <p:sldId id="265" r:id="rId11"/>
    <p:sldId id="260" r:id="rId12"/>
    <p:sldId id="266" r:id="rId13"/>
    <p:sldId id="261" r:id="rId14"/>
    <p:sldId id="267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4" autoAdjust="0"/>
    <p:restoredTop sz="94660"/>
  </p:normalViewPr>
  <p:slideViewPr>
    <p:cSldViewPr>
      <p:cViewPr varScale="1">
        <p:scale>
          <a:sx n="100" d="100"/>
          <a:sy n="100" d="100"/>
        </p:scale>
        <p:origin x="-2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92624-7A7E-4907-B873-B37C0245878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15B9A4-9B0E-45B0-A20C-F7D85FAFF58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21BDF9-38D6-46ED-B5DF-72BE7AB36D3B}" type="slidenum">
              <a:rPr lang="ru-RU" smtClean="0">
                <a:latin typeface="Tahoma" pitchFamily="34" charset="0"/>
              </a:rPr>
              <a:pPr/>
              <a:t>5</a:t>
            </a:fld>
            <a:endParaRPr lang="ru-RU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2BBD697-ADCC-46E1-BDFD-3E74CD2C72BD}" type="slidenum">
              <a:rPr lang="ru-RU" smtClean="0">
                <a:latin typeface="Tahoma" pitchFamily="34" charset="0"/>
              </a:rPr>
              <a:pPr/>
              <a:t>6</a:t>
            </a:fld>
            <a:endParaRPr lang="ru-RU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0DA3EAB-B2B4-4892-BCE3-22DB101A1194}" type="slidenum">
              <a:rPr lang="ru-RU" smtClean="0">
                <a:latin typeface="Tahoma" pitchFamily="34" charset="0"/>
              </a:rPr>
              <a:pPr/>
              <a:t>7</a:t>
            </a:fld>
            <a:endParaRPr lang="ru-RU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EAC7E7E-8863-4013-8A93-2D9442D49228}" type="slidenum">
              <a:rPr lang="ru-RU" smtClean="0">
                <a:latin typeface="Tahoma" pitchFamily="34" charset="0"/>
              </a:rPr>
              <a:pPr/>
              <a:t>9</a:t>
            </a:fld>
            <a:endParaRPr lang="ru-RU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3/27/2021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14678" y="-24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Математика</a:t>
            </a:r>
            <a:endParaRPr lang="en-US" sz="360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3/27/2021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3/27/2021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3/27/2021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3/27/2021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10" y="857232"/>
            <a:ext cx="3852890" cy="526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57232"/>
            <a:ext cx="3852890" cy="526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3/27/2021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10" y="788974"/>
            <a:ext cx="385447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10" y="1500174"/>
            <a:ext cx="3854478" cy="46656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788974"/>
            <a:ext cx="378462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3784627" cy="46259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3/27/2021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3/27/2021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3/27/2021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785794"/>
            <a:ext cx="2751165" cy="64930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85794"/>
            <a:ext cx="4854602" cy="53403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348" y="1435100"/>
            <a:ext cx="275116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3/27/2021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3/27/2021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8596" y="-24"/>
            <a:ext cx="8229600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4348" y="831863"/>
            <a:ext cx="7715304" cy="5311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8E0A8-8E48-42ED-884C-4B8AE84DB2DE}" type="datetimeFigureOut">
              <a:rPr lang="en-US" smtClean="0"/>
              <a:pPr/>
              <a:t>3/27/2021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20689"/>
            <a:ext cx="7772400" cy="504056"/>
          </a:xfrm>
        </p:spPr>
        <p:txBody>
          <a:bodyPr>
            <a:noAutofit/>
          </a:bodyPr>
          <a:lstStyle/>
          <a:p>
            <a:r>
              <a:rPr lang="ru-RU" sz="2800" dirty="0" smtClean="0"/>
              <a:t>МАОУ «СОШ №7 имени Пичуева Л.П.»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1556792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Прямоугольный параллелепипед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5 класс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08104" y="4005064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Автор: Климова Ирина Владимировна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491880" y="5085184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г. Усть-Илимск</a:t>
            </a:r>
          </a:p>
          <a:p>
            <a:pPr algn="ctr"/>
            <a:r>
              <a:rPr lang="ru-RU" dirty="0" smtClean="0"/>
              <a:t>2021 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КУБ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692696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Если у прямоугольного параллелепипеда все измерения равны, то он называется </a:t>
            </a:r>
            <a:r>
              <a:rPr lang="ru-RU" b="1" i="1" dirty="0" smtClean="0"/>
              <a:t>кубом</a:t>
            </a:r>
            <a:r>
              <a:rPr lang="ru-RU" i="1" dirty="0" smtClean="0"/>
              <a:t>. Грани куба — равные квадраты.</a:t>
            </a:r>
            <a:endParaRPr lang="ru-RU" i="1" dirty="0"/>
          </a:p>
        </p:txBody>
      </p:sp>
      <p:pic>
        <p:nvPicPr>
          <p:cNvPr id="16386" name="Picture 2" descr="Cub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700808"/>
            <a:ext cx="3348518" cy="304303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Построение прямоугольного параллелепипеда</a:t>
            </a:r>
            <a:endParaRPr lang="ru-RU" dirty="0"/>
          </a:p>
        </p:txBody>
      </p:sp>
      <p:pic>
        <p:nvPicPr>
          <p:cNvPr id="33800" name="Picture 8" descr="hello_html_31482bb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772816"/>
            <a:ext cx="5093157" cy="45643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Построение куба</a:t>
            </a:r>
            <a:endParaRPr lang="ru-RU" dirty="0"/>
          </a:p>
        </p:txBody>
      </p:sp>
      <p:pic>
        <p:nvPicPr>
          <p:cNvPr id="34818" name="Picture 2" descr="Чертежные работы в начальных класса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980728"/>
            <a:ext cx="4653136" cy="46531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Устный счёт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052" name="Picture 4" descr="Хмелькова О. | Игра «Математика вокруг нас» | Журнал «Математика» № 12 за  2010 го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836712"/>
            <a:ext cx="4032448" cy="48758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Предметы </a:t>
            </a:r>
            <a:endParaRPr lang="en-US" dirty="0"/>
          </a:p>
        </p:txBody>
      </p:sp>
      <p:pic>
        <p:nvPicPr>
          <p:cNvPr id="1026" name="Picture 2" descr="Микроволновая печь Системный блок Книги"/>
          <p:cNvPicPr>
            <a:picLocks noChangeAspect="1" noChangeArrowheads="1"/>
          </p:cNvPicPr>
          <p:nvPr/>
        </p:nvPicPr>
        <p:blipFill>
          <a:blip r:embed="rId2" cstate="print"/>
          <a:srcRect t="14220" r="68006" b="33642"/>
          <a:stretch>
            <a:fillRect/>
          </a:stretch>
        </p:blipFill>
        <p:spPr bwMode="auto">
          <a:xfrm>
            <a:off x="1043608" y="764704"/>
            <a:ext cx="1728192" cy="1584176"/>
          </a:xfrm>
          <a:prstGeom prst="rect">
            <a:avLst/>
          </a:prstGeom>
          <a:noFill/>
        </p:spPr>
      </p:pic>
      <p:pic>
        <p:nvPicPr>
          <p:cNvPr id="1028" name="Picture 4" descr="Микроволновая печь Системный блок Книги"/>
          <p:cNvPicPr>
            <a:picLocks noChangeAspect="1" noChangeArrowheads="1"/>
          </p:cNvPicPr>
          <p:nvPr/>
        </p:nvPicPr>
        <p:blipFill>
          <a:blip r:embed="rId2" cstate="print"/>
          <a:srcRect l="60637" t="25200" r="1563" b="37001"/>
          <a:stretch>
            <a:fillRect/>
          </a:stretch>
        </p:blipFill>
        <p:spPr bwMode="auto">
          <a:xfrm>
            <a:off x="5004048" y="2780928"/>
            <a:ext cx="3456384" cy="1944216"/>
          </a:xfrm>
          <a:prstGeom prst="rect">
            <a:avLst/>
          </a:prstGeom>
          <a:noFill/>
        </p:spPr>
      </p:pic>
      <p:pic>
        <p:nvPicPr>
          <p:cNvPr id="1030" name="Picture 6" descr="https://fs01.urokimatematiki.ru/e/001135-001.jpg"/>
          <p:cNvPicPr>
            <a:picLocks noChangeAspect="1" noChangeArrowheads="1"/>
          </p:cNvPicPr>
          <p:nvPr/>
        </p:nvPicPr>
        <p:blipFill>
          <a:blip r:embed="rId3" cstate="print"/>
          <a:srcRect l="11025" t="43399" r="52751" b="16001"/>
          <a:stretch>
            <a:fillRect/>
          </a:stretch>
        </p:blipFill>
        <p:spPr bwMode="auto">
          <a:xfrm>
            <a:off x="3995936" y="1268760"/>
            <a:ext cx="2448272" cy="1543476"/>
          </a:xfrm>
          <a:prstGeom prst="rect">
            <a:avLst/>
          </a:prstGeom>
          <a:noFill/>
        </p:spPr>
      </p:pic>
      <p:sp>
        <p:nvSpPr>
          <p:cNvPr id="1032" name="AutoShape 8" descr="Параллелепипед (job.education.apscis.math) : Рассылка : Subscribe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Параллелепипед (job.education.apscis.math) : Рассылка : Subscribe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Параллелепипед (job.education.apscis.math) : Рассылка : Subscribe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 descr="Проектная работа:&quot;Прямоугольный параллелепипед и его свойства&quot;"/>
          <p:cNvPicPr>
            <a:picLocks noChangeAspect="1" noChangeArrowheads="1"/>
          </p:cNvPicPr>
          <p:nvPr/>
        </p:nvPicPr>
        <p:blipFill>
          <a:blip r:embed="rId4" cstate="print"/>
          <a:srcRect l="32090" t="57037" r="43695" b="13564"/>
          <a:stretch>
            <a:fillRect/>
          </a:stretch>
        </p:blipFill>
        <p:spPr bwMode="auto">
          <a:xfrm>
            <a:off x="1547664" y="3212976"/>
            <a:ext cx="2952328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Прямоугольный параллелепипед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7584" y="4365104"/>
            <a:ext cx="7673506" cy="120361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Прямоугольный параллелепипед – это шестигранник, у которого все грани являются прямоугольниками.</a:t>
            </a:r>
            <a:endParaRPr lang="ru-RU" dirty="0"/>
          </a:p>
        </p:txBody>
      </p:sp>
      <p:pic>
        <p:nvPicPr>
          <p:cNvPr id="18434" name="Picture 2" descr="Psk_taisns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692696"/>
            <a:ext cx="2495550" cy="3343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381000"/>
            <a:ext cx="8435975" cy="1371600"/>
          </a:xfrm>
        </p:spPr>
        <p:txBody>
          <a:bodyPr/>
          <a:lstStyle/>
          <a:p>
            <a:r>
              <a:rPr lang="ru-RU" sz="3100" i="1" dirty="0">
                <a:solidFill>
                  <a:schemeClr val="tx1"/>
                </a:solidFill>
                <a:latin typeface="Times New Roman" pitchFamily="18" charset="0"/>
              </a:rPr>
              <a:t>Поверхность прямоугольного параллелепипеда состоит из </a:t>
            </a:r>
            <a:r>
              <a:rPr lang="ru-RU" sz="3100" i="1" dirty="0">
                <a:solidFill>
                  <a:srgbClr val="FF3300"/>
                </a:solidFill>
                <a:latin typeface="Times New Roman" pitchFamily="18" charset="0"/>
              </a:rPr>
              <a:t>6 </a:t>
            </a:r>
            <a:r>
              <a:rPr lang="ru-RU" sz="3100" i="1" dirty="0">
                <a:solidFill>
                  <a:schemeClr val="tx1"/>
                </a:solidFill>
                <a:latin typeface="Times New Roman" pitchFamily="18" charset="0"/>
              </a:rPr>
              <a:t>прямоугольников - </a:t>
            </a:r>
            <a:r>
              <a:rPr lang="ru-RU" sz="3100" i="1" dirty="0">
                <a:solidFill>
                  <a:srgbClr val="FF3300"/>
                </a:solidFill>
                <a:latin typeface="Times New Roman" pitchFamily="18" charset="0"/>
              </a:rPr>
              <a:t>граней</a:t>
            </a:r>
          </a:p>
        </p:txBody>
      </p:sp>
      <p:sp>
        <p:nvSpPr>
          <p:cNvPr id="15373" name="Rectangle 13"/>
          <p:cNvSpPr>
            <a:spLocks noChangeArrowheads="1"/>
          </p:cNvSpPr>
          <p:nvPr/>
        </p:nvSpPr>
        <p:spPr bwMode="auto">
          <a:xfrm>
            <a:off x="3419475" y="2636838"/>
            <a:ext cx="3168650" cy="26638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4" name="Rectangle 10"/>
          <p:cNvSpPr>
            <a:spLocks noChangeArrowheads="1"/>
          </p:cNvSpPr>
          <p:nvPr/>
        </p:nvSpPr>
        <p:spPr bwMode="auto">
          <a:xfrm>
            <a:off x="2555875" y="3573463"/>
            <a:ext cx="3097213" cy="2592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513000" prstMaterial="legacyWireframe">
            <a:bevelT w="13500" h="13500" prst="angle"/>
            <a:bevelB w="13500" h="13500" prst="angle"/>
            <a:extrusionClr>
              <a:schemeClr val="tx1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2555875" y="3573463"/>
            <a:ext cx="3097213" cy="25923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59832" y="148478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ЗАДНЯЯ ГРАНЬ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4139952" y="1772816"/>
            <a:ext cx="720080" cy="15121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0" y="4221088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ПЕРЕДНЯЯ ГРАНЬ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2483768" y="4581128"/>
            <a:ext cx="1800200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3" grpId="0" animBg="1"/>
      <p:bldP spid="15371" grpId="0" animBg="1"/>
      <p:bldP spid="8" grpId="0"/>
      <p:bldP spid="1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3" name="Freeform 15"/>
          <p:cNvSpPr>
            <a:spLocks/>
          </p:cNvSpPr>
          <p:nvPr/>
        </p:nvSpPr>
        <p:spPr bwMode="auto">
          <a:xfrm>
            <a:off x="2555875" y="5300663"/>
            <a:ext cx="3960813" cy="865187"/>
          </a:xfrm>
          <a:custGeom>
            <a:avLst/>
            <a:gdLst>
              <a:gd name="T0" fmla="*/ 0 w 2495"/>
              <a:gd name="T1" fmla="*/ 865187 h 545"/>
              <a:gd name="T2" fmla="*/ 863600 w 2495"/>
              <a:gd name="T3" fmla="*/ 0 h 545"/>
              <a:gd name="T4" fmla="*/ 3960813 w 2495"/>
              <a:gd name="T5" fmla="*/ 0 h 545"/>
              <a:gd name="T6" fmla="*/ 3095625 w 2495"/>
              <a:gd name="T7" fmla="*/ 865187 h 545"/>
              <a:gd name="T8" fmla="*/ 0 w 2495"/>
              <a:gd name="T9" fmla="*/ 865187 h 5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95"/>
              <a:gd name="T16" fmla="*/ 0 h 545"/>
              <a:gd name="T17" fmla="*/ 2495 w 2495"/>
              <a:gd name="T18" fmla="*/ 545 h 5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95" h="545">
                <a:moveTo>
                  <a:pt x="0" y="545"/>
                </a:moveTo>
                <a:lnTo>
                  <a:pt x="544" y="0"/>
                </a:lnTo>
                <a:lnTo>
                  <a:pt x="2495" y="0"/>
                </a:lnTo>
                <a:lnTo>
                  <a:pt x="1950" y="545"/>
                </a:lnTo>
                <a:lnTo>
                  <a:pt x="0" y="545"/>
                </a:lnTo>
                <a:close/>
              </a:path>
            </a:pathLst>
          </a:cu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381000"/>
            <a:ext cx="8640762" cy="1371600"/>
          </a:xfrm>
        </p:spPr>
        <p:txBody>
          <a:bodyPr/>
          <a:lstStyle/>
          <a:p>
            <a:pPr>
              <a:defRPr/>
            </a:pPr>
            <a:endParaRPr lang="ru-RU" sz="3600" i="1" dirty="0">
              <a:solidFill>
                <a:schemeClr val="tx1"/>
              </a:solidFill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2555875" y="3573463"/>
            <a:ext cx="3097213" cy="2592387"/>
          </a:xfrm>
          <a:prstGeom prst="rect">
            <a:avLst/>
          </a:prstGeom>
          <a:solidFill>
            <a:srgbClr val="0066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449500" prstMaterial="legacyWireframe">
            <a:bevelT w="13500" h="13500" prst="angle"/>
            <a:bevelB w="13500" h="13500" prst="angle"/>
            <a:extrusionClr>
              <a:srgbClr val="0066FF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7422" name="Freeform 14"/>
          <p:cNvSpPr>
            <a:spLocks/>
          </p:cNvSpPr>
          <p:nvPr/>
        </p:nvSpPr>
        <p:spPr bwMode="auto">
          <a:xfrm>
            <a:off x="2555875" y="2708275"/>
            <a:ext cx="3960813" cy="865188"/>
          </a:xfrm>
          <a:custGeom>
            <a:avLst/>
            <a:gdLst>
              <a:gd name="T0" fmla="*/ 0 w 2495"/>
              <a:gd name="T1" fmla="*/ 865188 h 545"/>
              <a:gd name="T2" fmla="*/ 863600 w 2495"/>
              <a:gd name="T3" fmla="*/ 0 h 545"/>
              <a:gd name="T4" fmla="*/ 3960813 w 2495"/>
              <a:gd name="T5" fmla="*/ 0 h 545"/>
              <a:gd name="T6" fmla="*/ 3095625 w 2495"/>
              <a:gd name="T7" fmla="*/ 865188 h 545"/>
              <a:gd name="T8" fmla="*/ 0 w 2495"/>
              <a:gd name="T9" fmla="*/ 865188 h 5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95"/>
              <a:gd name="T16" fmla="*/ 0 h 545"/>
              <a:gd name="T17" fmla="*/ 2495 w 2495"/>
              <a:gd name="T18" fmla="*/ 545 h 5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95" h="545">
                <a:moveTo>
                  <a:pt x="0" y="545"/>
                </a:moveTo>
                <a:lnTo>
                  <a:pt x="544" y="0"/>
                </a:lnTo>
                <a:lnTo>
                  <a:pt x="2495" y="0"/>
                </a:lnTo>
                <a:lnTo>
                  <a:pt x="1950" y="545"/>
                </a:lnTo>
                <a:lnTo>
                  <a:pt x="0" y="545"/>
                </a:lnTo>
                <a:close/>
              </a:path>
            </a:pathLst>
          </a:cu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004048" y="177281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ВЕРХНЯЯ ГРАНЬ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4941168"/>
            <a:ext cx="262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НИЖНЯЯ ГРАНЬ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4139952" y="2132856"/>
            <a:ext cx="1584176" cy="11521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1979712" y="5229200"/>
            <a:ext cx="1584176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3" grpId="0" animBg="1"/>
      <p:bldP spid="17422" grpId="0" animBg="1"/>
      <p:bldP spid="8" grpId="0" build="allAtOnce"/>
      <p:bldP spid="9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764704"/>
            <a:ext cx="8229600" cy="654032"/>
          </a:xfrm>
        </p:spPr>
        <p:txBody>
          <a:bodyPr>
            <a:normAutofit/>
          </a:bodyPr>
          <a:lstStyle/>
          <a:p>
            <a:pPr>
              <a:defRPr/>
            </a:pPr>
            <a:endParaRPr lang="ru-RU" sz="3600" i="1" dirty="0">
              <a:solidFill>
                <a:schemeClr val="tx1"/>
              </a:solidFill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18441" name="Freeform 9"/>
          <p:cNvSpPr>
            <a:spLocks/>
          </p:cNvSpPr>
          <p:nvPr/>
        </p:nvSpPr>
        <p:spPr bwMode="auto">
          <a:xfrm>
            <a:off x="5651500" y="2708275"/>
            <a:ext cx="865188" cy="3457575"/>
          </a:xfrm>
          <a:custGeom>
            <a:avLst/>
            <a:gdLst>
              <a:gd name="T0" fmla="*/ 0 w 545"/>
              <a:gd name="T1" fmla="*/ 865187 h 2178"/>
              <a:gd name="T2" fmla="*/ 865188 w 545"/>
              <a:gd name="T3" fmla="*/ 0 h 2178"/>
              <a:gd name="T4" fmla="*/ 865188 w 545"/>
              <a:gd name="T5" fmla="*/ 2592387 h 2178"/>
              <a:gd name="T6" fmla="*/ 0 w 545"/>
              <a:gd name="T7" fmla="*/ 3457575 h 2178"/>
              <a:gd name="T8" fmla="*/ 0 w 545"/>
              <a:gd name="T9" fmla="*/ 865187 h 217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5"/>
              <a:gd name="T16" fmla="*/ 0 h 2178"/>
              <a:gd name="T17" fmla="*/ 545 w 545"/>
              <a:gd name="T18" fmla="*/ 2178 h 217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5" h="2178">
                <a:moveTo>
                  <a:pt x="0" y="545"/>
                </a:moveTo>
                <a:lnTo>
                  <a:pt x="545" y="0"/>
                </a:lnTo>
                <a:lnTo>
                  <a:pt x="545" y="1633"/>
                </a:lnTo>
                <a:lnTo>
                  <a:pt x="0" y="2178"/>
                </a:lnTo>
                <a:lnTo>
                  <a:pt x="0" y="545"/>
                </a:lnTo>
                <a:close/>
              </a:path>
            </a:pathLst>
          </a:custGeom>
          <a:solidFill>
            <a:srgbClr val="FBA3E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2" name="Freeform 10"/>
          <p:cNvSpPr>
            <a:spLocks/>
          </p:cNvSpPr>
          <p:nvPr/>
        </p:nvSpPr>
        <p:spPr bwMode="auto">
          <a:xfrm>
            <a:off x="2555875" y="2708275"/>
            <a:ext cx="865188" cy="3457575"/>
          </a:xfrm>
          <a:custGeom>
            <a:avLst/>
            <a:gdLst>
              <a:gd name="T0" fmla="*/ 0 w 545"/>
              <a:gd name="T1" fmla="*/ 865187 h 2178"/>
              <a:gd name="T2" fmla="*/ 865188 w 545"/>
              <a:gd name="T3" fmla="*/ 0 h 2178"/>
              <a:gd name="T4" fmla="*/ 865188 w 545"/>
              <a:gd name="T5" fmla="*/ 2592387 h 2178"/>
              <a:gd name="T6" fmla="*/ 0 w 545"/>
              <a:gd name="T7" fmla="*/ 3457575 h 2178"/>
              <a:gd name="T8" fmla="*/ 0 w 545"/>
              <a:gd name="T9" fmla="*/ 865187 h 217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5"/>
              <a:gd name="T16" fmla="*/ 0 h 2178"/>
              <a:gd name="T17" fmla="*/ 545 w 545"/>
              <a:gd name="T18" fmla="*/ 2178 h 217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5" h="2178">
                <a:moveTo>
                  <a:pt x="0" y="545"/>
                </a:moveTo>
                <a:lnTo>
                  <a:pt x="545" y="0"/>
                </a:lnTo>
                <a:lnTo>
                  <a:pt x="545" y="1633"/>
                </a:lnTo>
                <a:lnTo>
                  <a:pt x="0" y="2178"/>
                </a:lnTo>
                <a:lnTo>
                  <a:pt x="0" y="545"/>
                </a:lnTo>
                <a:close/>
              </a:path>
            </a:pathLst>
          </a:custGeom>
          <a:solidFill>
            <a:srgbClr val="FBA3E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295" name="Rectangle 4"/>
          <p:cNvSpPr>
            <a:spLocks noChangeArrowheads="1"/>
          </p:cNvSpPr>
          <p:nvPr/>
        </p:nvSpPr>
        <p:spPr bwMode="auto">
          <a:xfrm>
            <a:off x="2555875" y="3573463"/>
            <a:ext cx="3097213" cy="2592387"/>
          </a:xfrm>
          <a:prstGeom prst="rect">
            <a:avLst/>
          </a:prstGeom>
          <a:solidFill>
            <a:srgbClr val="FFFF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449500" prstMaterial="legacyWireframe">
            <a:bevelT w="13500" h="13500" prst="angle"/>
            <a:bevelB w="13500" h="13500" prst="angle"/>
            <a:extrusionClr>
              <a:srgbClr val="0066FF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220072" y="1916832"/>
            <a:ext cx="720080" cy="18722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059832" y="1988840"/>
            <a:ext cx="1224136" cy="15121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203848" y="148478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БОКОВАЯ ГРАНЬ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1" grpId="0" animBg="1"/>
      <p:bldP spid="18442" grpId="0" animBg="1"/>
      <p:bldP spid="12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654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1484784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Times New Roman" pitchFamily="18" charset="0"/>
              </a:rPr>
              <a:t>Стороны граней называются</a:t>
            </a:r>
            <a:r>
              <a:rPr lang="ru-RU" i="1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FF3300"/>
                </a:solidFill>
                <a:latin typeface="Times New Roman" pitchFamily="18" charset="0"/>
              </a:rPr>
              <a:t>ребрами</a:t>
            </a:r>
            <a:r>
              <a:rPr lang="ru-RU" b="1" i="1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</a:rPr>
              <a:t>параллелепипеда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87624" y="198884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Times New Roman" pitchFamily="18" charset="0"/>
              </a:rPr>
              <a:t>Вершины граней называются</a:t>
            </a:r>
            <a:r>
              <a:rPr lang="ru-RU" i="1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FF3300"/>
                </a:solidFill>
                <a:latin typeface="Times New Roman" pitchFamily="18" charset="0"/>
              </a:rPr>
              <a:t>вершинами</a:t>
            </a:r>
            <a:r>
              <a:rPr lang="ru-RU" b="1" i="1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</a:rPr>
              <a:t>параллелепипеда</a:t>
            </a:r>
            <a:endParaRPr lang="ru-RU" dirty="0"/>
          </a:p>
        </p:txBody>
      </p:sp>
      <p:pic>
        <p:nvPicPr>
          <p:cNvPr id="17410" name="Picture 2" descr="Прямоугольный параллелепипед - Презентация 7348-3"/>
          <p:cNvPicPr>
            <a:picLocks noChangeAspect="1" noChangeArrowheads="1"/>
          </p:cNvPicPr>
          <p:nvPr/>
        </p:nvPicPr>
        <p:blipFill>
          <a:blip r:embed="rId2" cstate="print"/>
          <a:srcRect t="7875" r="42415"/>
          <a:stretch>
            <a:fillRect/>
          </a:stretch>
        </p:blipFill>
        <p:spPr bwMode="auto">
          <a:xfrm>
            <a:off x="2123728" y="2564904"/>
            <a:ext cx="3120723" cy="374441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436096" y="3429000"/>
            <a:ext cx="29523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8 ВЕРШИН</a:t>
            </a:r>
          </a:p>
          <a:p>
            <a:r>
              <a:rPr lang="ru-RU" sz="4400" b="1" dirty="0" smtClean="0"/>
              <a:t>12 РЁБЕР</a:t>
            </a:r>
            <a:endParaRPr lang="ru-RU" sz="4400" b="1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 idx="4294967295"/>
          </p:nvPr>
        </p:nvSpPr>
        <p:spPr>
          <a:xfrm>
            <a:off x="755576" y="404664"/>
            <a:ext cx="7772400" cy="1524149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rgbClr val="FF0000"/>
                </a:solidFill>
              </a:rPr>
              <a:t>Измерения прямоугольного параллелепипеда</a:t>
            </a:r>
            <a:endParaRPr lang="ru-RU" i="1" dirty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4294967295"/>
          </p:nvPr>
        </p:nvSpPr>
        <p:spPr>
          <a:xfrm>
            <a:off x="428625" y="2000250"/>
            <a:ext cx="8286750" cy="4572000"/>
          </a:xfrm>
        </p:spPr>
        <p:txBody>
          <a:bodyPr>
            <a:normAutofit lnSpcReduction="10000"/>
          </a:bodyPr>
          <a:lstStyle/>
          <a:p>
            <a:pPr marL="0" indent="0">
              <a:buFont typeface="Wingdings" pitchFamily="2" charset="2"/>
              <a:buNone/>
            </a:pPr>
            <a:r>
              <a:rPr lang="ru-RU" dirty="0">
                <a:solidFill>
                  <a:srgbClr val="FF0000"/>
                </a:solidFill>
              </a:rPr>
              <a:t>а – </a:t>
            </a:r>
            <a:r>
              <a:rPr lang="ru-RU" dirty="0" smtClean="0">
                <a:solidFill>
                  <a:srgbClr val="FF0000"/>
                </a:solidFill>
              </a:rPr>
              <a:t>длина</a:t>
            </a:r>
            <a:r>
              <a:rPr lang="ru-RU" dirty="0" smtClean="0">
                <a:solidFill>
                  <a:srgbClr val="29FFFF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Font typeface="Wingdings" pitchFamily="2" charset="2"/>
              <a:buNone/>
            </a:pPr>
            <a:endParaRPr lang="ru-RU" dirty="0"/>
          </a:p>
          <a:p>
            <a:pPr marL="0" indent="0">
              <a:buFont typeface="Wingdings" pitchFamily="2" charset="2"/>
              <a:buNone/>
            </a:pPr>
            <a:r>
              <a:rPr lang="ru-RU" dirty="0">
                <a:solidFill>
                  <a:srgbClr val="0070C0"/>
                </a:solidFill>
              </a:rPr>
              <a:t>в – ширина</a:t>
            </a:r>
          </a:p>
          <a:p>
            <a:pPr marL="0" indent="0" algn="ctr">
              <a:buFont typeface="Wingdings" pitchFamily="2" charset="2"/>
              <a:buNone/>
            </a:pPr>
            <a:endParaRPr lang="ru-RU" dirty="0"/>
          </a:p>
          <a:p>
            <a:pPr marL="0" indent="0">
              <a:buFont typeface="Wingdings" pitchFamily="2" charset="2"/>
              <a:buNone/>
            </a:pPr>
            <a:r>
              <a:rPr lang="ru-RU" dirty="0">
                <a:solidFill>
                  <a:srgbClr val="00B050"/>
                </a:solidFill>
              </a:rPr>
              <a:t>с – высота        </a:t>
            </a:r>
            <a:r>
              <a:rPr lang="ru-RU" dirty="0" smtClean="0">
                <a:solidFill>
                  <a:srgbClr val="00B050"/>
                </a:solidFill>
              </a:rPr>
              <a:t>  </a:t>
            </a:r>
            <a:endParaRPr lang="ru-RU" dirty="0">
              <a:solidFill>
                <a:srgbClr val="00B05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ru-RU" dirty="0">
                <a:solidFill>
                  <a:srgbClr val="FF0000"/>
                </a:solidFill>
              </a:rPr>
              <a:t>                                 </a:t>
            </a:r>
            <a:endParaRPr lang="ru-RU" dirty="0">
              <a:solidFill>
                <a:srgbClr val="29FFFF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ru-RU" dirty="0">
                <a:solidFill>
                  <a:srgbClr val="FF0000"/>
                </a:solidFill>
              </a:rPr>
              <a:t>                                     </a:t>
            </a:r>
          </a:p>
          <a:p>
            <a:pPr marL="0" indent="0">
              <a:buFont typeface="Wingdings" pitchFamily="2" charset="2"/>
              <a:buNone/>
            </a:pPr>
            <a:r>
              <a:rPr lang="ru-RU" dirty="0">
                <a:solidFill>
                  <a:srgbClr val="FF0000"/>
                </a:solidFill>
              </a:rPr>
              <a:t>                                     </a:t>
            </a:r>
            <a:r>
              <a:rPr lang="ru-RU" dirty="0" smtClean="0">
                <a:solidFill>
                  <a:srgbClr val="FF0000"/>
                </a:solidFill>
              </a:rPr>
              <a:t>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3923928" y="3573016"/>
            <a:ext cx="3097212" cy="2592388"/>
          </a:xfrm>
          <a:prstGeom prst="rect">
            <a:avLst/>
          </a:prstGeom>
          <a:solidFill>
            <a:srgbClr val="0066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449500" prstMaterial="legacyWireframe">
            <a:bevelT w="13500" h="13500" prst="angle"/>
            <a:bevelB w="13500" h="13500" prst="angle"/>
            <a:extrusionClr>
              <a:srgbClr val="0066FF"/>
            </a:extrusionClr>
          </a:sp3d>
        </p:spPr>
        <p:txBody>
          <a:bodyPr wrap="none" anchor="ctr">
            <a:flatTx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С</a:t>
            </a:r>
            <a:endParaRPr lang="ru-RU" dirty="0">
              <a:solidFill>
                <a:srgbClr val="00B050"/>
              </a:solidFill>
            </a:endParaRPr>
          </a:p>
        </p:txBody>
      </p:sp>
      <p:cxnSp>
        <p:nvCxnSpPr>
          <p:cNvPr id="16389" name="Прямая соединительная линия 7"/>
          <p:cNvCxnSpPr>
            <a:cxnSpLocks noChangeShapeType="1"/>
          </p:cNvCxnSpPr>
          <p:nvPr/>
        </p:nvCxnSpPr>
        <p:spPr bwMode="auto">
          <a:xfrm rot="5400000">
            <a:off x="2642394" y="4858544"/>
            <a:ext cx="2573338" cy="0"/>
          </a:xfrm>
          <a:prstGeom prst="line">
            <a:avLst/>
          </a:prstGeom>
          <a:noFill/>
          <a:ln w="76200" algn="ctr">
            <a:solidFill>
              <a:srgbClr val="00B050"/>
            </a:solidFill>
            <a:round/>
            <a:headEnd/>
            <a:tailEnd/>
          </a:ln>
        </p:spPr>
      </p:cxnSp>
      <p:cxnSp>
        <p:nvCxnSpPr>
          <p:cNvPr id="16390" name="Прямая соединительная линия 10"/>
          <p:cNvCxnSpPr>
            <a:cxnSpLocks noChangeShapeType="1"/>
          </p:cNvCxnSpPr>
          <p:nvPr/>
        </p:nvCxnSpPr>
        <p:spPr bwMode="auto">
          <a:xfrm>
            <a:off x="3929063" y="6143625"/>
            <a:ext cx="3071812" cy="1588"/>
          </a:xfrm>
          <a:prstGeom prst="line">
            <a:avLst/>
          </a:prstGeom>
          <a:noFill/>
          <a:ln w="762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3" name="Прямая соединительная линия 12"/>
          <p:cNvCxnSpPr/>
          <p:nvPr/>
        </p:nvCxnSpPr>
        <p:spPr bwMode="auto">
          <a:xfrm rot="5400000" flipH="1" flipV="1">
            <a:off x="4000500" y="5286375"/>
            <a:ext cx="785813" cy="785813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4572000" y="53732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в</a:t>
            </a:r>
            <a:endParaRPr lang="ru-RU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f01908703_win3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rovalStatus xmlns="9d035d7d-02e5-4a00-8b62-9a556aabc7b5">InProgress</ApprovalStatus>
    <EditorialTags xmlns="9d035d7d-02e5-4a00-8b62-9a556aabc7b5" xsi:nil="true"/>
    <MarketSpecific xmlns="9d035d7d-02e5-4a00-8b62-9a556aabc7b5">true</MarketSpecific>
    <TPLaunchHelpLinkType xmlns="9d035d7d-02e5-4a00-8b62-9a556aabc7b5">Template</TPLaunchHelpLinkType>
    <TPNamespace xmlns="9d035d7d-02e5-4a00-8b62-9a556aabc7b5" xsi:nil="true"/>
    <TemplateTemplateType xmlns="9d035d7d-02e5-4a00-8b62-9a556aabc7b5">PowerPoint 12 Default</TemplateTemplateType>
    <UANotes xmlns="9d035d7d-02e5-4a00-8b62-9a556aabc7b5" xsi:nil="true"/>
    <VoteCount xmlns="9d035d7d-02e5-4a00-8b62-9a556aabc7b5" xsi:nil="true"/>
    <HandoffToMSDN xmlns="9d035d7d-02e5-4a00-8b62-9a556aabc7b5" xsi:nil="true"/>
    <OriginAsset xmlns="9d035d7d-02e5-4a00-8b62-9a556aabc7b5" xsi:nil="true"/>
    <PublishTargets xmlns="9d035d7d-02e5-4a00-8b62-9a556aabc7b5">OfficeOnline</PublishTargets>
    <AssetType xmlns="9d035d7d-02e5-4a00-8b62-9a556aabc7b5">TP</AssetType>
    <IntlLangReview xmlns="9d035d7d-02e5-4a00-8b62-9a556aabc7b5" xsi:nil="true"/>
    <NumericId xmlns="9d035d7d-02e5-4a00-8b62-9a556aabc7b5" xsi:nil="true"/>
    <OOCacheId xmlns="9d035d7d-02e5-4a00-8b62-9a556aabc7b5" xsi:nil="true"/>
    <ClipArtFilename xmlns="9d035d7d-02e5-4a00-8b62-9a556aabc7b5" xsi:nil="true"/>
    <OpenTemplate xmlns="9d035d7d-02e5-4a00-8b62-9a556aabc7b5">true</OpenTemplate>
    <TPExecutable xmlns="9d035d7d-02e5-4a00-8b62-9a556aabc7b5" xsi:nil="true"/>
    <LastHandOff xmlns="9d035d7d-02e5-4a00-8b62-9a556aabc7b5" xsi:nil="true"/>
    <TPLaunchHelpLink xmlns="9d035d7d-02e5-4a00-8b62-9a556aabc7b5" xsi:nil="true"/>
    <Providers xmlns="9d035d7d-02e5-4a00-8b62-9a556aabc7b5" xsi:nil="true"/>
    <TPAppVersion xmlns="9d035d7d-02e5-4a00-8b62-9a556aabc7b5" xsi:nil="true"/>
    <IsSearchable xmlns="9d035d7d-02e5-4a00-8b62-9a556aabc7b5">true</IsSearchable>
    <EditorialStatus xmlns="9d035d7d-02e5-4a00-8b62-9a556aabc7b5">Complete</EditorialStatus>
    <UALocComments xmlns="9d035d7d-02e5-4a00-8b62-9a556aabc7b5" xsi:nil="true"/>
    <CSXHash xmlns="9d035d7d-02e5-4a00-8b62-9a556aabc7b5" xsi:nil="true"/>
    <DirectSourceMarket xmlns="9d035d7d-02e5-4a00-8b62-9a556aabc7b5" xsi:nil="true"/>
    <DSATActionTaken xmlns="9d035d7d-02e5-4a00-8b62-9a556aabc7b5" xsi:nil="true"/>
    <PolicheckWords xmlns="9d035d7d-02e5-4a00-8b62-9a556aabc7b5" xsi:nil="true"/>
    <BugNumber xmlns="9d035d7d-02e5-4a00-8b62-9a556aabc7b5" xsi:nil="true"/>
    <Downloads xmlns="9d035d7d-02e5-4a00-8b62-9a556aabc7b5">0</Downloads>
    <ThumbnailAssetId xmlns="9d035d7d-02e5-4a00-8b62-9a556aabc7b5" xsi:nil="true"/>
    <TrustLevel xmlns="9d035d7d-02e5-4a00-8b62-9a556aabc7b5">1 Microsoft Managed Content</TrustLevel>
    <UALocRecommendation xmlns="9d035d7d-02e5-4a00-8b62-9a556aabc7b5">Localize</UALocRecommendation>
    <TPApplication xmlns="9d035d7d-02e5-4a00-8b62-9a556aabc7b5" xsi:nil="true"/>
    <AssetId xmlns="9d035d7d-02e5-4a00-8b62-9a556aabc7b5">TP101908666</AssetId>
    <APEditor xmlns="9d035d7d-02e5-4a00-8b62-9a556aabc7b5">
      <UserInfo>
        <DisplayName/>
        <AccountId xsi:nil="true"/>
        <AccountType/>
      </UserInfo>
    </APEditor>
    <PrimaryImageGen xmlns="9d035d7d-02e5-4a00-8b62-9a556aabc7b5">true</PrimaryImageGen>
    <TPInstallLocation xmlns="9d035d7d-02e5-4a00-8b62-9a556aabc7b5" xsi:nil="true"/>
    <Manager xmlns="9d035d7d-02e5-4a00-8b62-9a556aabc7b5" xsi:nil="true"/>
    <ParentAssetId xmlns="9d035d7d-02e5-4a00-8b62-9a556aabc7b5" xsi:nil="true"/>
    <SubmitterId xmlns="9d035d7d-02e5-4a00-8b62-9a556aabc7b5" xsi:nil="true"/>
    <TemplateStatus xmlns="9d035d7d-02e5-4a00-8b62-9a556aabc7b5">Complete</TemplateStatus>
    <APAuthor xmlns="9d035d7d-02e5-4a00-8b62-9a556aabc7b5">
      <UserInfo>
        <DisplayName>FAREAST\v-thjoth</DisplayName>
        <AccountId>39</AccountId>
        <AccountType/>
      </UserInfo>
    </APAuthor>
    <TPCommandLine xmlns="9d035d7d-02e5-4a00-8b62-9a556aabc7b5" xsi:nil="true"/>
    <APDescription xmlns="9d035d7d-02e5-4a00-8b62-9a556aabc7b5" xsi:nil="true"/>
    <UAProjectedTotalWords xmlns="9d035d7d-02e5-4a00-8b62-9a556aabc7b5" xsi:nil="true"/>
    <Provider xmlns="9d035d7d-02e5-4a00-8b62-9a556aabc7b5" xsi:nil="true"/>
    <ApprovalLog xmlns="9d035d7d-02e5-4a00-8b62-9a556aabc7b5" xsi:nil="true"/>
    <Component xmlns="91e8d559-4d54-460d-ba58-5d5027f88b4d" xsi:nil="true"/>
    <LastPublishResultLookup xmlns="9d035d7d-02e5-4a00-8b62-9a556aabc7b5" xsi:nil="true"/>
    <BusinessGroup xmlns="9d035d7d-02e5-4a00-8b62-9a556aabc7b5" xsi:nil="true"/>
    <PublishStatusLookup xmlns="9d035d7d-02e5-4a00-8b62-9a556aabc7b5">
      <Value>267179</Value>
      <Value>407249</Value>
    </PublishStatusLookup>
    <SourceTitle xmlns="9d035d7d-02e5-4a00-8b62-9a556aabc7b5" xsi:nil="true"/>
    <AcquiredFrom xmlns="9d035d7d-02e5-4a00-8b62-9a556aabc7b5">Internal MS</AcquiredFrom>
    <CSXSubmissionMarket xmlns="9d035d7d-02e5-4a00-8b62-9a556aabc7b5" xsi:nil="true"/>
    <Markets xmlns="9d035d7d-02e5-4a00-8b62-9a556aabc7b5"/>
    <OriginalSourceMarket xmlns="9d035d7d-02e5-4a00-8b62-9a556aabc7b5" xsi:nil="true"/>
    <ArtSampleDocs xmlns="9d035d7d-02e5-4a00-8b62-9a556aabc7b5" xsi:nil="true"/>
    <ShowIn xmlns="9d035d7d-02e5-4a00-8b62-9a556aabc7b5">Show everywhere</ShowIn>
    <TPClientViewer xmlns="9d035d7d-02e5-4a00-8b62-9a556aabc7b5" xsi:nil="true"/>
    <IntlLangReviewDate xmlns="9d035d7d-02e5-4a00-8b62-9a556aabc7b5" xsi:nil="true"/>
    <TPFriendlyName xmlns="9d035d7d-02e5-4a00-8b62-9a556aabc7b5" xsi:nil="true"/>
    <AverageRating xmlns="9d035d7d-02e5-4a00-8b62-9a556aabc7b5" xsi:nil="true"/>
    <AssetStart xmlns="9d035d7d-02e5-4a00-8b62-9a556aabc7b5">2010-06-18T10:05:00+00:00</AssetStart>
    <TPComponent xmlns="9d035d7d-02e5-4a00-8b62-9a556aabc7b5" xsi:nil="true"/>
    <CrawlForDependencies xmlns="9d035d7d-02e5-4a00-8b62-9a556aabc7b5">false</CrawlForDependencies>
    <FriendlyTitle xmlns="9d035d7d-02e5-4a00-8b62-9a556aabc7b5" xsi:nil="true"/>
    <LastModifiedDateTime xmlns="9d035d7d-02e5-4a00-8b62-9a556aabc7b5" xsi:nil="true"/>
    <LegacyData xmlns="9d035d7d-02e5-4a00-8b62-9a556aabc7b5" xsi:nil="true"/>
    <Milestone xmlns="9d035d7d-02e5-4a00-8b62-9a556aabc7b5" xsi:nil="true"/>
    <TimesCloned xmlns="9d035d7d-02e5-4a00-8b62-9a556aabc7b5" xsi:nil="true"/>
    <ContentItem xmlns="9d035d7d-02e5-4a00-8b62-9a556aabc7b5" xsi:nil="true"/>
    <IsDeleted xmlns="9d035d7d-02e5-4a00-8b62-9a556aabc7b5">false</IsDeleted>
    <UACurrentWords xmlns="9d035d7d-02e5-4a00-8b62-9a556aabc7b5" xsi:nil="true"/>
    <AssetExpire xmlns="9d035d7d-02e5-4a00-8b62-9a556aabc7b5">2100-01-01T08:00:00+00:00</AssetExpire>
    <Description0 xmlns="91e8d559-4d54-460d-ba58-5d5027f88b4d" xsi:nil="true"/>
    <MachineTranslated xmlns="9d035d7d-02e5-4a00-8b62-9a556aabc7b5">false</MachineTranslated>
    <OutputCachingOn xmlns="9d035d7d-02e5-4a00-8b62-9a556aabc7b5">true</OutputCachingOn>
    <PlannedPubDate xmlns="9d035d7d-02e5-4a00-8b62-9a556aabc7b5" xsi:nil="true"/>
    <CSXUpdate xmlns="9d035d7d-02e5-4a00-8b62-9a556aabc7b5">false</CSXUpdate>
    <IntlLangReviewer xmlns="9d035d7d-02e5-4a00-8b62-9a556aabc7b5" xsi:nil="true"/>
    <IntlLocPriority xmlns="9d035d7d-02e5-4a00-8b62-9a556aabc7b5" xsi:nil="true"/>
    <CSXSubmissionDate xmlns="9d035d7d-02e5-4a00-8b62-9a556aabc7b5" xsi:nil="true"/>
    <BlockPublish xmlns="9d035d7d-02e5-4a00-8b62-9a556aabc7b5" xsi:nil="true"/>
    <InternalTagsTaxHTField0 xmlns="9d035d7d-02e5-4a00-8b62-9a556aabc7b5">
      <Terms xmlns="http://schemas.microsoft.com/office/infopath/2007/PartnerControls"/>
    </InternalTagsTaxHTField0>
    <LocComments xmlns="9d035d7d-02e5-4a00-8b62-9a556aabc7b5" xsi:nil="true"/>
    <OriginalRelease xmlns="9d035d7d-02e5-4a00-8b62-9a556aabc7b5">14</OriginalRelease>
    <LocLastLocAttemptVersionLookup xmlns="9d035d7d-02e5-4a00-8b62-9a556aabc7b5">184656</LocLastLocAttemptVersionLookup>
    <CampaignTagsTaxHTField0 xmlns="9d035d7d-02e5-4a00-8b62-9a556aabc7b5">
      <Terms xmlns="http://schemas.microsoft.com/office/infopath/2007/PartnerControls"/>
    </CampaignTagsTaxHTField0>
    <TaxCatchAll xmlns="9d035d7d-02e5-4a00-8b62-9a556aabc7b5"/>
    <LocRecommendedHandoff xmlns="9d035d7d-02e5-4a00-8b62-9a556aabc7b5" xsi:nil="true"/>
    <LocalizationTagsTaxHTField0 xmlns="9d035d7d-02e5-4a00-8b62-9a556aabc7b5">
      <Terms xmlns="http://schemas.microsoft.com/office/infopath/2007/PartnerControls"/>
    </LocalizationTagsTaxHTField0>
    <RecommendationsModifier xmlns="9d035d7d-02e5-4a00-8b62-9a556aabc7b5" xsi:nil="true"/>
    <LocManualTestRequired xmlns="9d035d7d-02e5-4a00-8b62-9a556aabc7b5">false</LocManualTestRequired>
    <ScenarioTagsTaxHTField0 xmlns="9d035d7d-02e5-4a00-8b62-9a556aabc7b5">
      <Terms xmlns="http://schemas.microsoft.com/office/infopath/2007/PartnerControls"/>
    </ScenarioTagsTaxHTField0>
    <FeatureTagsTaxHTField0 xmlns="9d035d7d-02e5-4a00-8b62-9a556aabc7b5">
      <Terms xmlns="http://schemas.microsoft.com/office/infopath/2007/PartnerControls"/>
    </FeatureTagsTaxHTField0>
    <LocMarketGroupTiers2 xmlns="9d035d7d-02e5-4a00-8b62-9a556aabc7b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55" ma:contentTypeDescription="Create a new document." ma:contentTypeScope="" ma:versionID="2c496a0f341a72d7e8cbd42eb499a6d4">
  <xsd:schema xmlns:xsd="http://www.w3.org/2001/XMLSchema" xmlns:xs="http://www.w3.org/2001/XMLSchema" xmlns:p="http://schemas.microsoft.com/office/2006/metadata/properties" xmlns:ns2="9d035d7d-02e5-4a00-8b62-9a556aabc7b5" xmlns:ns3="91e8d559-4d54-460d-ba58-5d5027f88b4d" targetNamespace="http://schemas.microsoft.com/office/2006/metadata/properties" ma:root="true" ma:fieldsID="2bcea688bd265da693c2f253e50f4ab0" ns2:_="" ns3:_="">
    <xsd:import namespace="9d035d7d-02e5-4a00-8b62-9a556aabc7b5"/>
    <xsd:import namespace="91e8d559-4d54-460d-ba58-5d5027f88b4d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  <xsd:element ref="ns3:Description0" minOccurs="0"/>
                <xsd:element ref="ns3:Compon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035d7d-02e5-4a00-8b62-9a556aabc7b5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dc117081-80f4-4e10-b46d-e6dc6854316c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41FC7ADF-4C62-4413-95B2-CDE72C4AD396}" ma:internalName="CSXSubmissionMarket" ma:readOnly="false" ma:showField="MarketName" ma:web="9d035d7d-02e5-4a00-8b62-9a556aabc7b5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e663266-dbf1-446f-b076-28feab654dae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CD722278-12DA-4BA9-B56C-2624CA46C480}" ma:internalName="InProjectListLookup" ma:readOnly="true" ma:showField="InProjectLis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65226a81-6f17-445b-9321-8ea42e2eee04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CD722278-12DA-4BA9-B56C-2624CA46C480}" ma:internalName="LastCompleteVersionLookup" ma:readOnly="true" ma:showField="LastComplete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CD722278-12DA-4BA9-B56C-2624CA46C480}" ma:internalName="LastPreviewErrorLookup" ma:readOnly="true" ma:showField="LastPreview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CD722278-12DA-4BA9-B56C-2624CA46C480}" ma:internalName="LastPreviewResultLookup" ma:readOnly="true" ma:showField="LastPreview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CD722278-12DA-4BA9-B56C-2624CA46C480}" ma:internalName="LastPreviewAttemptDateLookup" ma:readOnly="true" ma:showField="LastPreview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CD722278-12DA-4BA9-B56C-2624CA46C480}" ma:internalName="LastPreviewedByLookup" ma:readOnly="true" ma:showField="LastPreview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CD722278-12DA-4BA9-B56C-2624CA46C480}" ma:internalName="LastPreviewTimeLookup" ma:readOnly="true" ma:showField="LastPreview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CD722278-12DA-4BA9-B56C-2624CA46C480}" ma:internalName="LastPreviewVersionLookup" ma:readOnly="true" ma:showField="LastPreview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CD722278-12DA-4BA9-B56C-2624CA46C480}" ma:internalName="LastPublishErrorLookup" ma:readOnly="true" ma:showField="LastPublish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CD722278-12DA-4BA9-B56C-2624CA46C480}" ma:internalName="LastPublishResultLookup" ma:readOnly="true" ma:showField="LastPublish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CD722278-12DA-4BA9-B56C-2624CA46C480}" ma:internalName="LastPublishAttemptDateLookup" ma:readOnly="true" ma:showField="LastPublish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CD722278-12DA-4BA9-B56C-2624CA46C480}" ma:internalName="LastPublishedByLookup" ma:readOnly="true" ma:showField="LastPublish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CD722278-12DA-4BA9-B56C-2624CA46C480}" ma:internalName="LastPublishTimeLookup" ma:readOnly="true" ma:showField="LastPublish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CD722278-12DA-4BA9-B56C-2624CA46C480}" ma:internalName="LastPublishVersionLookup" ma:readOnly="true" ma:showField="LastPublish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116CC8E-FCD3-4331-849C-1BF4DB8052AE}" ma:internalName="LocLastLocAttemptVersionLookup" ma:readOnly="false" ma:showField="LastLocAttemptVersion" ma:web="9d035d7d-02e5-4a00-8b62-9a556aabc7b5">
      <xsd:simpleType>
        <xsd:restriction base="dms:Lookup"/>
      </xsd:simpleType>
    </xsd:element>
    <xsd:element name="LocLastLocAttemptVersionTypeLookup" ma:index="72" nillable="true" ma:displayName="Loc Last Loc Attempt Version Type" ma:default="" ma:list="{B116CC8E-FCD3-4331-849C-1BF4DB8052AE}" ma:internalName="LocLastLocAttemptVersionTypeLookup" ma:readOnly="true" ma:showField="LastLocAttemptVersionType" ma:web="9d035d7d-02e5-4a00-8b62-9a556aabc7b5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116CC8E-FCD3-4331-849C-1BF4DB8052AE}" ma:internalName="LocNewPublishedVersionLookup" ma:readOnly="true" ma:showField="NewPublishedVersion" ma:web="9d035d7d-02e5-4a00-8b62-9a556aabc7b5">
      <xsd:simpleType>
        <xsd:restriction base="dms:Lookup"/>
      </xsd:simpleType>
    </xsd:element>
    <xsd:element name="LocOverallHandbackStatusLookup" ma:index="76" nillable="true" ma:displayName="Loc Overall Handback Status" ma:default="" ma:list="{B116CC8E-FCD3-4331-849C-1BF4DB8052AE}" ma:internalName="LocOverallHandbackStatusLookup" ma:readOnly="true" ma:showField="OverallHandbackStatus" ma:web="9d035d7d-02e5-4a00-8b62-9a556aabc7b5">
      <xsd:simpleType>
        <xsd:restriction base="dms:Lookup"/>
      </xsd:simpleType>
    </xsd:element>
    <xsd:element name="LocOverallLocStatusLookup" ma:index="77" nillable="true" ma:displayName="Loc Overall Localize Status" ma:default="" ma:list="{B116CC8E-FCD3-4331-849C-1BF4DB8052AE}" ma:internalName="LocOverallLocStatusLookup" ma:readOnly="true" ma:showField="OverallLocStatus" ma:web="9d035d7d-02e5-4a00-8b62-9a556aabc7b5">
      <xsd:simpleType>
        <xsd:restriction base="dms:Lookup"/>
      </xsd:simpleType>
    </xsd:element>
    <xsd:element name="LocOverallPreviewStatusLookup" ma:index="78" nillable="true" ma:displayName="Loc Overall Preview Status" ma:default="" ma:list="{B116CC8E-FCD3-4331-849C-1BF4DB8052AE}" ma:internalName="LocOverallPreviewStatusLookup" ma:readOnly="true" ma:showField="OverallPreviewStatus" ma:web="9d035d7d-02e5-4a00-8b62-9a556aabc7b5">
      <xsd:simpleType>
        <xsd:restriction base="dms:Lookup"/>
      </xsd:simpleType>
    </xsd:element>
    <xsd:element name="LocOverallPublishStatusLookup" ma:index="79" nillable="true" ma:displayName="Loc Overall Publish Status" ma:default="" ma:list="{B116CC8E-FCD3-4331-849C-1BF4DB8052AE}" ma:internalName="LocOverallPublishStatusLookup" ma:readOnly="true" ma:showField="OverallPublishStatus" ma:web="9d035d7d-02e5-4a00-8b62-9a556aabc7b5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116CC8E-FCD3-4331-849C-1BF4DB8052AE}" ma:internalName="LocProcessedForHandoffsLookup" ma:readOnly="true" ma:showField="ProcessedForHandoffs" ma:web="9d035d7d-02e5-4a00-8b62-9a556aabc7b5">
      <xsd:simpleType>
        <xsd:restriction base="dms:Lookup"/>
      </xsd:simpleType>
    </xsd:element>
    <xsd:element name="LocProcessedForMarketsLookup" ma:index="82" nillable="true" ma:displayName="Loc Processed For Markets" ma:default="" ma:list="{B116CC8E-FCD3-4331-849C-1BF4DB8052AE}" ma:internalName="LocProcessedForMarketsLookup" ma:readOnly="true" ma:showField="ProcessedForMarkets" ma:web="9d035d7d-02e5-4a00-8b62-9a556aabc7b5">
      <xsd:simpleType>
        <xsd:restriction base="dms:Lookup"/>
      </xsd:simpleType>
    </xsd:element>
    <xsd:element name="LocPublishedDependentAssetsLookup" ma:index="83" nillable="true" ma:displayName="Loc Published Dependent Assets" ma:default="" ma:list="{B116CC8E-FCD3-4331-849C-1BF4DB8052AE}" ma:internalName="LocPublishedDependentAssetsLookup" ma:readOnly="true" ma:showField="PublishedDependentAssets" ma:web="9d035d7d-02e5-4a00-8b62-9a556aabc7b5">
      <xsd:simpleType>
        <xsd:restriction base="dms:Lookup"/>
      </xsd:simpleType>
    </xsd:element>
    <xsd:element name="LocPublishedLinkedAssetsLookup" ma:index="84" nillable="true" ma:displayName="Loc Published Linked Assets" ma:default="" ma:list="{B116CC8E-FCD3-4331-849C-1BF4DB8052AE}" ma:internalName="LocPublishedLinkedAssetsLookup" ma:readOnly="true" ma:showField="PublishedLinkedAssets" ma:web="9d035d7d-02e5-4a00-8b62-9a556aabc7b5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c95181ba-569f-436f-adb3-78c3831fea54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41FC7ADF-4C62-4413-95B2-CDE72C4AD396}" ma:internalName="Markets" ma:readOnly="false" ma:showField="MarketNa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CD722278-12DA-4BA9-B56C-2624CA46C480}" ma:internalName="NumOfRatingsLookup" ma:readOnly="true" ma:showField="NumOfRating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CD722278-12DA-4BA9-B56C-2624CA46C480}" ma:internalName="PublishStatusLookup" ma:readOnly="false" ma:showField="PublishStatu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a34c0026-7bf6-479c-b6e7-24710140ce31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0ef119a3-9350-4d50-81f0-e824a5745f43}" ma:internalName="TaxCatchAll" ma:showField="CatchAllData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0ef119a3-9350-4d50-81f0-e824a5745f43}" ma:internalName="TaxCatchAllLabel" ma:readOnly="true" ma:showField="CatchAllDataLabel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e8d559-4d54-460d-ba58-5d5027f88b4d" elementFormDefault="qualified">
    <xsd:import namespace="http://schemas.microsoft.com/office/2006/documentManagement/types"/>
    <xsd:import namespace="http://schemas.microsoft.com/office/infopath/2007/PartnerControls"/>
    <xsd:element name="Description0" ma:index="134" nillable="true" ma:displayName="Description" ma:internalName="Description0">
      <xsd:simpleType>
        <xsd:restriction base="dms:Note"/>
      </xsd:simpleType>
    </xsd:element>
    <xsd:element name="Component" ma:index="135" nillable="true" ma:displayName="Component" ma:internalName="Componen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954BF4-6556-442C-BFED-59C91ECA896B}">
  <ds:schemaRefs>
    <ds:schemaRef ds:uri="http://schemas.microsoft.com/office/2006/metadata/properties"/>
    <ds:schemaRef ds:uri="http://schemas.microsoft.com/office/infopath/2007/PartnerControls"/>
    <ds:schemaRef ds:uri="9d035d7d-02e5-4a00-8b62-9a556aabc7b5"/>
    <ds:schemaRef ds:uri="91e8d559-4d54-460d-ba58-5d5027f88b4d"/>
  </ds:schemaRefs>
</ds:datastoreItem>
</file>

<file path=customXml/itemProps2.xml><?xml version="1.0" encoding="utf-8"?>
<ds:datastoreItem xmlns:ds="http://schemas.openxmlformats.org/officeDocument/2006/customXml" ds:itemID="{1A21926C-F056-483B-B3E8-AE1F1A8F88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BCFCE8-E557-45A0-92C6-0E21D0019E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035d7d-02e5-4a00-8b62-9a556aabc7b5"/>
    <ds:schemaRef ds:uri="91e8d559-4d54-460d-ba58-5d5027f88b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tf01908703_win32</Template>
  <TotalTime>125</TotalTime>
  <Words>111</Words>
  <Application>Microsoft Office PowerPoint</Application>
  <PresentationFormat>Экран (4:3)</PresentationFormat>
  <Paragraphs>39</Paragraphs>
  <Slides>12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tf01908703_win32</vt:lpstr>
      <vt:lpstr>МАОУ «СОШ №7 имени Пичуева Л.П.»</vt:lpstr>
      <vt:lpstr>Устный счёт</vt:lpstr>
      <vt:lpstr>Предметы </vt:lpstr>
      <vt:lpstr>Прямоугольный параллелепипед</vt:lpstr>
      <vt:lpstr>Поверхность прямоугольного параллелепипеда состоит из 6 прямоугольников - граней</vt:lpstr>
      <vt:lpstr>Слайд 6</vt:lpstr>
      <vt:lpstr>Слайд 7</vt:lpstr>
      <vt:lpstr>Слайд 8</vt:lpstr>
      <vt:lpstr>Измерения прямоугольного параллелепипеда</vt:lpstr>
      <vt:lpstr>КУБ</vt:lpstr>
      <vt:lpstr>Построение прямоугольного параллелепипеда</vt:lpstr>
      <vt:lpstr>Построение куба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МАОУ «СОШ №7 имени Пичуева Л.П.»</dc:title>
  <dc:subject>Шаблон оформления</dc:subject>
  <dc:creator>prepod</dc:creator>
  <cp:keywords>Шаблон оформления</cp:keywords>
  <dc:description>Шаблон оформления
Корпорация Майкрософт</dc:description>
  <cp:lastModifiedBy>prepod</cp:lastModifiedBy>
  <cp:revision>18</cp:revision>
  <dcterms:created xsi:type="dcterms:W3CDTF">2021-03-27T02:03:36Z</dcterms:created>
  <dcterms:modified xsi:type="dcterms:W3CDTF">2021-03-27T04:09:20Z</dcterms:modified>
  <cp:category>Шаблон оформления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0x010100BB2780C3CC07BD4BAA623FF9571645580400D1570604EA743043A2641365C0E91715</vt:lpwstr>
  </property>
</Properties>
</file>