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620" r:id="rId1"/>
    <p:sldMasterId id="2147484632" r:id="rId2"/>
    <p:sldMasterId id="2147484644" r:id="rId3"/>
  </p:sldMasterIdLst>
  <p:sldIdLst>
    <p:sldId id="294" r:id="rId4"/>
    <p:sldId id="257" r:id="rId5"/>
    <p:sldId id="285" r:id="rId6"/>
    <p:sldId id="256" r:id="rId7"/>
    <p:sldId id="280" r:id="rId8"/>
    <p:sldId id="279" r:id="rId9"/>
    <p:sldId id="293" r:id="rId10"/>
    <p:sldId id="292" r:id="rId11"/>
    <p:sldId id="261" r:id="rId12"/>
    <p:sldId id="284" r:id="rId13"/>
    <p:sldId id="288" r:id="rId14"/>
    <p:sldId id="263" r:id="rId15"/>
    <p:sldId id="283" r:id="rId16"/>
    <p:sldId id="289" r:id="rId17"/>
    <p:sldId id="291" r:id="rId18"/>
    <p:sldId id="281" r:id="rId19"/>
    <p:sldId id="290" r:id="rId20"/>
    <p:sldId id="28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07E39"/>
    <a:srgbClr val="9F5A21"/>
    <a:srgbClr val="FFCC00"/>
    <a:srgbClr val="89FFBE"/>
    <a:srgbClr val="8CFCA9"/>
    <a:srgbClr val="D1FFE6"/>
    <a:srgbClr val="364D07"/>
    <a:srgbClr val="99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728" autoAdjust="0"/>
  </p:normalViewPr>
  <p:slideViewPr>
    <p:cSldViewPr>
      <p:cViewPr varScale="1">
        <p:scale>
          <a:sx n="66" d="100"/>
          <a:sy n="66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jpeg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AA56C-3860-4D05-9623-888430C19A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3EC1C-2D41-403C-870B-3DE94062BD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F932E-836F-4911-8F20-0B164471DA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B8230-66CB-47B4-BD34-4372FD298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62809-7A88-4A0F-B073-4B94430FE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3E10F-4D5A-45DF-893D-8A8C291A6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B54D4-891A-4810-AE95-96DF9192A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E8658-7B39-4FA9-8878-B66ABBF412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B7224-75D1-4912-87E1-60D3761768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2F178-A1E6-40B5-8AF1-0FA30F4DCC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91C3B-1104-4BD7-89A4-5CD8DEE64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C262-982C-4C41-B21E-F66B3AF524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024E2-49FC-4AB7-BFE1-3C246788C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D0F74-DAA4-4C0B-8C63-2A0C410B1F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D718B-A993-4F00-982E-0A988D508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6C72D-D8FA-494F-8181-C5B1C3A34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47683-7DFB-460E-AF0F-B8468A0F4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7A78B-6DE5-4CED-9A1C-3E31135A8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2EFF6-ACDF-4260-9E31-6265ED818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EF23-67F6-4B74-8C11-2890B7D06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78A9A-2B5D-48A6-8B82-679EB21D5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C450B-1D95-4B08-8A62-77E545AF94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3DC38-1588-4DB4-A5E3-63678E1A88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AB255-6B31-4F01-8C7B-D00078305B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D38DC-1373-4931-A434-85770C3CCB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D2D12-E5BA-4045-859E-B3707BBF59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2F36-BD17-46A3-B475-DE0C2A3243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08BC1-ACC6-4A05-9C25-C73FCBF59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09006-9DFE-4EC8-96B4-00329CA74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E3D8E-C13D-4E0B-9858-3853BB123F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4113C-45A7-4D44-86FD-3B6CBCEAA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807F6-BD7D-42A6-88E4-39791366BF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78650-03F7-4E01-9CAE-3B08F3177A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4ED8E8-4E9A-41D7-AD84-11C7172A0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4ED8E8-4E9A-41D7-AD84-11C7172A0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CC3F38-B31A-42F3-9EA6-1317DAE84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F:\&#1054;&#1090;&#1082;&#1088;&#1088;&#1099;\Karelo-finskaya_polka_Pyotr_Dranga_-_Polka_(iPlayer.fm)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3.jpeg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533400"/>
            <a:ext cx="7620000" cy="2438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МБОУ Бобровская СОШ №2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4114800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007033"/>
                </a:solidFill>
              </a:rPr>
              <a:t>«Презентация к уроку по учебному предмету «Математика» в 7-ом классе</a:t>
            </a:r>
          </a:p>
          <a:p>
            <a:r>
              <a:rPr lang="ru-RU" sz="4400" b="1" dirty="0">
                <a:solidFill>
                  <a:srgbClr val="007033"/>
                </a:solidFill>
              </a:rPr>
              <a:t>н</a:t>
            </a:r>
            <a:r>
              <a:rPr lang="ru-RU" sz="4400" b="1" dirty="0" smtClean="0">
                <a:solidFill>
                  <a:srgbClr val="007033"/>
                </a:solidFill>
              </a:rPr>
              <a:t>а тему </a:t>
            </a:r>
            <a:r>
              <a:rPr lang="ru-RU" sz="5400" b="1" dirty="0" smtClean="0">
                <a:solidFill>
                  <a:srgbClr val="007033"/>
                </a:solidFill>
              </a:rPr>
              <a:t>«Формулы»</a:t>
            </a:r>
          </a:p>
          <a:p>
            <a:r>
              <a:rPr lang="ru-RU" sz="3500" b="1" dirty="0" smtClean="0">
                <a:solidFill>
                  <a:srgbClr val="007033"/>
                </a:solidFill>
              </a:rPr>
              <a:t>(бинарный урок)</a:t>
            </a:r>
            <a:endParaRPr lang="ru-RU" sz="3500" b="1" dirty="0">
              <a:solidFill>
                <a:srgbClr val="0070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5486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 Подготовила учитель математики Яковлева В.И.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234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3124200"/>
          </a:xfrm>
          <a:prstGeom prst="rect">
            <a:avLst/>
          </a:prstGeom>
          <a:solidFill>
            <a:srgbClr val="00703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«Здоровье - это не всё,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всё – ничто без здоровья.»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Царь Соломон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0" name="Picture 2" descr="s574861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8878" t="16896" r="9862"/>
          <a:stretch>
            <a:fillRect/>
          </a:stretch>
        </p:blipFill>
        <p:spPr bwMode="auto">
          <a:xfrm>
            <a:off x="6096000" y="3352800"/>
            <a:ext cx="2743201" cy="3312338"/>
          </a:xfrm>
          <a:prstGeom prst="round2DiagRect">
            <a:avLst>
              <a:gd name="adj1" fmla="val 24748"/>
              <a:gd name="adj2" fmla="val 0"/>
            </a:avLst>
          </a:prstGeom>
          <a:ln w="88900" cap="sq">
            <a:solidFill>
              <a:srgbClr val="007E3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rsun24.ir/iransun/uploads/91/10/BeautifulPlaces/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38999"/>
          </a:xfrm>
          <a:prstGeom prst="rect">
            <a:avLst/>
          </a:prstGeom>
          <a:noFill/>
        </p:spPr>
      </p:pic>
      <p:pic>
        <p:nvPicPr>
          <p:cNvPr id="4" name="Karelo-finskaya_polka_Pyotr_Dranga_-_Pol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0"/>
            <a:ext cx="838200" cy="838200"/>
          </a:xfrm>
          <a:prstGeom prst="rect">
            <a:avLst/>
          </a:prstGeom>
        </p:spPr>
      </p:pic>
      <p:pic>
        <p:nvPicPr>
          <p:cNvPr id="6" name="Рисунок 5" descr="103568185_5192975_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6802394"/>
            <a:ext cx="1447800" cy="1839097"/>
          </a:xfrm>
          <a:prstGeom prst="rect">
            <a:avLst/>
          </a:prstGeom>
        </p:spPr>
      </p:pic>
      <p:pic>
        <p:nvPicPr>
          <p:cNvPr id="7" name="Рисунок 6" descr="2508470-9cf634ce5cb1b9a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89695">
            <a:off x="3811250" y="-163590"/>
            <a:ext cx="1768081" cy="1897453"/>
          </a:xfrm>
          <a:prstGeom prst="rect">
            <a:avLst/>
          </a:prstGeom>
        </p:spPr>
      </p:pic>
      <p:pic>
        <p:nvPicPr>
          <p:cNvPr id="9" name="Рисунок 8" descr="103568185_5192975_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144000" y="4876800"/>
            <a:ext cx="607979" cy="772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0.74167 0.33334 " pathEditMode="fixed" rAng="0" ptsTypes="AA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15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17 -0.01852 C 0.04723 -0.08403 0.09063 -0.14862 0.14705 -0.19074 C 0.2033 -0.23241 0.26893 -0.25186 0.34236 -0.26991 C 0.41563 -0.2882 0.51059 -0.29584 0.58716 -0.3 C 0.66355 -0.30371 0.75764 -0.29723 0.80157 -0.29514 C 0.84532 -0.29329 0.84184 -0.28912 0.85018 -0.28843 " pathEditMode="fixed" rAng="0" ptsTypes="aaaaaA">
                                      <p:cBhvr>
                                        <p:cTn id="1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00" y="-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1020763"/>
          </a:xfrm>
          <a:prstGeom prst="rect">
            <a:avLst/>
          </a:prstGeom>
          <a:solidFill>
            <a:srgbClr val="007E3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Формула здоровья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676400"/>
            <a:ext cx="8839200" cy="20313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200" dirty="0" smtClean="0"/>
          </a:p>
          <a:p>
            <a:pPr algn="ctr"/>
            <a:r>
              <a:rPr lang="ru-RU" sz="4200" dirty="0" smtClean="0"/>
              <a:t>М = 50 + 0,75·(Р – 150) + (В – 20):4</a:t>
            </a:r>
          </a:p>
          <a:p>
            <a:pPr algn="ctr"/>
            <a:endParaRPr lang="ru-RU" sz="42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4038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 – масса тела</a:t>
            </a:r>
          </a:p>
          <a:p>
            <a:r>
              <a:rPr lang="ru-RU" sz="3600" dirty="0" smtClean="0"/>
              <a:t>Р – рост</a:t>
            </a:r>
          </a:p>
          <a:p>
            <a:r>
              <a:rPr lang="ru-RU" sz="3600" dirty="0" smtClean="0"/>
              <a:t>В – возраст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33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Калорийность рациона школьника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600200"/>
          <a:ext cx="9144000" cy="456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756"/>
                <a:gridCol w="709448"/>
                <a:gridCol w="977998"/>
                <a:gridCol w="774916"/>
                <a:gridCol w="774916"/>
                <a:gridCol w="690966"/>
                <a:gridCol w="762000"/>
                <a:gridCol w="990600"/>
                <a:gridCol w="811080"/>
                <a:gridCol w="852406"/>
                <a:gridCol w="774914"/>
              </a:tblGrid>
              <a:tr h="540789">
                <a:tc rowSpan="3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7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Калорийность (Ккал)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789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Ученик-спортсмен</a:t>
                      </a:r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Завтрак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Полд</a:t>
                      </a:r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Ужин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Завтрак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Полд-ник</a:t>
                      </a:r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Ужин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976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 лет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2400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1200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300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600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1300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</a:tr>
              <a:tr h="9613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11-13 лет</a:t>
                      </a:r>
                      <a:endParaRPr lang="ru-RU" sz="2000" b="1" dirty="0">
                        <a:solidFill>
                          <a:srgbClr val="007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</a:t>
                      </a:r>
                      <a:endParaRPr lang="ru-RU" sz="1900" b="1" dirty="0">
                        <a:solidFill>
                          <a:srgbClr val="007E3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1250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300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7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650</a:t>
                      </a:r>
                      <a:endParaRPr lang="ru-RU" sz="1900" b="1" dirty="0">
                        <a:solidFill>
                          <a:srgbClr val="007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1300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</a:tr>
              <a:tr h="8292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14-17 лет</a:t>
                      </a:r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600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1250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350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650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1350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"/>
          <a:ext cx="9144001" cy="6857995"/>
        </p:xfrm>
        <a:graphic>
          <a:graphicData uri="http://schemas.openxmlformats.org/drawingml/2006/table">
            <a:tbl>
              <a:tblPr/>
              <a:tblGrid>
                <a:gridCol w="3081132"/>
                <a:gridCol w="3926420"/>
                <a:gridCol w="2136449"/>
              </a:tblGrid>
              <a:tr h="872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ПРОДУКТА</a:t>
                      </a:r>
                      <a:endParaRPr lang="ru-RU" sz="1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 (г)  / КОЛИЧЕСТВО (шт.)</a:t>
                      </a:r>
                      <a:endParaRPr lang="ru-RU" sz="1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КАЛОРИЙНОСТЬ (Ккал)</a:t>
                      </a:r>
                      <a:endParaRPr lang="ru-RU" sz="1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3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БАНАН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КОКА-КОЛА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ЧИПСЫ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ШОКОЛАД  «ПИКНИК»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273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СОК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57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ПЕЧЕНЬЕ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СЫРОК  «ДРУЖБА»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529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ЯБЛОКО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КЕФИР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ХЛЕБЦЫ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ЯЙЦО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48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АПЕЛЬСИН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FF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E39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Калорийность рациона школьника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600200"/>
          <a:ext cx="9144000" cy="456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756"/>
                <a:gridCol w="709448"/>
                <a:gridCol w="977998"/>
                <a:gridCol w="774916"/>
                <a:gridCol w="774916"/>
                <a:gridCol w="690966"/>
                <a:gridCol w="762000"/>
                <a:gridCol w="990600"/>
                <a:gridCol w="811080"/>
                <a:gridCol w="852406"/>
                <a:gridCol w="774914"/>
              </a:tblGrid>
              <a:tr h="540789">
                <a:tc rowSpan="3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7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Калорийность (Ккал)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789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Ученик-спортсмен</a:t>
                      </a:r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Завтрак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Полд</a:t>
                      </a:r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Ужин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Завтрак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Полд-ник</a:t>
                      </a:r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Ужин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FCA9"/>
                    </a:solidFill>
                  </a:tcPr>
                </a:tc>
              </a:tr>
              <a:tr h="976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 лет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2400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1200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300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600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1300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</a:tr>
              <a:tr h="9613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11-13 лет</a:t>
                      </a:r>
                      <a:endParaRPr lang="ru-RU" sz="2000" b="1" dirty="0">
                        <a:solidFill>
                          <a:srgbClr val="007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</a:t>
                      </a:r>
                      <a:endParaRPr lang="ru-RU" sz="1900" b="1" dirty="0">
                        <a:solidFill>
                          <a:srgbClr val="007E3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1250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300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7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650</a:t>
                      </a:r>
                      <a:endParaRPr lang="ru-RU" sz="1900" b="1" dirty="0">
                        <a:solidFill>
                          <a:srgbClr val="007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1300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</a:tr>
              <a:tr h="8292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14-17 лет</a:t>
                      </a:r>
                      <a:endParaRPr lang="ru-RU" sz="20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600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1250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350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400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1800" dirty="0">
                        <a:solidFill>
                          <a:srgbClr val="007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650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1350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33"/>
                          </a:solidFill>
                        </a:rPr>
                        <a:t>500</a:t>
                      </a:r>
                      <a:endParaRPr lang="ru-RU" sz="1800" dirty="0">
                        <a:solidFill>
                          <a:srgbClr val="007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- Какие формулы вы сегодня повторили?</a:t>
            </a:r>
            <a:endParaRPr lang="ru-RU" sz="2800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33"/>
          </a:solidFill>
          <a:ln>
            <a:solidFill>
              <a:srgbClr val="007E39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Ответьте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вопросы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33400" y="20574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Какую новую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формулу   узнали на уроке?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33400" y="29718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Возникали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ли у вас трудности в работе?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33400" y="38100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Что вам запомнилось больше всего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33"/>
          </a:solidFill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6021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Сравнить свою массу тела с массой, рассчитанной по формуле здоровья, и  </a:t>
            </a:r>
          </a:p>
          <a:p>
            <a:pPr marL="514350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сделать правильный для себя вывод.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помощью формул сокращённого умножения зашифровать любое из слов:</a:t>
            </a:r>
          </a:p>
          <a:p>
            <a:pPr marL="514350" indent="-514350">
              <a:buNone/>
            </a:pPr>
            <a:r>
              <a:rPr lang="ru-RU" sz="44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БЕЛКИ      ЖИРЫ     УГЛЕВОДЫ</a:t>
            </a:r>
            <a:endParaRPr lang="ru-RU" sz="4400" b="1" dirty="0">
              <a:solidFill>
                <a:srgbClr val="007E3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1981200"/>
            <a:ext cx="9144000" cy="25908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Здоровье – это здорово!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Будьте здоровы!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0" y="1905000"/>
            <a:ext cx="9144000" cy="2590800"/>
          </a:xfrm>
          <a:prstGeom prst="rect">
            <a:avLst/>
          </a:prstGeom>
          <a:solidFill>
            <a:srgbClr val="007033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0" y="4419600"/>
            <a:ext cx="9144000" cy="1692275"/>
          </a:xfrm>
          <a:prstGeom prst="rect">
            <a:avLst/>
          </a:prstGeom>
          <a:solidFill>
            <a:srgbClr val="007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 математиков существует свой </a:t>
            </a:r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 - </a:t>
            </a:r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формулы»</a:t>
            </a:r>
          </a:p>
          <a:p>
            <a:pPr algn="r"/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С.В. Ковалевская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 l="15961" r="4056" b="20454"/>
          <a:stretch>
            <a:fillRect/>
          </a:stretch>
        </p:blipFill>
        <p:spPr bwMode="auto">
          <a:xfrm>
            <a:off x="3124200" y="381000"/>
            <a:ext cx="2895600" cy="3662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E3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Прямоугольник 8"/>
          <p:cNvSpPr>
            <a:spLocks noChangeArrowheads="1"/>
          </p:cNvSpPr>
          <p:nvPr/>
        </p:nvSpPr>
        <p:spPr bwMode="auto">
          <a:xfrm>
            <a:off x="1485900" y="12192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1) Квадрат суммы двух выражений</a:t>
            </a:r>
          </a:p>
        </p:txBody>
      </p:sp>
      <p:sp>
        <p:nvSpPr>
          <p:cNvPr id="1032" name="Прямоугольник 10"/>
          <p:cNvSpPr>
            <a:spLocks noChangeArrowheads="1"/>
          </p:cNvSpPr>
          <p:nvPr/>
        </p:nvSpPr>
        <p:spPr bwMode="auto">
          <a:xfrm>
            <a:off x="2057400" y="2971800"/>
            <a:ext cx="502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2) Квадрат разности двух выражений</a:t>
            </a:r>
          </a:p>
        </p:txBody>
      </p:sp>
      <p:sp>
        <p:nvSpPr>
          <p:cNvPr id="103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7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Формулы сокращённого умножения</a:t>
            </a:r>
          </a:p>
        </p:txBody>
      </p:sp>
      <p:sp>
        <p:nvSpPr>
          <p:cNvPr id="1034" name="Прямоугольник 15"/>
          <p:cNvSpPr>
            <a:spLocks noChangeArrowheads="1"/>
          </p:cNvSpPr>
          <p:nvPr/>
        </p:nvSpPr>
        <p:spPr bwMode="auto">
          <a:xfrm>
            <a:off x="1333500" y="4724400"/>
            <a:ext cx="647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3) Произведение разности двух выражений на их сумму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550696" y="1905000"/>
          <a:ext cx="404260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Формула" r:id="rId3" imgW="1422360" imgH="241200" progId="Equation.3">
                  <p:embed/>
                </p:oleObj>
              </mc:Choice>
              <mc:Fallback>
                <p:oleObj name="Формула" r:id="rId3" imgW="1422360" imgH="241200" progId="Equation.3">
                  <p:embed/>
                  <p:pic>
                    <p:nvPicPr>
                      <p:cNvPr id="0" name="Picture 14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696" y="1905000"/>
                        <a:ext cx="4042609" cy="685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518611" y="3657600"/>
          <a:ext cx="4106779" cy="69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Формула" r:id="rId6" imgW="1422360" imgH="241200" progId="Equation.3">
                  <p:embed/>
                </p:oleObj>
              </mc:Choice>
              <mc:Fallback>
                <p:oleObj name="Формула" r:id="rId6" imgW="1422360" imgH="241200" progId="Equation.3">
                  <p:embed/>
                  <p:pic>
                    <p:nvPicPr>
                      <p:cNvPr id="0" name="Picture 15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611" y="3657600"/>
                        <a:ext cx="4106779" cy="69668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381250" y="5257800"/>
          <a:ext cx="4381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Формула" r:id="rId8" imgW="1434960" imgH="228600" progId="Equation.3">
                  <p:embed/>
                </p:oleObj>
              </mc:Choice>
              <mc:Fallback>
                <p:oleObj name="Формула" r:id="rId8" imgW="1434960" imgH="228600" progId="Equation.3">
                  <p:embed/>
                  <p:pic>
                    <p:nvPicPr>
                      <p:cNvPr id="0" name="Picture 19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5257800"/>
                        <a:ext cx="4381500" cy="6985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3657600" y="1905000"/>
          <a:ext cx="16002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Формула" r:id="rId10" imgW="609480" imgH="241200" progId="Equation.3">
                  <p:embed/>
                </p:oleObj>
              </mc:Choice>
              <mc:Fallback>
                <p:oleObj name="Формула" r:id="rId10" imgW="609480" imgH="241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05000"/>
                        <a:ext cx="16002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3733800" y="3733800"/>
          <a:ext cx="154004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Формула" r:id="rId12" imgW="609480" imgH="241200" progId="Equation.3">
                  <p:embed/>
                </p:oleObj>
              </mc:Choice>
              <mc:Fallback>
                <p:oleObj name="Формула" r:id="rId12" imgW="609480" imgH="241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154004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3200400" y="5410200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Формула" r:id="rId14" imgW="1002960" imgH="215640" progId="Equation.3">
                  <p:embed/>
                </p:oleObj>
              </mc:Choice>
              <mc:Fallback>
                <p:oleObj name="Формула" r:id="rId14" imgW="1002960" imgH="2156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10200"/>
                        <a:ext cx="274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1"/>
      <p:bldP spid="1032" grpId="0"/>
      <p:bldP spid="1033" grpId="0" animBg="1"/>
      <p:bldP spid="10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4060825" y="3244850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3000"/>
            <a:ext cx="9144000" cy="923330"/>
          </a:xfrm>
          <a:prstGeom prst="rect">
            <a:avLst/>
          </a:prstGeom>
          <a:solidFill>
            <a:srgbClr val="007E39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Формулы</a:t>
            </a:r>
            <a:endParaRPr lang="ru-RU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2514600"/>
            <a:ext cx="4123001" cy="411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90800" y="2286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9F5A21"/>
                </a:solidFill>
                <a:latin typeface="Times New Roman" pitchFamily="18" charset="0"/>
                <a:cs typeface="Times New Roman" pitchFamily="18" charset="0"/>
              </a:rPr>
              <a:t>Бинарный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5410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020763"/>
          </a:xfrm>
          <a:prstGeom prst="rect">
            <a:avLst/>
          </a:prstGeom>
          <a:solidFill>
            <a:srgbClr val="0070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Расшифруйте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слово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69888" y="6858000"/>
          <a:ext cx="87741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Формула" r:id="rId3" imgW="3365280" imgH="393480" progId="Equation.3">
                  <p:embed/>
                </p:oleObj>
              </mc:Choice>
              <mc:Fallback>
                <p:oleObj name="Формула" r:id="rId3" imgW="3365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6858000"/>
                        <a:ext cx="8774112" cy="1066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05800" y="7010400"/>
            <a:ext cx="8382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E39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?</a:t>
            </a:r>
            <a:endParaRPr lang="ru-RU" sz="4800" dirty="0"/>
          </a:p>
        </p:txBody>
      </p:sp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438399"/>
            <a:ext cx="8839200" cy="137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14919" y="838200"/>
          <a:ext cx="87141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Формула" r:id="rId3" imgW="1968480" imgH="393480" progId="Equation.3">
                  <p:embed/>
                </p:oleObj>
              </mc:Choice>
              <mc:Fallback>
                <p:oleObj name="Формула" r:id="rId3" imgW="19684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19" y="838200"/>
                        <a:ext cx="871416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90500" y="2971800"/>
          <a:ext cx="8763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Формула" r:id="rId5" imgW="1879560" imgH="393480" progId="Equation.3">
                  <p:embed/>
                </p:oleObj>
              </mc:Choice>
              <mc:Fallback>
                <p:oleObj name="Формула" r:id="rId5" imgW="18795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2971800"/>
                        <a:ext cx="87630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28600" y="5105400"/>
          <a:ext cx="8686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Формула" r:id="rId7" imgW="2057400" imgH="393480" progId="Equation.3">
                  <p:embed/>
                </p:oleObj>
              </mc:Choice>
              <mc:Fallback>
                <p:oleObj name="Формула" r:id="rId7" imgW="20574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8686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1400" y="152400"/>
            <a:ext cx="1981200" cy="523220"/>
          </a:xfrm>
          <a:prstGeom prst="rect">
            <a:avLst/>
          </a:prstGeom>
          <a:solidFill>
            <a:srgbClr val="007E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362200"/>
            <a:ext cx="1981200" cy="523220"/>
          </a:xfrm>
          <a:prstGeom prst="rect">
            <a:avLst/>
          </a:prstGeom>
          <a:solidFill>
            <a:srgbClr val="007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1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4572000"/>
            <a:ext cx="1981200" cy="523220"/>
          </a:xfrm>
          <a:prstGeom prst="rect">
            <a:avLst/>
          </a:prstGeom>
          <a:solidFill>
            <a:srgbClr val="007E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1400" y="152400"/>
            <a:ext cx="1981200" cy="523220"/>
          </a:xfrm>
          <a:prstGeom prst="rect">
            <a:avLst/>
          </a:prstGeom>
          <a:solidFill>
            <a:srgbClr val="007E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362200"/>
            <a:ext cx="1981200" cy="523220"/>
          </a:xfrm>
          <a:prstGeom prst="rect">
            <a:avLst/>
          </a:prstGeom>
          <a:solidFill>
            <a:srgbClr val="007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1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4572000"/>
            <a:ext cx="1981200" cy="523220"/>
          </a:xfrm>
          <a:prstGeom prst="rect">
            <a:avLst/>
          </a:prstGeom>
          <a:solidFill>
            <a:srgbClr val="007E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728751" cy="1383678"/>
          </a:xfrm>
          <a:prstGeom prst="rect">
            <a:avLst/>
          </a:prstGeom>
        </p:spPr>
      </p:pic>
      <p:pic>
        <p:nvPicPr>
          <p:cNvPr id="13" name="Рисунок 12" descr="Рисунок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0"/>
            <a:ext cx="8777515" cy="1395869"/>
          </a:xfrm>
          <a:prstGeom prst="rect">
            <a:avLst/>
          </a:prstGeom>
        </p:spPr>
      </p:pic>
      <p:pic>
        <p:nvPicPr>
          <p:cNvPr id="14" name="Рисунок 13" descr="Рисунок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05400"/>
            <a:ext cx="8698274" cy="138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5410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020763"/>
          </a:xfrm>
          <a:prstGeom prst="rect">
            <a:avLst/>
          </a:prstGeom>
          <a:solidFill>
            <a:srgbClr val="0070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Расшифруйте</a:t>
            </a:r>
            <a:r>
              <a:rPr kumimoji="0" lang="ru-RU" sz="4400" i="0" u="none" strike="noStrike" kern="1200" cap="none" spc="0" normalizeH="0" noProof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слово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2400" y="6858000"/>
          <a:ext cx="87741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Формула" r:id="rId3" imgW="3365280" imgH="393480" progId="Equation.3">
                  <p:embed/>
                </p:oleObj>
              </mc:Choice>
              <mc:Fallback>
                <p:oleObj name="Формула" r:id="rId3" imgW="3365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58000"/>
                        <a:ext cx="8774112" cy="1066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77200" y="7086600"/>
            <a:ext cx="762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E39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?</a:t>
            </a:r>
            <a:endParaRPr lang="ru-RU" sz="4800" dirty="0"/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667000"/>
            <a:ext cx="8839200" cy="129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62000"/>
            <a:ext cx="1371600" cy="908864"/>
          </a:xfrm>
          <a:prstGeom prst="ellipse">
            <a:avLst/>
          </a:prstGeom>
          <a:solidFill>
            <a:srgbClr val="007E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0"/>
            <a:ext cx="1371600" cy="908864"/>
          </a:xfrm>
          <a:prstGeom prst="ellipse">
            <a:avLst/>
          </a:prstGeom>
          <a:solidFill>
            <a:srgbClr val="007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762000"/>
            <a:ext cx="1371600" cy="908864"/>
          </a:xfrm>
          <a:prstGeom prst="ellipse">
            <a:avLst/>
          </a:prstGeom>
          <a:solidFill>
            <a:srgbClr val="007E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762000"/>
            <a:ext cx="1676400" cy="908864"/>
          </a:xfrm>
          <a:prstGeom prst="ellipse">
            <a:avLst/>
          </a:prstGeom>
          <a:solidFill>
            <a:srgbClr val="007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ВЬЕ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762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200" dirty="0">
                <a:ln w="29210">
                  <a:solidFill>
                    <a:srgbClr val="00B050"/>
                  </a:solidFill>
                </a:ln>
                <a:solidFill>
                  <a:srgbClr val="364D07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762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200" dirty="0">
                <a:ln w="29210">
                  <a:solidFill>
                    <a:srgbClr val="00B050"/>
                  </a:solidFill>
                </a:ln>
                <a:solidFill>
                  <a:srgbClr val="364D07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762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200" dirty="0">
                <a:ln w="29210">
                  <a:solidFill>
                    <a:srgbClr val="00B050"/>
                  </a:solidFill>
                </a:ln>
                <a:solidFill>
                  <a:srgbClr val="364D07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429000"/>
            <a:ext cx="5920261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981200" y="3048000"/>
            <a:ext cx="1600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28800" y="0"/>
            <a:ext cx="5105400" cy="2938939"/>
          </a:xfrm>
          <a:prstGeom prst="sun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pPr algn="ctr"/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375 0.096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48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3" grpId="0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1139</TotalTime>
  <Words>415</Words>
  <Application>Microsoft Office PowerPoint</Application>
  <PresentationFormat>Экран (4:3)</PresentationFormat>
  <Paragraphs>194</Paragraphs>
  <Slides>18</Slides>
  <Notes>0</Notes>
  <HiddenSlides>1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Формула</vt:lpstr>
      <vt:lpstr>МБОУ Бобровская СОШ №2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Какие формулы вы сегодня повторили?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Каб.№18</cp:lastModifiedBy>
  <cp:revision>148</cp:revision>
  <cp:lastPrinted>1601-01-01T00:00:00Z</cp:lastPrinted>
  <dcterms:created xsi:type="dcterms:W3CDTF">1601-01-01T00:00:00Z</dcterms:created>
  <dcterms:modified xsi:type="dcterms:W3CDTF">2018-02-19T10:11:35Z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