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2" r:id="rId11"/>
    <p:sldId id="273" r:id="rId12"/>
    <p:sldId id="274" r:id="rId13"/>
    <p:sldId id="266" r:id="rId14"/>
    <p:sldId id="267" r:id="rId15"/>
    <p:sldId id="275" r:id="rId16"/>
    <p:sldId id="268" r:id="rId17"/>
    <p:sldId id="269" r:id="rId18"/>
    <p:sldId id="270" r:id="rId19"/>
  </p:sldIdLst>
  <p:sldSz cx="9144000" cy="6858000" type="screen4x3"/>
  <p:notesSz cx="6858000" cy="9144000"/>
  <p:embeddedFontLst>
    <p:embeddedFont>
      <p:font typeface="DS Brushes" charset="0"/>
      <p:regular r:id="rId20"/>
    </p:embeddedFont>
    <p:embeddedFont>
      <p:font typeface="Sitka Text" charset="0"/>
      <p:regular r:id="rId21"/>
      <p:bold r:id="rId22"/>
      <p:italic r:id="rId23"/>
      <p:boldItalic r:id="rId24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732338"/>
            <a:ext cx="4229100" cy="7921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5906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203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80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72567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0857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949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27077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5167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00154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54883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7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A0D8-40F8-4A86-BE87-B26FE821EA90}" type="datetimeFigureOut">
              <a:rPr lang="en-US" smtClean="0"/>
              <a:pPr/>
              <a:t>4/11/2020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4867B-27D7-4B03-810B-092ABF7562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9895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qch6tjI3Xi8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youtu.be/HnFb3Tn17y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estedu.ru/test/russkij-yazyik/3-klass/lichnyie-mestoimeniya.html" TargetMode="External"/><Relationship Id="rId2" Type="http://schemas.openxmlformats.org/officeDocument/2006/relationships/hyperlink" Target="https://learningapps.org/display?v=p6zimri8j20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nlinetestpad.com/ru/testview/12423-mestoimenie-kak-chast-rechi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ok.ru/video/202939370048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9714" y="4441371"/>
            <a:ext cx="6008915" cy="104503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>презентация к уроку</a:t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400" b="1" dirty="0" smtClean="0">
                <a:solidFill>
                  <a:schemeClr val="tx1">
                    <a:lumMod val="95000"/>
                  </a:schemeClr>
                </a:solidFill>
              </a:rPr>
              <a:t>РУССКИЙ </a:t>
            </a:r>
            <a:r>
              <a:rPr lang="ru-RU" sz="44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400" b="1" dirty="0" smtClean="0">
                <a:solidFill>
                  <a:schemeClr val="tx1">
                    <a:lumMod val="95000"/>
                  </a:schemeClr>
                </a:solidFill>
              </a:rPr>
              <a:t>ЯЗЫК</a:t>
            </a: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>3 </a:t>
            </a:r>
            <a: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  <a:t>класс</a:t>
            </a:r>
            <a:br>
              <a:rPr lang="ru-RU" sz="49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700" b="1" dirty="0" smtClean="0">
                <a:solidFill>
                  <a:schemeClr val="tx1">
                    <a:lumMod val="95000"/>
                  </a:schemeClr>
                </a:solidFill>
              </a:rPr>
              <a:t>ШКОЛА РОССИИ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8011" y="4846320"/>
            <a:ext cx="4665969" cy="12801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Выполнила учитель начальных классов Бородина С.В. </a:t>
            </a:r>
          </a:p>
          <a:p>
            <a:r>
              <a:rPr lang="ru-RU" dirty="0" smtClean="0"/>
              <a:t>МБУ №</a:t>
            </a:r>
            <a:r>
              <a:rPr lang="ru-RU" dirty="0" smtClean="0"/>
              <a:t>32</a:t>
            </a:r>
          </a:p>
          <a:p>
            <a:r>
              <a:rPr lang="ru-RU" dirty="0" smtClean="0"/>
              <a:t>г</a:t>
            </a:r>
            <a:r>
              <a:rPr lang="ru-RU" dirty="0" smtClean="0"/>
              <a:t>.Тольятти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82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05394"/>
            <a:ext cx="7886700" cy="666206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№2. самостоятельная работа </a:t>
            </a:r>
            <a:endParaRPr lang="ru-RU" sz="4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13510" y="1825625"/>
          <a:ext cx="7550332" cy="4134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728"/>
                <a:gridCol w="4169496"/>
                <a:gridCol w="2958108"/>
              </a:tblGrid>
              <a:tr h="444795">
                <a:tc gridSpan="2"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     местоимение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ЭТО ЧАСТЬ РЕЧИ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5935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НЕ НАЗЫВАЮТ ПРЕДМЕТ, А…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УКАЗЫВАЮТ</a:t>
                      </a:r>
                      <a:r>
                        <a:rPr lang="ru-RU" sz="1600" baseline="0" dirty="0" smtClean="0">
                          <a:solidFill>
                            <a:srgbClr val="FF0000"/>
                          </a:solidFill>
                        </a:rPr>
                        <a:t> НА НЕГО</a:t>
                      </a:r>
                      <a:endParaRPr lang="ru-RU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75935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МЕСТОИМЕНИЯ ОТВЕЧАЮТ НА ВОПРОС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5935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УПОТРЕБЛЯЮТСЯ ВМЕСТО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2271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ЛИЧНЫЕ МЕСТОИМЕНИЯ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5935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МЕСТОИМЕНИЯ С ПРЕДЛОГАМИ ПИШУТСЯ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9462"/>
            <a:ext cx="424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ОСМЫСЛЕНИЯ. НОВЫЙ МАТЕРИАЛ.</a:t>
            </a:r>
            <a:endParaRPr lang="ru-RU" sz="1200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05394"/>
            <a:ext cx="7886700" cy="666206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№3. самостоятельная работа </a:t>
            </a:r>
            <a:endParaRPr lang="ru-RU" sz="4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39635" y="1645920"/>
          <a:ext cx="7093130" cy="370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29"/>
                <a:gridCol w="3917018"/>
                <a:gridCol w="2778983"/>
              </a:tblGrid>
              <a:tr h="422767">
                <a:tc gridSpan="2"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     местоимение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ЭТО ЧАСТЬ РЕЧИ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50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НЕ НАЗЫВАЮТ ПРЕДМЕТ, А…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УКАЗЫВАЮТ</a:t>
                      </a:r>
                      <a:r>
                        <a:rPr lang="ru-RU" sz="1600" baseline="0" dirty="0" smtClean="0">
                          <a:solidFill>
                            <a:srgbClr val="FF0000"/>
                          </a:solidFill>
                        </a:rPr>
                        <a:t> НА НЕГО</a:t>
                      </a:r>
                      <a:endParaRPr lang="ru-RU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50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МЕСТОИМЕНИЯ ОТВЕЧАЮТ НА ВОПРОС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КТО? ЧТО?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50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УПОТРЕБЛЯЮТСЯ ВМЕСТО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5918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ЛИЧНЫЕ МЕСТОИМЕНИЯ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50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МЕСТОИМЕНИЯ С ПРЕДЛОГАМИ ПИШУТСЯ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9462"/>
            <a:ext cx="424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ОСМЫСЛЕНИЯ. НОВЫЙ МАТЕРИАЛ.</a:t>
            </a:r>
            <a:endParaRPr lang="ru-RU" sz="1200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446" y="5590903"/>
            <a:ext cx="5421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 заполнение исследовательской карточки самостоятельно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823" y="718457"/>
            <a:ext cx="8097339" cy="985295"/>
          </a:xfrm>
        </p:spPr>
        <p:txBody>
          <a:bodyPr/>
          <a:lstStyle/>
          <a:p>
            <a:r>
              <a:rPr lang="ru-RU" dirty="0" smtClean="0"/>
              <a:t>Самостоятельная работа в тетради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130" y="1825625"/>
            <a:ext cx="845167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i="1" u="sng" dirty="0" smtClean="0"/>
              <a:t>Спиш</a:t>
            </a:r>
            <a:r>
              <a:rPr lang="ru-RU" sz="2000" i="1" u="sng" dirty="0" smtClean="0"/>
              <a:t>ите. </a:t>
            </a:r>
            <a:r>
              <a:rPr lang="ru-RU" sz="2400" i="1" u="sng" dirty="0" smtClean="0"/>
              <a:t>Вставьте подходящие местоимения. </a:t>
            </a:r>
            <a:endParaRPr lang="ru-RU" sz="2400" u="sng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u="sng" dirty="0" smtClean="0"/>
          </a:p>
          <a:p>
            <a:pPr mar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…. переходим дорогу на зеленый свет. Как … это угадала?     А …  была такая красавица!            … будете мне помогать?     Куда же … полетели?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5760" y="5212080"/>
            <a:ext cx="6074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тебе сложно справиться с заданием, посмотри видео объяснение </a:t>
            </a:r>
            <a:r>
              <a:rPr lang="en-US" altLang="ru-RU" b="1" dirty="0" smtClean="0">
                <a:hlinkClick r:id="rId2"/>
              </a:rPr>
              <a:t>https://youtu.be/qch6tjI3Xi8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862149"/>
            <a:ext cx="7886700" cy="10058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Отдыхаем. Пройди по ссылке и потанцуй.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88274" y="3017520"/>
            <a:ext cx="6609806" cy="2090057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endParaRPr lang="ru-RU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endParaRPr lang="ru-RU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pPr algn="ctr">
              <a:buNone/>
            </a:pPr>
            <a:r>
              <a:rPr lang="en-US" sz="6400" dirty="0" smtClean="0">
                <a:latin typeface="Arial" pitchFamily="34" charset="0"/>
                <a:cs typeface="Arial" pitchFamily="34" charset="0"/>
                <a:hlinkClick r:id="rId2"/>
              </a:rPr>
              <a:t>https://youtu.be/HnFb3Tn17yw</a:t>
            </a: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7" name="Picture 12" descr="https://kurazhdance.ru/data/medvedkovo/646goktepellier_dans_33s5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646" y="1740681"/>
            <a:ext cx="1935527" cy="2433234"/>
          </a:xfrm>
          <a:prstGeom prst="rect">
            <a:avLst/>
          </a:prstGeom>
          <a:noFill/>
        </p:spPr>
      </p:pic>
      <p:pic>
        <p:nvPicPr>
          <p:cNvPr id="8" name="Picture 4" descr="https://i.pinimg.com/originals/8f/bd/5a/8fbd5aa23789fd21aa330c0fd6de72b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1442" y="4346520"/>
            <a:ext cx="1914679" cy="2216258"/>
          </a:xfrm>
          <a:prstGeom prst="rect">
            <a:avLst/>
          </a:prstGeom>
          <a:noFill/>
        </p:spPr>
      </p:pic>
      <p:pic>
        <p:nvPicPr>
          <p:cNvPr id="9" name="Picture 6" descr="http://pngimg.com/uploads/dancer/dancer_PNG1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83162">
            <a:off x="5028123" y="1280060"/>
            <a:ext cx="2577212" cy="1825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урока. Местоимение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28650" y="1449977"/>
            <a:ext cx="3886200" cy="74458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Цели урока?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65760" y="2116183"/>
            <a:ext cx="8149590" cy="18288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Понять ,что такое местоимение?</a:t>
            </a:r>
          </a:p>
          <a:p>
            <a:pPr marL="514350" indent="-514350">
              <a:buAutoNum type="arabicPeriod"/>
            </a:pPr>
            <a:r>
              <a:rPr lang="ru-RU" dirty="0" smtClean="0"/>
              <a:t>Узнать, какую роль играет местоимение в речи?</a:t>
            </a:r>
            <a:endParaRPr lang="ru-RU" dirty="0"/>
          </a:p>
        </p:txBody>
      </p:sp>
      <p:pic>
        <p:nvPicPr>
          <p:cNvPr id="8" name="Picture 2" descr="http://komp-r.ucoz.ru/_ph/15/1566777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7700" flipH="1">
            <a:off x="495435" y="4173144"/>
            <a:ext cx="1683155" cy="2062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mediasubs.ru/group/uploads/id/idei-zarabotka-v-dekrete/image2/LThmZjgt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0029" flipH="1">
            <a:off x="5127791" y="3306407"/>
            <a:ext cx="1510593" cy="20522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39634" y="1149531"/>
            <a:ext cx="7276012" cy="2599509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b="1" i="1" u="sng" dirty="0" smtClean="0"/>
              <a:t>В каком предложении местоимение является главным членом?</a:t>
            </a:r>
            <a:endParaRPr lang="ru-RU" sz="2600" i="1" u="sng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1) Если у тебя есть друг, советуйся с ним.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2) Они научились аккуратно вырезать.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3) Все ребята поздравляют вас с весенним праздником.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4) У неё были хорошие голос и слух.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9634" y="3958046"/>
            <a:ext cx="8464732" cy="221891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i="1" u="sng" dirty="0" smtClean="0"/>
              <a:t>Прочитай. Определи границы предложений. Выпиши предложения с местоимениями.</a:t>
            </a:r>
          </a:p>
          <a:p>
            <a:pPr marL="0" indent="2286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Ночью выпал снег он покрыл землю пушистым ковром налетела вьюга она подняла в воздух легкие снежинки они закружились в хороводе.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348" y="1672046"/>
            <a:ext cx="5421085" cy="57476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Умение оценивать свою работу.</a:t>
            </a:r>
            <a:b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" y="2599508"/>
            <a:ext cx="8071213" cy="3538265"/>
          </a:xfrm>
        </p:spPr>
        <p:txBody>
          <a:bodyPr/>
          <a:lstStyle/>
          <a:p>
            <a:pPr marL="114300" indent="0">
              <a:buNone/>
            </a:pPr>
            <a:r>
              <a:rPr lang="ru-RU" i="1" dirty="0" smtClean="0"/>
              <a:t>1. Что тебе нужно было сделать?</a:t>
            </a:r>
          </a:p>
          <a:p>
            <a:pPr marL="114300" indent="0">
              <a:buNone/>
            </a:pPr>
            <a:r>
              <a:rPr lang="ru-RU" i="1" dirty="0" smtClean="0"/>
              <a:t>2. Удалось ли тебе выполнить задание?</a:t>
            </a:r>
          </a:p>
          <a:p>
            <a:pPr marL="114300" indent="0">
              <a:buNone/>
            </a:pPr>
            <a:r>
              <a:rPr lang="ru-RU" i="1" dirty="0" smtClean="0"/>
              <a:t>3. Ты сделал всё правильно или были недочёты?</a:t>
            </a:r>
          </a:p>
          <a:p>
            <a:pPr marL="114300" indent="0">
              <a:buNone/>
            </a:pPr>
            <a:r>
              <a:rPr lang="ru-RU" i="1" dirty="0" smtClean="0"/>
              <a:t>4. Ты выполнил всё задание сам или с чьей-то помощью?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7646" y="836023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Какое умение мы сейчас формировали</a:t>
            </a:r>
            <a:r>
              <a:rPr lang="ru-RU" sz="2400" i="1" dirty="0" smtClean="0">
                <a:solidFill>
                  <a:srgbClr val="FF0000"/>
                </a:solidFill>
              </a:rPr>
              <a:t>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4319" y="1815738"/>
          <a:ext cx="8072847" cy="3699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625"/>
                <a:gridCol w="5522222"/>
              </a:tblGrid>
              <a:tr h="1058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1"/>
                          </a:solidFill>
                          <a:effectLst/>
                        </a:rPr>
                        <a:t>Максимальный уровень</a:t>
                      </a:r>
                      <a:endParaRPr lang="ru-RU" sz="1800" b="0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-узнать какие местоимения называют личными;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-узнать, как пишутся местоимения с предлогами;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-узнать, существуют ли ещё группы местоимений, кроме личных?</a:t>
                      </a:r>
                      <a:endParaRPr lang="ru-RU" sz="14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</a:tr>
              <a:tr h="7141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Программный уровень</a:t>
                      </a:r>
                      <a:endParaRPr lang="ru-RU" sz="1800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страница 92-93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правило</a:t>
                      </a:r>
                      <a:r>
                        <a:rPr lang="ru-RU" sz="1400" b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стр. 94 упр.159 , стр. 96 упр.163 ,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стр.97 упр.166,стр.95 правило, стр.95 упр.161, стр.96 упр.163, стр.97 упр.167, 168 по выбору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269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Повышенный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уровень</a:t>
                      </a:r>
                      <a:endParaRPr lang="ru-RU" sz="1800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2"/>
                        </a:rPr>
                        <a:t>https://learningapps.org/display?v=p6zimri8j20</a:t>
                      </a:r>
                      <a:endParaRPr lang="ru-RU" sz="16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cs typeface="Times New Roman" panose="02020603050405020304" pitchFamily="18" charset="0"/>
                          <a:hlinkClick r:id="rId3"/>
                        </a:rPr>
                        <a:t>https://testedu.ru/test/russkij-yazyik/3-klass/lichnyie-mestoimeniya.html</a:t>
                      </a:r>
                      <a:endParaRPr lang="ru-RU" sz="1600" dirty="0" smtClean="0">
                        <a:solidFill>
                          <a:schemeClr val="bg2">
                            <a:lumMod val="10000"/>
                          </a:schemeClr>
                        </a:solidFill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cs typeface="Times New Roman" panose="02020603050405020304" pitchFamily="18" charset="0"/>
                          <a:hlinkClick r:id="rId4"/>
                        </a:rPr>
                        <a:t>https://onlinetestpad.com/ru/testview/12423-mestoimenie-kak-chast-rechi</a:t>
                      </a:r>
                      <a:endParaRPr lang="ru-RU" sz="1600" dirty="0" smtClean="0">
                        <a:solidFill>
                          <a:schemeClr val="bg2">
                            <a:lumMod val="10000"/>
                          </a:schemeClr>
                        </a:solidFill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g2.freepng.ru/20180802/tuf/kisspng-emoticon-smiley-clip-art-vector-graphics-emoji-fteemojis-sticker-by-%D9%85%D8%B3%D8%AA%D8%B1-%D9%87%D9%83%D8%B1-5b62f3d4298c54.7967433015332116041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00824">
            <a:off x="5580096" y="3847991"/>
            <a:ext cx="3227705" cy="2534194"/>
          </a:xfrm>
          <a:prstGeom prst="rect">
            <a:avLst/>
          </a:prstGeom>
          <a:noFill/>
        </p:spPr>
      </p:pic>
      <p:pic>
        <p:nvPicPr>
          <p:cNvPr id="5126" name="Picture 6" descr="https://st.depositphotos.com/1001992/2185/i/950/depositphotos_21859155-stock-photo-portrait-of-the-happy-childr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10638">
            <a:off x="454172" y="1921998"/>
            <a:ext cx="5288734" cy="3966551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Молодцы!!!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4377" y="692331"/>
            <a:ext cx="4153988" cy="998358"/>
          </a:xfrm>
        </p:spPr>
        <p:txBody>
          <a:bodyPr/>
          <a:lstStyle/>
          <a:p>
            <a:r>
              <a:rPr lang="ru-RU" dirty="0" smtClean="0"/>
              <a:t>ПЛАН УРОКА: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Чистописание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Словарная работа 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Понимаю цель урока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Самостоятельная работа . Задание №1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 Самостоятельная работа. Задание №2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 Самостоятельная работа </a:t>
            </a:r>
            <a:endParaRPr lang="ru-RU" sz="2600" dirty="0" smtClean="0"/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(умение извлекать информацию из текста)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/>
              <a:t> Понимаю домашнее задание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884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(число)  </a:t>
            </a:r>
            <a:r>
              <a:rPr lang="ru-RU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преля.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</a:t>
            </a:r>
            <a:r>
              <a:rPr lang="ru-RU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</a:t>
            </a:r>
            <a:r>
              <a:rPr lang="ru-RU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бота.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чистописанию.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Сл Ты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Лт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" y="1825625"/>
            <a:ext cx="8241030" cy="4351338"/>
          </a:xfrm>
        </p:spPr>
        <p:txBody>
          <a:bodyPr>
            <a:normAutofit fontScale="85000" lnSpcReduction="10000"/>
          </a:bodyPr>
          <a:lstStyle/>
          <a:p>
            <a:pPr marL="0" indent="4572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u="sng" dirty="0" smtClean="0"/>
              <a:t>А</a:t>
            </a:r>
            <a:r>
              <a:rPr lang="ru-RU" b="1" i="1" dirty="0" smtClean="0"/>
              <a:t>п</a:t>
            </a:r>
            <a:r>
              <a:rPr lang="ru-RU" b="1" i="1" u="sng" dirty="0" smtClean="0"/>
              <a:t>е</a:t>
            </a:r>
            <a:r>
              <a:rPr lang="ru-RU" b="1" i="1" dirty="0" smtClean="0"/>
              <a:t>л</a:t>
            </a:r>
            <a:r>
              <a:rPr lang="ru-RU" b="1" i="1" u="sng" dirty="0" smtClean="0"/>
              <a:t>ь</a:t>
            </a:r>
            <a:r>
              <a:rPr lang="ru-RU" b="1" i="1" dirty="0" smtClean="0"/>
              <a:t>син, л</a:t>
            </a:r>
            <a:r>
              <a:rPr lang="ru-RU" b="1" i="1" u="sng" dirty="0" smtClean="0"/>
              <a:t>и</a:t>
            </a:r>
            <a:r>
              <a:rPr lang="ru-RU" b="1" i="1" dirty="0" smtClean="0"/>
              <a:t>мон, м</a:t>
            </a:r>
            <a:r>
              <a:rPr lang="ru-RU" b="1" i="1" u="sng" dirty="0" smtClean="0"/>
              <a:t>а</a:t>
            </a:r>
            <a:r>
              <a:rPr lang="ru-RU" b="1" i="1" dirty="0" smtClean="0"/>
              <a:t>лина, ов</a:t>
            </a:r>
            <a:r>
              <a:rPr lang="ru-RU" b="1" i="1" u="sng" dirty="0" smtClean="0"/>
              <a:t>о</a:t>
            </a:r>
            <a:r>
              <a:rPr lang="ru-RU" b="1" i="1" dirty="0" smtClean="0"/>
              <a:t>щи, </a:t>
            </a:r>
            <a:r>
              <a:rPr lang="ru-RU" b="1" i="1" u="sng" dirty="0" smtClean="0"/>
              <a:t>о</a:t>
            </a:r>
            <a:r>
              <a:rPr lang="ru-RU" b="1" i="1" dirty="0" smtClean="0"/>
              <a:t>гурец, </a:t>
            </a:r>
            <a:r>
              <a:rPr lang="ru-RU" b="1" i="1" u="sng" dirty="0" smtClean="0"/>
              <a:t>о</a:t>
            </a:r>
            <a:r>
              <a:rPr lang="ru-RU" b="1" i="1" dirty="0" smtClean="0"/>
              <a:t>сина, п</a:t>
            </a:r>
            <a:r>
              <a:rPr lang="ru-RU" b="1" i="1" u="sng" dirty="0" smtClean="0"/>
              <a:t>о</a:t>
            </a:r>
            <a:r>
              <a:rPr lang="ru-RU" b="1" i="1" dirty="0" smtClean="0"/>
              <a:t>м</a:t>
            </a:r>
            <a:r>
              <a:rPr lang="ru-RU" b="1" i="1" u="sng" dirty="0" smtClean="0"/>
              <a:t>и</a:t>
            </a:r>
            <a:r>
              <a:rPr lang="ru-RU" b="1" i="1" dirty="0" smtClean="0"/>
              <a:t>дор, с</a:t>
            </a:r>
            <a:r>
              <a:rPr lang="ru-RU" b="1" i="1" u="sng" dirty="0" smtClean="0"/>
              <a:t>а</a:t>
            </a:r>
            <a:r>
              <a:rPr lang="ru-RU" b="1" i="1" dirty="0" smtClean="0"/>
              <a:t>лат.</a:t>
            </a:r>
            <a:endParaRPr lang="ru-RU" i="1" dirty="0" smtClean="0"/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i="1" dirty="0" smtClean="0"/>
              <a:t>п</a:t>
            </a:r>
            <a:r>
              <a:rPr lang="ru-RU" sz="3200" b="1" i="1" u="sng" dirty="0" smtClean="0"/>
              <a:t>о</a:t>
            </a:r>
            <a:r>
              <a:rPr lang="ru-RU" sz="3200" b="1" i="1" dirty="0" smtClean="0"/>
              <a:t>м</a:t>
            </a:r>
            <a:r>
              <a:rPr lang="ru-RU" sz="3200" b="1" i="1" u="sng" dirty="0" smtClean="0"/>
              <a:t>и</a:t>
            </a:r>
            <a:r>
              <a:rPr lang="ru-RU" sz="3200" b="1" i="1" dirty="0" smtClean="0"/>
              <a:t>дор</a:t>
            </a:r>
            <a:endParaRPr lang="ru-RU" sz="3200" i="1" dirty="0" smtClean="0"/>
          </a:p>
          <a:p>
            <a:pPr marL="0" lv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dirty="0" smtClean="0"/>
              <a:t>1. (ЛЗ) </a:t>
            </a:r>
            <a:r>
              <a:rPr lang="ru-RU" b="1" i="1" u="sng" dirty="0" smtClean="0"/>
              <a:t>лексическое значение</a:t>
            </a:r>
            <a:r>
              <a:rPr lang="ru-RU" b="1" i="1" dirty="0" smtClean="0"/>
              <a:t>: овощное растение, заимствовано из итальянского языка «золотое яблоко»</a:t>
            </a:r>
            <a:endParaRPr lang="ru-RU" i="1" dirty="0" smtClean="0"/>
          </a:p>
          <a:p>
            <a:pPr marL="0" lv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dirty="0" smtClean="0"/>
              <a:t>2. (</a:t>
            </a:r>
            <a:r>
              <a:rPr lang="ru-RU" b="1" i="1" dirty="0" err="1" smtClean="0"/>
              <a:t>Одк.Сл</a:t>
            </a:r>
            <a:r>
              <a:rPr lang="ru-RU" b="1" i="1" dirty="0" smtClean="0"/>
              <a:t>.) Помидор – </a:t>
            </a:r>
            <a:r>
              <a:rPr lang="ru-RU" b="1" i="1" dirty="0" err="1" smtClean="0"/>
              <a:t>помидорка</a:t>
            </a:r>
            <a:r>
              <a:rPr lang="ru-RU" b="1" i="1" dirty="0" smtClean="0"/>
              <a:t> - помидорный</a:t>
            </a:r>
            <a:endParaRPr lang="ru-RU" i="1" dirty="0" smtClean="0"/>
          </a:p>
          <a:p>
            <a:pPr marL="0" lv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dirty="0" smtClean="0"/>
              <a:t>3.(Часть Речи) Имя сущ., </a:t>
            </a:r>
            <a:r>
              <a:rPr lang="ru-RU" b="1" i="1" dirty="0" err="1" smtClean="0"/>
              <a:t>неодуш</a:t>
            </a:r>
            <a:r>
              <a:rPr lang="ru-RU" b="1" i="1" dirty="0" smtClean="0"/>
              <a:t>., </a:t>
            </a:r>
            <a:r>
              <a:rPr lang="ru-RU" b="1" i="1" dirty="0" err="1" smtClean="0"/>
              <a:t>нариц</a:t>
            </a:r>
            <a:r>
              <a:rPr lang="ru-RU" b="1" i="1" dirty="0" smtClean="0"/>
              <a:t>., </a:t>
            </a:r>
            <a:r>
              <a:rPr lang="ru-RU" b="1" i="1" dirty="0" err="1" smtClean="0"/>
              <a:t>м.р</a:t>
            </a:r>
            <a:r>
              <a:rPr lang="ru-RU" b="1" i="1" dirty="0" smtClean="0"/>
              <a:t>, ед.ч.</a:t>
            </a:r>
            <a:endParaRPr lang="ru-RU" i="1" dirty="0" smtClean="0"/>
          </a:p>
          <a:p>
            <a:pPr marL="0" lv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dirty="0" smtClean="0"/>
              <a:t>4. (</a:t>
            </a:r>
            <a:r>
              <a:rPr lang="ru-RU" b="1" i="1" dirty="0" err="1" smtClean="0"/>
              <a:t>Фон.Раз</a:t>
            </a:r>
            <a:r>
              <a:rPr lang="ru-RU" b="1" i="1" dirty="0" smtClean="0"/>
              <a:t>.) Помидор [ </a:t>
            </a:r>
            <a:r>
              <a:rPr lang="ru-RU" b="1" i="1" dirty="0" err="1" smtClean="0"/>
              <a:t>п</a:t>
            </a:r>
            <a:r>
              <a:rPr lang="ru-RU" b="1" i="1" dirty="0" smtClean="0"/>
              <a:t> а </a:t>
            </a:r>
            <a:r>
              <a:rPr lang="ru-RU" b="1" i="1" dirty="0" err="1" smtClean="0"/>
              <a:t>м</a:t>
            </a:r>
            <a:r>
              <a:rPr lang="ru-RU" b="1" i="1" dirty="0" err="1" smtClean="0">
                <a:sym typeface="Symbol"/>
              </a:rPr>
              <a:t></a:t>
            </a:r>
            <a:r>
              <a:rPr lang="ru-RU" b="1" i="1" dirty="0" err="1" smtClean="0"/>
              <a:t>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о </a:t>
            </a:r>
            <a:r>
              <a:rPr lang="ru-RU" b="1" i="1" dirty="0" err="1" smtClean="0"/>
              <a:t>р</a:t>
            </a:r>
            <a:r>
              <a:rPr lang="ru-RU" b="1" i="1" dirty="0" smtClean="0"/>
              <a:t>] – 7 б., 7 </a:t>
            </a:r>
            <a:r>
              <a:rPr lang="ru-RU" b="1" i="1" dirty="0" err="1" smtClean="0"/>
              <a:t>зв</a:t>
            </a:r>
            <a:r>
              <a:rPr lang="ru-RU" b="1" i="1" dirty="0" smtClean="0"/>
              <a:t>.</a:t>
            </a:r>
            <a:endParaRPr lang="ru-RU" i="1" dirty="0" smtClean="0"/>
          </a:p>
          <a:p>
            <a:pPr marL="0" lv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dirty="0" smtClean="0"/>
              <a:t>5. </a:t>
            </a:r>
            <a:r>
              <a:rPr lang="ru-RU" b="1" i="1" u="sng" dirty="0" smtClean="0"/>
              <a:t>Синоним</a:t>
            </a:r>
            <a:r>
              <a:rPr lang="ru-RU" b="1" i="1" dirty="0" smtClean="0"/>
              <a:t>: томат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522514"/>
            <a:ext cx="7886700" cy="1168175"/>
          </a:xfrm>
        </p:spPr>
        <p:txBody>
          <a:bodyPr/>
          <a:lstStyle/>
          <a:p>
            <a:pPr algn="ctr"/>
            <a:r>
              <a:rPr lang="ru-RU" dirty="0" smtClean="0"/>
              <a:t>Тема урока. Местоимение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u="sng" dirty="0" smtClean="0"/>
              <a:t>Какие цели сегодня поставим перед 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u="sng" dirty="0" smtClean="0"/>
              <a:t>      собой?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1. Понять, что такое местоимение.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2. Узнать, какую роль играет местоимение в речи. 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Какие умения будем развивать?</a:t>
            </a:r>
            <a:endParaRPr lang="ru-RU" u="sng" dirty="0"/>
          </a:p>
        </p:txBody>
      </p:sp>
      <p:pic>
        <p:nvPicPr>
          <p:cNvPr id="12" name="Picture 2" descr="http://s42.radikal.ru/i095/1102/7a/470dbc86fb5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050" y="2997600"/>
            <a:ext cx="1152128" cy="15774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2697" y="679269"/>
            <a:ext cx="8162653" cy="10114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 smtClean="0"/>
              <a:t>Краткие сведения о местоимении: 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18011" y="1825625"/>
            <a:ext cx="7563395" cy="4351338"/>
          </a:xfrm>
        </p:spPr>
        <p:txBody>
          <a:bodyPr>
            <a:normAutofit fontScale="92500" lnSpcReduction="10000"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Местоимений в русском языке немного,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– 69, но они встречаются в нашей речи часто и по частоте употребления занимают 3-е почетное место после имен существительных и глаголов. Почему - это действительно загадка.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Думаю что, исследовав данную тему, мы узнаем ответ.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Ваши предположения,  что такое   </a:t>
            </a:r>
          </a:p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местоимение?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    </a:t>
            </a:r>
            <a:r>
              <a:rPr lang="ru-RU" sz="2400" dirty="0" smtClean="0">
                <a:solidFill>
                  <a:srgbClr val="C00000"/>
                </a:solidFill>
              </a:rPr>
              <a:t>ВИДЕО ОБЪЯСНЕНИЕ </a:t>
            </a:r>
            <a:r>
              <a:rPr lang="ru-RU" sz="24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</a:t>
            </a:r>
            <a:r>
              <a:rPr lang="en-US" sz="2000" dirty="0" smtClean="0">
                <a:solidFill>
                  <a:srgbClr val="C00000"/>
                </a:solidFill>
                <a:cs typeface="Times New Roman" panose="02020603050405020304" pitchFamily="18" charset="0"/>
                <a:hlinkClick r:id="rId2"/>
              </a:rPr>
              <a:t>https://ok.ru/video/202939370048</a:t>
            </a:r>
            <a:endParaRPr lang="ru-RU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107577" y="418011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СТАДИЯ ВЫЗОВА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Исследовательская карточка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65760" y="1672046"/>
          <a:ext cx="5682343" cy="4265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282"/>
                <a:gridCol w="3894964"/>
                <a:gridCol w="1267097"/>
              </a:tblGrid>
              <a:tr h="598468">
                <a:tc gridSpan="2"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      местоимение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176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 НАЗЫВАЮТ ПРЕДМЕТ, А </a:t>
                      </a:r>
                      <a:endParaRPr lang="ru-RU" sz="18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9411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МЕСТОИМЕНИЯ ОТВЕЧАЮТ НА ВОПРОСЫ</a:t>
                      </a:r>
                      <a:endParaRPr lang="ru-RU" sz="16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176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УПОТРЕБЛЯЕТСЯ ВМЕСТО  </a:t>
                      </a:r>
                      <a:endParaRPr lang="ru-RU" sz="18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176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ЛИЧНЫЕ МЕСТОИМЕНИЯ </a:t>
                      </a:r>
                      <a:endParaRPr lang="ru-RU" sz="18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823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МЕСТОИМЕНИЯ С ПРЕДЛОГАМИ ПИШУТСЯ </a:t>
                      </a:r>
                      <a:endParaRPr lang="ru-RU" sz="18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11960" y="169462"/>
            <a:ext cx="424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ОСМЫСЛЕНИЯ. НОВЫЙ МАТЕРИАЛ.</a:t>
            </a:r>
            <a:endParaRPr lang="ru-RU" sz="1200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s42.radikal.ru/i095/1102/7a/470dbc86fb5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387" y="2044012"/>
            <a:ext cx="1152128" cy="15774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05394"/>
            <a:ext cx="7886700" cy="666206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№1. самостоятельная работа </a:t>
            </a:r>
            <a:endParaRPr lang="ru-RU" sz="4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28648" y="1825625"/>
          <a:ext cx="6856368" cy="421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874"/>
                <a:gridCol w="4187038"/>
                <a:gridCol w="2285456"/>
              </a:tblGrid>
              <a:tr h="452211">
                <a:tc gridSpan="2"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     местоимение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ЭТО ЧАСТЬ РЕЧИ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05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НЕ НАЗЫВАЮТ ПРЕДМЕТ, 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805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МЕСТОИМЕНИЯ ОТВЕЧАЮТ НА ВОПРОС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805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УПОТРЕБЛЯЮТСЯ ВМЕСТО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4522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ЛИЧНЫЕ МЕСТОИМЕНИЯ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805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МЕСТОИМЕНИЯ С ПРЕДЛОГАМИ ПИШУТСЯ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…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9462"/>
            <a:ext cx="424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ОСМЫСЛЕНИЯ. НОВЫЙ МАТЕРИАЛ.</a:t>
            </a:r>
            <a:endParaRPr lang="ru-RU" sz="1200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640081"/>
            <a:ext cx="7886700" cy="849086"/>
          </a:xfrm>
        </p:spPr>
        <p:txBody>
          <a:bodyPr/>
          <a:lstStyle/>
          <a:p>
            <a:r>
              <a:rPr lang="ru-RU" u="sng" dirty="0" smtClean="0"/>
              <a:t>Прочитай тексты, сделай вывод</a:t>
            </a:r>
            <a:endParaRPr lang="ru-RU" u="sng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69818" y="1825625"/>
            <a:ext cx="3487782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2600" i="1" dirty="0" smtClean="0"/>
              <a:t>Это деревянная игрушка. Она веселая. У нее радостное лицо, улыбающиеся глаза. Это мама, внутри у нее спрятаны детки, одна другой меньше. Они тоже все нарядные, веселые. Дети любят собирать и разбирать  эту игрушку.</a:t>
            </a:r>
            <a:endParaRPr lang="ru-RU" sz="2600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683727" y="1825625"/>
            <a:ext cx="5081450" cy="4351338"/>
          </a:xfrm>
        </p:spPr>
        <p:txBody>
          <a:bodyPr>
            <a:normAutofit fontScale="925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sz="2400" dirty="0" smtClean="0"/>
              <a:t>Медвежонок отправился бродить по полянке. Вдруг медвежонок остановился. Перед медвежонком сидела большая лягушка.  Лягушка только очнулась от зимней спячки. Медвежонок протянул к лягушке лапу. Лягушка сделала в сторону скачок. Мишка принял это за игру. Лягушка тоже сделал скачок. Так медвежонок и лягушка добрались до лужи.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">
      <a:majorFont>
        <a:latin typeface="DS Brushes"/>
        <a:ea typeface=""/>
        <a:cs typeface=""/>
      </a:majorFont>
      <a:minorFont>
        <a:latin typeface="Sitka T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798</Words>
  <Application>Microsoft Office PowerPoint</Application>
  <PresentationFormat>Экран (4:3)</PresentationFormat>
  <Paragraphs>161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DS Brushes</vt:lpstr>
      <vt:lpstr>Sitka Text</vt:lpstr>
      <vt:lpstr>Times New Roman</vt:lpstr>
      <vt:lpstr>Symbol</vt:lpstr>
      <vt:lpstr>Office Theme</vt:lpstr>
      <vt:lpstr>       презентация к уроку РУССКИЙ  ЯЗЫК 3 класс ШКОЛА РОССИИ </vt:lpstr>
      <vt:lpstr>ПЛАН УРОКА:</vt:lpstr>
      <vt:lpstr>(число)  апреля.</vt:lpstr>
      <vt:lpstr>Словарная работа</vt:lpstr>
      <vt:lpstr>Тема урока. Местоимение</vt:lpstr>
      <vt:lpstr>Краткие сведения о местоимении:  </vt:lpstr>
      <vt:lpstr>Исследовательская карточка</vt:lpstr>
      <vt:lpstr>Задание №1. самостоятельная работа </vt:lpstr>
      <vt:lpstr>Прочитай тексты, сделай вывод</vt:lpstr>
      <vt:lpstr>Задание №2. самостоятельная работа </vt:lpstr>
      <vt:lpstr>Задание №3. самостоятельная работа </vt:lpstr>
      <vt:lpstr>Самостоятельная работа в тетради</vt:lpstr>
      <vt:lpstr>Отдыхаем. Пройди по ссылке и потанцуй.</vt:lpstr>
      <vt:lpstr>Тема урока. Местоимение </vt:lpstr>
      <vt:lpstr>Слайд 15</vt:lpstr>
      <vt:lpstr>  Умение оценивать свою работу.  </vt:lpstr>
      <vt:lpstr>Домашнее задание</vt:lpstr>
      <vt:lpstr>Молодцы!!!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Inna Manchak</dc:creator>
  <cp:lastModifiedBy>777-077</cp:lastModifiedBy>
  <cp:revision>19</cp:revision>
  <dcterms:created xsi:type="dcterms:W3CDTF">2018-08-23T14:59:14Z</dcterms:created>
  <dcterms:modified xsi:type="dcterms:W3CDTF">2020-04-11T19:07:10Z</dcterms:modified>
</cp:coreProperties>
</file>