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317" r:id="rId5"/>
    <p:sldId id="258" r:id="rId6"/>
    <p:sldId id="290" r:id="rId7"/>
    <p:sldId id="288" r:id="rId8"/>
    <p:sldId id="313" r:id="rId9"/>
    <p:sldId id="263" r:id="rId10"/>
    <p:sldId id="310" r:id="rId11"/>
    <p:sldId id="311" r:id="rId12"/>
    <p:sldId id="312" r:id="rId13"/>
    <p:sldId id="294" r:id="rId14"/>
    <p:sldId id="264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5" r:id="rId23"/>
    <p:sldId id="292" r:id="rId24"/>
    <p:sldId id="307" r:id="rId25"/>
    <p:sldId id="308" r:id="rId26"/>
    <p:sldId id="259" r:id="rId27"/>
    <p:sldId id="315" r:id="rId28"/>
    <p:sldId id="314" r:id="rId29"/>
    <p:sldId id="262" r:id="rId30"/>
    <p:sldId id="316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F095CF3-EEFE-4182-864B-7F3B3E60D9B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5983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DB8700A-D666-4B96-A401-A0519D0163B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94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100000">
              <a:srgbClr val="FFFF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microsoft.com/office/2007/relationships/hdphoto" Target="../media/hdphoto9.wdp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1.wdp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3.wdp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5.wdp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«Чистота — залог здоровья!» (30 фото) | Картинки, Забавност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46" b="12545"/>
          <a:stretch/>
        </p:blipFill>
        <p:spPr bwMode="auto">
          <a:xfrm>
            <a:off x="0" y="3479"/>
            <a:ext cx="9144000" cy="6849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6649" y="6171551"/>
            <a:ext cx="8420895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Comic Sans MS" pitchFamily="66" charset="0"/>
              </a:rPr>
              <a:t>Учитель начальных классов: </a:t>
            </a:r>
            <a:r>
              <a:rPr lang="ru-RU" sz="2800" dirty="0" smtClean="0">
                <a:solidFill>
                  <a:srgbClr val="002060"/>
                </a:solidFill>
                <a:latin typeface="Comic Sans MS" pitchFamily="66" charset="0"/>
              </a:rPr>
              <a:t>Мустафинова Б.М.</a:t>
            </a:r>
            <a:endParaRPr lang="ru-RU" sz="2800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000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Packard Bell\Desktop\1366340852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8424863" cy="5689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39750" y="5903893"/>
            <a:ext cx="820896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  <a:t>Одеяло убежало,  улетела простыня,</a:t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  <a:t>И подушка, как лягушка, ускакала от меня.</a:t>
            </a:r>
            <a:endParaRPr lang="ru-RU" sz="2800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973004"/>
      </p:ext>
    </p:extLst>
  </p:cSld>
  <p:clrMapOvr>
    <a:masterClrMapping/>
  </p:clrMapOvr>
  <p:transition advTm="90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Packard Bell\Desktop\1366340789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6624638" cy="32400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Packard Bell\Desktop\1366340828_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3573463"/>
            <a:ext cx="5976937" cy="30956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019925" y="1484313"/>
            <a:ext cx="208756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  <a:t>Я за свечку,</a:t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  <a:t>Свечка — в печку!</a:t>
            </a:r>
            <a:endParaRPr lang="ru-RU" sz="28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250825" y="4365104"/>
            <a:ext cx="295275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  <a:t>Я за книжку,</a:t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  <a:t>Та — бежать</a:t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  <a:t>И вприпрыжку</a:t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  <a:t>Под кровать!</a:t>
            </a:r>
            <a:endParaRPr lang="ru-RU" sz="2800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043254"/>
      </p:ext>
    </p:extLst>
  </p:cSld>
  <p:clrMapOvr>
    <a:masterClrMapping/>
  </p:clrMapOvr>
  <p:transition advTm="76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3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Packard Bell\Desktop\1366340817_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9" t="2567" b="8496"/>
          <a:stretch>
            <a:fillRect/>
          </a:stretch>
        </p:blipFill>
        <p:spPr bwMode="auto">
          <a:xfrm>
            <a:off x="4323633" y="116632"/>
            <a:ext cx="4787900" cy="50403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Packard Bell\Desktop\1366340859_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5" t="3587" r="3999" b="25195"/>
          <a:stretch>
            <a:fillRect/>
          </a:stretch>
        </p:blipFill>
        <p:spPr bwMode="auto">
          <a:xfrm>
            <a:off x="327102" y="1800226"/>
            <a:ext cx="3816350" cy="48244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46921" y="10968"/>
            <a:ext cx="417671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  <a:t>Я хочу напиться чаю,</a:t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  <a:t>К самовару подбегаю,</a:t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  <a:t>Но пузатый от меня</a:t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  <a:t>Убежал, как от огня.</a:t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4284663" y="5151317"/>
            <a:ext cx="4859337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  <a:t>Боже, Боже. Что случилось?</a:t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  <a:t>Отчего же всё кругом</a:t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  <a:t>Завертелось, Закружилось</a:t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</a:rPr>
              <a:t>И помчалось колесом?</a:t>
            </a:r>
            <a:endParaRPr lang="ru-RU" sz="2800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397447"/>
      </p:ext>
    </p:extLst>
  </p:cSld>
  <p:clrMapOvr>
    <a:masterClrMapping/>
  </p:clrMapOvr>
  <p:transition advTm="118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5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5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923928" y="2132856"/>
            <a:ext cx="5069338" cy="2755344"/>
          </a:xfrm>
          <a:prstGeom prst="roundRect">
            <a:avLst>
              <a:gd name="adj" fmla="val 6364"/>
            </a:avLst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Он - любитель </a:t>
            </a:r>
            <a:r>
              <a:rPr lang="ru-RU" sz="2800" dirty="0">
                <a:solidFill>
                  <a:srgbClr val="0070C0"/>
                </a:solidFill>
                <a:latin typeface="Comic Sans MS" pitchFamily="66" charset="0"/>
              </a:rPr>
              <a:t>чистоты.</a:t>
            </a:r>
          </a:p>
          <a:p>
            <a:pPr algn="ctr"/>
            <a:r>
              <a:rPr lang="ru-RU" sz="2800" dirty="0">
                <a:solidFill>
                  <a:srgbClr val="0070C0"/>
                </a:solidFill>
                <a:latin typeface="Comic Sans MS" pitchFamily="66" charset="0"/>
              </a:rPr>
              <a:t>Умывался ль утром ты?</a:t>
            </a:r>
          </a:p>
          <a:p>
            <a:pPr algn="ctr"/>
            <a:r>
              <a:rPr lang="ru-RU" sz="2800" dirty="0">
                <a:solidFill>
                  <a:srgbClr val="0070C0"/>
                </a:solidFill>
                <a:latin typeface="Comic Sans MS" pitchFamily="66" charset="0"/>
              </a:rPr>
              <a:t>Если нет-, тогда приказ</a:t>
            </a:r>
          </a:p>
          <a:p>
            <a:pPr algn="ctr"/>
            <a:r>
              <a:rPr lang="ru-RU" sz="2800" dirty="0">
                <a:solidFill>
                  <a:srgbClr val="0070C0"/>
                </a:solidFill>
                <a:latin typeface="Comic Sans MS" pitchFamily="66" charset="0"/>
              </a:rPr>
              <a:t>Даст мочалкам он тотчас.</a:t>
            </a:r>
          </a:p>
          <a:p>
            <a:pPr algn="ctr"/>
            <a:r>
              <a:rPr lang="ru-RU" sz="2800" dirty="0">
                <a:solidFill>
                  <a:srgbClr val="0070C0"/>
                </a:solidFill>
                <a:latin typeface="Comic Sans MS" pitchFamily="66" charset="0"/>
              </a:rPr>
              <a:t>Грозный строгий командир</a:t>
            </a:r>
          </a:p>
          <a:p>
            <a:pPr algn="ctr"/>
            <a:r>
              <a:rPr lang="ru-RU" sz="2800" dirty="0">
                <a:solidFill>
                  <a:srgbClr val="0070C0"/>
                </a:solidFill>
                <a:latin typeface="Comic Sans MS" pitchFamily="66" charset="0"/>
              </a:rPr>
              <a:t>Умывальник</a:t>
            </a: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…</a:t>
            </a:r>
            <a:endParaRPr lang="ru-RU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31746" name="Picture 2" descr="Личная гигиена от доктор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00" b="100000" l="3000" r="100000">
                        <a14:foregroundMark x1="17875" y1="50750" x2="17875" y2="50750"/>
                        <a14:foregroundMark x1="13625" y1="24250" x2="13625" y2="24250"/>
                        <a14:foregroundMark x1="22500" y1="12833" x2="22500" y2="12833"/>
                        <a14:foregroundMark x1="79125" y1="50583" x2="79125" y2="50583"/>
                        <a14:foregroundMark x1="83375" y1="37583" x2="83375" y2="37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443" r="10030" b="7033"/>
          <a:stretch/>
        </p:blipFill>
        <p:spPr bwMode="auto">
          <a:xfrm>
            <a:off x="-252536" y="188640"/>
            <a:ext cx="4257635" cy="6070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871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gigiena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48598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5292" y="260648"/>
            <a:ext cx="9144000" cy="13849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 люблю </a:t>
            </a:r>
            <a:r>
              <a:rPr lang="ru-RU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грязнуль</a:t>
            </a:r>
            <a: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нерях</a:t>
            </a:r>
            <a: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 грязных шортиков, рубах. </a:t>
            </a:r>
            <a:b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Чтоб без сажи были лица, предлагаю всем умыться. </a:t>
            </a:r>
            <a:b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 чтоб тело чистым было, Вам поможет в этом</a:t>
            </a: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…</a:t>
            </a:r>
            <a:endParaRPr lang="ru-RU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29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07628"/>
            <a:ext cx="2783433" cy="399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908" l="1202" r="8998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074" y="3037708"/>
            <a:ext cx="4440154" cy="323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7202986"/>
      </p:ext>
    </p:extLst>
  </p:cSld>
  <p:clrMapOvr>
    <a:masterClrMapping/>
  </p:clrMapOvr>
  <p:transition advTm="119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835696" y="188913"/>
            <a:ext cx="5184253" cy="181588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 себя я труд беру: </a:t>
            </a:r>
            <a:endParaRPr lang="ru-RU" sz="2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Пятки</a:t>
            </a:r>
            <a: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локти с мылом тру </a:t>
            </a:r>
            <a:b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 коленки оттираю, </a:t>
            </a:r>
            <a:endParaRPr lang="ru-RU" sz="2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Ничего </a:t>
            </a:r>
            <a: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 забываю. </a:t>
            </a:r>
          </a:p>
        </p:txBody>
      </p:sp>
      <p:pic>
        <p:nvPicPr>
          <p:cNvPr id="47106" name="Picture 2" descr="Купить мочалку для нанесения шампуня в Екатеринбурге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08920"/>
            <a:ext cx="4484459" cy="357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08" name="Picture 4" descr="Мочалка «Медведь» цена, фото, где купить Балаково, Flagma.ru #3985896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953" b="89623" l="0" r="100000">
                        <a14:backgroundMark x1="11243" y1="48821" x2="11243" y2="48821"/>
                        <a14:backgroundMark x1="88757" y1="50236" x2="88757" y2="502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41295">
            <a:off x="4267959" y="2581151"/>
            <a:ext cx="5503977" cy="345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645333"/>
      </p:ext>
    </p:extLst>
  </p:cSld>
  <p:clrMapOvr>
    <a:masterClrMapping/>
  </p:clrMapOvr>
  <p:transition advTm="146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onlyforwomen.com.ua/wp-content/uploads/2017/09/full_rCV5CKz5-940x6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5730733" cy="4091116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6628" name="Picture 4" descr="http://digitalforest.12109789.pix-cdn.org/wp-content/uploads/sites/53/2015/10/13_1-300x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2996952"/>
            <a:ext cx="5652120" cy="3645024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47166166"/>
      </p:ext>
    </p:extLst>
  </p:cSld>
  <p:clrMapOvr>
    <a:masterClrMapping/>
  </p:clrMapOvr>
  <p:transition advTm="56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467544" y="260648"/>
            <a:ext cx="7992244" cy="95410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Костяная спинка, жестяная щетинка, </a:t>
            </a:r>
            <a:b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 мятной пастой дружит, нам усердно служит</a:t>
            </a:r>
          </a:p>
        </p:txBody>
      </p:sp>
      <p:pic>
        <p:nvPicPr>
          <p:cNvPr id="45058" name="Picture 2" descr="Vitis NEW Ultrasoft зубная щётка ультрамягкая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3286" y1="7857" x2="13286" y2="7857"/>
                        <a14:foregroundMark x1="14143" y1="9714" x2="14143" y2="9714"/>
                        <a14:foregroundMark x1="17000" y1="10714" x2="17000" y2="10714"/>
                        <a14:foregroundMark x1="17714" y1="8429" x2="17714" y2="8429"/>
                        <a14:foregroundMark x1="23429" y1="16429" x2="23429" y2="16429"/>
                        <a14:foregroundMark x1="25857" y1="18000" x2="25857" y2="18000"/>
                        <a14:foregroundMark x1="25571" y1="20000" x2="25571" y2="20000"/>
                        <a14:foregroundMark x1="24286" y1="21429" x2="24286" y2="21429"/>
                        <a14:foregroundMark x1="22714" y1="23143" x2="22714" y2="23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8039">
            <a:off x="530973" y="2017463"/>
            <a:ext cx="4081380" cy="4081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0" name="Picture 4" descr="Зубная паста детская гелевая Клубника 60 мл Дракоша — купить в ..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061" t="8519" r="27289" b="8404"/>
          <a:stretch/>
        </p:blipFill>
        <p:spPr bwMode="auto">
          <a:xfrm>
            <a:off x="4644008" y="1412776"/>
            <a:ext cx="2673014" cy="497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230370"/>
      </p:ext>
    </p:extLst>
  </p:cSld>
  <p:clrMapOvr>
    <a:masterClrMapping/>
  </p:clrMapOvr>
  <p:transition advTm="79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07504" y="260350"/>
            <a:ext cx="8857109" cy="13849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Возле зеркала на полке поселился хитрый ёж. </a:t>
            </a:r>
            <a:b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 ним расчешешь куклу Катю и косичку заплетёшь. </a:t>
            </a:r>
            <a:b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Станет модною причёска, если </a:t>
            </a: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трудится…</a:t>
            </a:r>
            <a:endParaRPr lang="ru-RU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4034" name="Picture 2" descr="Щетка для волос Faberlic детская с зеркалом | Отзывы покупателей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50" y="2060848"/>
            <a:ext cx="4341862" cy="434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6" name="Picture 4" descr="Расческа оптом под логотип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6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14366">
            <a:off x="3880536" y="1600102"/>
            <a:ext cx="4928380" cy="4928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610422"/>
      </p:ext>
    </p:extLst>
  </p:cSld>
  <p:clrMapOvr>
    <a:masterClrMapping/>
  </p:clrMapOvr>
  <p:transition advTm="78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Содержимое 2"/>
          <p:cNvSpPr>
            <a:spLocks noGrp="1"/>
          </p:cNvSpPr>
          <p:nvPr>
            <p:ph idx="1"/>
          </p:nvPr>
        </p:nvSpPr>
        <p:spPr>
          <a:xfrm>
            <a:off x="1" y="0"/>
            <a:ext cx="9144000" cy="980728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0" indent="0" algn="ctr" eaLnBrk="1" hangingPunct="1">
              <a:buNone/>
            </a:pP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Надо стремиться к тому, чтобы в здоровом теле был здоровый дух.</a:t>
            </a:r>
          </a:p>
        </p:txBody>
      </p:sp>
      <p:pic>
        <p:nvPicPr>
          <p:cNvPr id="3074" name="Picture 2" descr="запуск трех детей, дети, бежать, здоровье PNG и PSD-файл д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44000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87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0" y="116632"/>
            <a:ext cx="9144000" cy="295465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Должен быть всегда в кармане </a:t>
            </a:r>
            <a:endParaRPr lang="ru-RU" sz="2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Надюши</a:t>
            </a:r>
            <a: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Бори, Тани, </a:t>
            </a:r>
            <a:b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Тети Веры, дяди Пети и у всех людей на свете. </a:t>
            </a:r>
            <a:b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Без него никак нельзя! </a:t>
            </a:r>
            <a:b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Надо брать с собой, друзья, в театр, парк иль на </a:t>
            </a: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каток, чистый </a:t>
            </a:r>
            <a: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носовой</a:t>
            </a: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.. .</a:t>
            </a:r>
            <a:r>
              <a:rPr lang="ru-RU" dirty="0">
                <a:latin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</a:rPr>
            </a:br>
            <a:endParaRPr lang="ru-RU" dirty="0">
              <a:latin typeface="Times New Roman" pitchFamily="18" charset="0"/>
            </a:endParaRPr>
          </a:p>
        </p:txBody>
      </p:sp>
      <p:pic>
        <p:nvPicPr>
          <p:cNvPr id="43010" name="Picture 2" descr="Носовой платок, 6 шт. Etteggy 5852561 в интернет-магазине ...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12422">
            <a:off x="167426" y="2253287"/>
            <a:ext cx="4147187" cy="552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2" name="Picture 4" descr="Носовой платок, 6 шт. Etteggy 5852556 в интернет-магазине ...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67" b="93333" l="0" r="98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85695">
            <a:off x="4628852" y="2179779"/>
            <a:ext cx="3885530" cy="518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993518"/>
      </p:ext>
    </p:extLst>
  </p:cSld>
  <p:clrMapOvr>
    <a:masterClrMapping/>
  </p:clrMapOvr>
  <p:transition advTm="79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0" y="188640"/>
            <a:ext cx="9144000" cy="181588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algn="ctr"/>
            <a: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Если в ванной ты собрался брызгаться, плескаться. Мыться в душе, руки мыть, шумно умываться, в мыльной пене полежать и в воде погреться  - </a:t>
            </a:r>
          </a:p>
          <a:p>
            <a:pPr algn="ctr"/>
            <a: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 забудь с собою взять  </a:t>
            </a: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большое…</a:t>
            </a:r>
            <a:endParaRPr lang="ru-RU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986" name="Picture 2" descr="Полотенца махровые для дома и организаций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2651867"/>
            <a:ext cx="5176541" cy="373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8" name="Picture 4" descr="Среднее махровое полотенце для лица и рук. Высокая плотность 480 ...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333" l="0" r="100000">
                        <a14:foregroundMark x1="14000" y1="63000" x2="14000" y2="63000"/>
                        <a14:foregroundMark x1="34833" y1="45833" x2="34833" y2="45833"/>
                        <a14:foregroundMark x1="37000" y1="42667" x2="37000" y2="42667"/>
                        <a14:foregroundMark x1="30000" y1="41167" x2="30000" y2="41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764704"/>
            <a:ext cx="5292080" cy="529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587683"/>
      </p:ext>
    </p:extLst>
  </p:cSld>
  <p:clrMapOvr>
    <a:masterClrMapping/>
  </p:clrMapOvr>
  <p:transition advTm="71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50825" y="188913"/>
            <a:ext cx="8642350" cy="28924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</a:rPr>
              <a:t>ФИЗКУЛЬТМИНУТКА</a:t>
            </a:r>
            <a:br>
              <a:rPr lang="ru-RU" sz="2400" b="1" dirty="0">
                <a:latin typeface="Times New Roman" pitchFamily="18" charset="0"/>
              </a:rPr>
            </a:br>
            <a:r>
              <a:rPr lang="ru-RU" sz="2000" b="1" dirty="0">
                <a:latin typeface="Times New Roman" pitchFamily="18" charset="0"/>
              </a:rPr>
              <a:t>Кто умеет чисто мыться? Кто водички не боится? </a:t>
            </a:r>
            <a:br>
              <a:rPr lang="ru-RU" sz="2000" b="1" dirty="0">
                <a:latin typeface="Times New Roman" pitchFamily="18" charset="0"/>
              </a:rPr>
            </a:br>
            <a:r>
              <a:rPr lang="ru-RU" sz="2000" b="1" dirty="0">
                <a:latin typeface="Times New Roman" pitchFamily="18" charset="0"/>
              </a:rPr>
              <a:t>Это – мы, это – мы, Это, это, это – мы! </a:t>
            </a:r>
            <a:br>
              <a:rPr lang="ru-RU" sz="2000" b="1" dirty="0">
                <a:latin typeface="Times New Roman" pitchFamily="18" charset="0"/>
              </a:rPr>
            </a:br>
            <a:r>
              <a:rPr lang="ru-RU" sz="2000" b="1" dirty="0">
                <a:latin typeface="Times New Roman" pitchFamily="18" charset="0"/>
              </a:rPr>
              <a:t>Умываться мы умеем.</a:t>
            </a:r>
            <a:br>
              <a:rPr lang="ru-RU" sz="2000" b="1" dirty="0">
                <a:latin typeface="Times New Roman" pitchFamily="18" charset="0"/>
              </a:rPr>
            </a:br>
            <a:r>
              <a:rPr lang="ru-RU" sz="2000" b="1" dirty="0">
                <a:latin typeface="Times New Roman" pitchFamily="18" charset="0"/>
              </a:rPr>
              <a:t>Моем руки -вот так; вот так. Моем шею - вот так; вот так. </a:t>
            </a:r>
            <a:br>
              <a:rPr lang="ru-RU" sz="2000" b="1" dirty="0">
                <a:latin typeface="Times New Roman" pitchFamily="18" charset="0"/>
              </a:rPr>
            </a:br>
            <a:r>
              <a:rPr lang="ru-RU" sz="2000" b="1" dirty="0">
                <a:latin typeface="Times New Roman" pitchFamily="18" charset="0"/>
              </a:rPr>
              <a:t>Чистим зубки - вот так, вот так. </a:t>
            </a:r>
            <a:br>
              <a:rPr lang="ru-RU" sz="2000" b="1" dirty="0">
                <a:latin typeface="Times New Roman" pitchFamily="18" charset="0"/>
              </a:rPr>
            </a:br>
            <a:r>
              <a:rPr lang="ru-RU" sz="2000" b="1" dirty="0">
                <a:latin typeface="Times New Roman" pitchFamily="18" charset="0"/>
              </a:rPr>
              <a:t>Мы помылись, как большие. Вот мы чистые какие! </a:t>
            </a:r>
            <a:r>
              <a:rPr lang="ru-RU" sz="2400" b="1" dirty="0">
                <a:latin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</a:rPr>
            </a:br>
            <a:r>
              <a:rPr lang="ru-RU" sz="2000" b="1" dirty="0">
                <a:latin typeface="Times New Roman" pitchFamily="18" charset="0"/>
              </a:rPr>
              <a:t>Посмотри, посмотри! </a:t>
            </a:r>
            <a:r>
              <a:rPr lang="ru-RU" dirty="0">
                <a:latin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</a:rPr>
            </a:br>
            <a:endParaRPr lang="ru-RU" dirty="0">
              <a:latin typeface="Times New Roman" pitchFamily="18" charset="0"/>
            </a:endParaRPr>
          </a:p>
        </p:txBody>
      </p:sp>
      <p:pic>
        <p:nvPicPr>
          <p:cNvPr id="2050" name="Picture 2" descr="https://al-su98.edumsko.ru/uploads/19300/19224/section/483210/.thumbs/e.jpg?15153474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852937"/>
            <a:ext cx="8280920" cy="3744416"/>
          </a:xfrm>
          <a:prstGeom prst="cloudCallout">
            <a:avLst/>
          </a:prstGeom>
          <a:noFill/>
          <a:ln w="38100">
            <a:solidFill>
              <a:srgbClr val="00206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899185220"/>
      </p:ext>
    </p:extLst>
  </p:cSld>
  <p:clrMapOvr>
    <a:masterClrMapping/>
  </p:clrMapOvr>
  <p:transition advTm="92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20" name="Picture 12" descr="ecdd1295f4a0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15888"/>
            <a:ext cx="9144000" cy="67421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737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umka.edu.ru/!parents!/health/zozh/g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1356244"/>
      </p:ext>
    </p:extLst>
  </p:cSld>
  <p:clrMapOvr>
    <a:masterClrMapping/>
  </p:clrMapOvr>
  <p:transition advTm="59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parnasse.ru/images/photos/medium/article3767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12730" y="548680"/>
            <a:ext cx="2448272" cy="18722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138363" y="188913"/>
            <a:ext cx="4870450" cy="46196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ПРАВИЛА ЛИЧНОЙ ГИГИЕНЫ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764704"/>
            <a:ext cx="6516688" cy="1016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buFont typeface="Wingdings" pitchFamily="2" charset="2"/>
              <a:buChar char="v"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</a:rPr>
              <a:t>Утром и вечером нужно умываться каждый день; </a:t>
            </a:r>
          </a:p>
          <a:p>
            <a:pPr algn="ctr" eaLnBrk="1" hangingPunct="1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</a:rPr>
              <a:t>Нужно мыть руки после прогулки, перед едой, после посещения туалета, игр;</a:t>
            </a:r>
          </a:p>
        </p:txBody>
      </p:sp>
      <p:pic>
        <p:nvPicPr>
          <p:cNvPr id="32772" name="Picture 4" descr="http://img.bibo.kz/?566763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951" y="1780704"/>
            <a:ext cx="2663974" cy="18653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356100" y="2636838"/>
            <a:ext cx="4787900" cy="4000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</a:rPr>
              <a:t>Моясь</a:t>
            </a:r>
            <a:r>
              <a:rPr lang="ru-RU" sz="2000" b="1" dirty="0">
                <a:latin typeface="Times New Roman" pitchFamily="18" charset="0"/>
              </a:rPr>
              <a:t> в душе, потри тело мочалкой; </a:t>
            </a:r>
          </a:p>
        </p:txBody>
      </p:sp>
      <p:pic>
        <p:nvPicPr>
          <p:cNvPr id="32774" name="Picture 6" descr="https://recepty-zdorovia.com/wp-content/uploads/2017/05/wsi-imageoptim-best-dentist-bangalore-694654_960_720.jpg"/>
          <p:cNvPicPr>
            <a:picLocks noChangeAspect="1" noChangeArrowheads="1"/>
          </p:cNvPicPr>
          <p:nvPr/>
        </p:nvPicPr>
        <p:blipFill>
          <a:blip r:embed="rId5" cstate="print"/>
          <a:srcRect l="3051" r="48673"/>
          <a:stretch>
            <a:fillRect/>
          </a:stretch>
        </p:blipFill>
        <p:spPr bwMode="auto">
          <a:xfrm>
            <a:off x="6896901" y="3114182"/>
            <a:ext cx="2082573" cy="20819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0" y="3789363"/>
            <a:ext cx="6786563" cy="4000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</a:rPr>
              <a:t>Чистить зубы нужно каждый день утром и вечером; </a:t>
            </a:r>
          </a:p>
        </p:txBody>
      </p:sp>
      <p:pic>
        <p:nvPicPr>
          <p:cNvPr id="32776" name="Picture 8" descr="http://www.millionpodarkov.ru/incoming_img/ikradop.ru/352807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221163"/>
            <a:ext cx="1655762" cy="16557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195513" y="4868863"/>
            <a:ext cx="5254625" cy="7080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 typeface="Wingdings" pitchFamily="2" charset="2"/>
              <a:buChar char="v"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</a:rPr>
              <a:t> Расчесывай волосы каждый день утром, </a:t>
            </a:r>
          </a:p>
          <a:p>
            <a:pPr eaLnBrk="1" hangingPunct="1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</a:rPr>
              <a:t> после дневного сна и после ванны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52871" y="5984082"/>
            <a:ext cx="8424862" cy="83026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</a:rPr>
              <a:t>У каждого должны быть свои зубная щетка, мочалка, расческа, полотенце. </a:t>
            </a:r>
          </a:p>
        </p:txBody>
      </p:sp>
      <p:sp>
        <p:nvSpPr>
          <p:cNvPr id="20492" name="TextBox 15"/>
          <p:cNvSpPr txBox="1">
            <a:spLocks noChangeArrowheads="1"/>
          </p:cNvSpPr>
          <p:nvPr/>
        </p:nvSpPr>
        <p:spPr bwMode="auto">
          <a:xfrm>
            <a:off x="4579938" y="6029325"/>
            <a:ext cx="185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ru-RU">
              <a:latin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38517698"/>
      </p:ext>
    </p:extLst>
  </p:cSld>
  <p:clrMapOvr>
    <a:masterClrMapping/>
  </p:clrMapOvr>
  <p:transition advTm="305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3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  <p:bldP spid="11" grpId="0" animBg="1"/>
      <p:bldP spid="14" grpId="0" animBg="1"/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Опрятность и личная гигиена. Уход за одеждой и обувью | ОБЖ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268760"/>
            <a:ext cx="5127873" cy="532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47" y="1730907"/>
            <a:ext cx="3663514" cy="440120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Проверь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все пуговицы есть на твоих вещах, не грязные они, нет пятен, или выглаженные. </a:t>
            </a:r>
            <a:endPara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Сняв 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одежду, не забывай вешать и складывать его в шкаф.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88640"/>
            <a:ext cx="9137994" cy="95410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Следить 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 своими вещами, чтобы одежда и обувь были всегда чистыми, неповрежденными. </a:t>
            </a:r>
          </a:p>
        </p:txBody>
      </p:sp>
    </p:spTree>
    <p:extLst>
      <p:ext uri="{BB962C8B-B14F-4D97-AF65-F5344CB8AC3E}">
        <p14:creationId xmlns:p14="http://schemas.microsoft.com/office/powerpoint/2010/main" val="73924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924" y="260648"/>
            <a:ext cx="8640717" cy="267765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Обувь 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надо чистить, если она влажная — следует просушить. Не надевайте мокрую одежду и обувь, это вредит здоровью. Не ходи целый день в спортивной обуви — кедах, кроссовках. Не забывай, что она предназначено для занятий спортом.</a:t>
            </a:r>
          </a:p>
        </p:txBody>
      </p:sp>
      <p:pic>
        <p:nvPicPr>
          <p:cNvPr id="58370" name="Picture 2" descr="http://iessay.ru/public/page_images/8070/470x0-pic%20(4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24" y="3212976"/>
            <a:ext cx="8645653" cy="325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5" descr="1512_gigiena_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717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Правила личной гигиены 0+ Остаток (Основной склад): 57 шт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1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666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715375" cy="2232248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ctr" eaLnBrk="1" hangingPunct="1">
              <a:buNone/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Только здоровый человек может быть свободным, радостным, счастливым.</a:t>
            </a:r>
          </a:p>
        </p:txBody>
      </p:sp>
      <p:pic>
        <p:nvPicPr>
          <p:cNvPr id="2050" name="Picture 2" descr="Антоним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040932"/>
            <a:ext cx="4392488" cy="477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04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Средства личной гигиены для женщи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82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616" y="2716204"/>
            <a:ext cx="8838766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СПАСИБО ЗА ВНИМАНИЕ</a:t>
            </a:r>
            <a:endParaRPr lang="ru-RU" sz="5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86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Calaméo - Чистота - залог здоровь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Картинки по запросу &quot;без фон ко учены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1692" y1="22341" x2="41692" y2="22341"/>
                        <a14:foregroundMark x1="54000" y1="23592" x2="54000" y2="235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970" y="3789039"/>
            <a:ext cx="3789962" cy="326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Картинки по запросу &quot;без фона карлсон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9777">
            <a:off x="5990229" y="188640"/>
            <a:ext cx="2581444" cy="3168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8994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2051" y="548680"/>
            <a:ext cx="6030416" cy="181588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Comic Sans MS" pitchFamily="66" charset="0"/>
              </a:rPr>
              <a:t>В глубоком чёрном подземелье</a:t>
            </a:r>
            <a:br>
              <a:rPr lang="ru-RU" sz="2800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800" dirty="0">
                <a:solidFill>
                  <a:srgbClr val="FF0000"/>
                </a:solidFill>
                <a:latin typeface="Comic Sans MS" pitchFamily="66" charset="0"/>
              </a:rPr>
              <a:t>Микробы</a:t>
            </a:r>
            <a:r>
              <a:rPr lang="ru-RU" sz="2800" dirty="0">
                <a:solidFill>
                  <a:srgbClr val="002060"/>
                </a:solidFill>
                <a:latin typeface="Comic Sans MS" pitchFamily="66" charset="0"/>
              </a:rPr>
              <a:t> страшные живут,</a:t>
            </a:r>
            <a:br>
              <a:rPr lang="ru-RU" sz="2800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800" dirty="0">
                <a:solidFill>
                  <a:srgbClr val="002060"/>
                </a:solidFill>
                <a:latin typeface="Comic Sans MS" pitchFamily="66" charset="0"/>
              </a:rPr>
              <a:t>И терпеливо, днем и ночью,</a:t>
            </a:r>
            <a:br>
              <a:rPr lang="ru-RU" sz="2800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800" dirty="0">
                <a:solidFill>
                  <a:srgbClr val="002060"/>
                </a:solidFill>
                <a:latin typeface="Comic Sans MS" pitchFamily="66" charset="0"/>
              </a:rPr>
              <a:t>Они детей немытых ждут</a:t>
            </a:r>
            <a:r>
              <a:rPr lang="ru-RU" sz="2800" dirty="0" smtClean="0">
                <a:solidFill>
                  <a:srgbClr val="002060"/>
                </a:solidFill>
                <a:latin typeface="Comic Sans MS" pitchFamily="66" charset="0"/>
              </a:rPr>
              <a:t>.</a:t>
            </a:r>
            <a:endParaRPr lang="ru-RU" sz="28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746" y="2708920"/>
            <a:ext cx="4104687" cy="3679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53873"/>
            <a:ext cx="3605264" cy="3734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7430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827584" y="332656"/>
            <a:ext cx="7793037" cy="2206575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800" dirty="0">
                <a:latin typeface="Comic Sans MS" pitchFamily="66" charset="0"/>
              </a:rPr>
              <a:t>            </a:t>
            </a:r>
            <a:r>
              <a:rPr lang="ru-RU" sz="2800" dirty="0" smtClean="0">
                <a:solidFill>
                  <a:srgbClr val="FF0000"/>
                </a:solidFill>
                <a:latin typeface="Comic Sans MS" pitchFamily="66" charset="0"/>
              </a:rPr>
              <a:t>Микробы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Comic Sans MS" pitchFamily="66" charset="0"/>
              </a:rPr>
              <a:t>- мельчайшие </a:t>
            </a:r>
            <a:r>
              <a:rPr lang="ru-RU" sz="2800" dirty="0">
                <a:solidFill>
                  <a:srgbClr val="002060"/>
                </a:solidFill>
                <a:latin typeface="Comic Sans MS" pitchFamily="66" charset="0"/>
              </a:rPr>
              <a:t>живые организмы, видные только в </a:t>
            </a:r>
            <a:r>
              <a:rPr lang="ru-RU" sz="2800" dirty="0" smtClean="0">
                <a:solidFill>
                  <a:srgbClr val="002060"/>
                </a:solidFill>
                <a:latin typeface="Comic Sans MS" pitchFamily="66" charset="0"/>
              </a:rPr>
              <a:t>микроскопе. </a:t>
            </a:r>
            <a:r>
              <a:rPr lang="ru-RU" sz="2800" dirty="0">
                <a:solidFill>
                  <a:srgbClr val="002060"/>
                </a:solidFill>
                <a:latin typeface="Comic Sans MS" pitchFamily="66" charset="0"/>
              </a:rPr>
              <a:t>Могут вызывать болезни человека, животных, растений.</a:t>
            </a:r>
            <a:r>
              <a:rPr lang="ru-RU" sz="2800" dirty="0">
                <a:latin typeface="Comic Sans MS" pitchFamily="66" charset="0"/>
              </a:rPr>
              <a:t/>
            </a:r>
            <a:br>
              <a:rPr lang="ru-RU" sz="2800" dirty="0">
                <a:latin typeface="Comic Sans MS" pitchFamily="66" charset="0"/>
              </a:rPr>
            </a:br>
            <a:endParaRPr lang="ru-RU" sz="2800" dirty="0">
              <a:latin typeface="Comic Sans MS" pitchFamily="66" charset="0"/>
            </a:endParaRPr>
          </a:p>
        </p:txBody>
      </p:sp>
      <p:pic>
        <p:nvPicPr>
          <p:cNvPr id="13323" name="Picture 11" descr="0-50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7744" y="2708920"/>
            <a:ext cx="4688187" cy="374441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154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41152" y="188640"/>
            <a:ext cx="6694487" cy="935038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Где могут жить микробы? </a:t>
            </a:r>
            <a:endParaRPr lang="ru-RU" sz="4800" b="1" dirty="0" smtClean="0">
              <a:solidFill>
                <a:srgbClr val="00B050"/>
              </a:solidFill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84169"/>
            <a:ext cx="4536013" cy="4082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396" y="1384169"/>
            <a:ext cx="4271401" cy="4146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3105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5" name="Picture 5" descr="1512 razv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247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632848" cy="69269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ru-RU" sz="3200" dirty="0" smtClean="0">
                <a:solidFill>
                  <a:srgbClr val="FF0000"/>
                </a:solidFill>
                <a:latin typeface="Comic Sans MS" pitchFamily="66" charset="0"/>
              </a:rPr>
              <a:t>Необходимо соблюдать гигиену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400977"/>
            <a:ext cx="9144000" cy="1457023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Autofit/>
          </a:bodyPr>
          <a:lstStyle/>
          <a:p>
            <a:pPr marL="448056" indent="-384048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игиена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это 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наука,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изучающая условия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448056" indent="-384048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необходимые для сохранения</a:t>
            </a:r>
          </a:p>
          <a:p>
            <a:pPr marL="448056" indent="-384048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здоровья.</a:t>
            </a:r>
          </a:p>
        </p:txBody>
      </p:sp>
      <p:pic>
        <p:nvPicPr>
          <p:cNvPr id="8" name="Picture 2" descr="https://arhivurokov.ru/multiurok/f/3/6/f3636d48361e3ebbdff23e03f2256785b209fe57/domashnieie-zadaniie-po-priedmietu-sotsial-no-bytovaia-oriientirovka-5klass_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20688"/>
            <a:ext cx="6611772" cy="487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633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8|5.2|4.6|4.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333</Words>
  <Application>Microsoft Office PowerPoint</Application>
  <PresentationFormat>Экран (4:3)</PresentationFormat>
  <Paragraphs>45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Микробы - мельчайшие живые организмы, видные только в микроскопе. Могут вызывать болезни человека, животных, растений. </vt:lpstr>
      <vt:lpstr>Где могут жить микробы? </vt:lpstr>
      <vt:lpstr>Презентация PowerPoint</vt:lpstr>
      <vt:lpstr>Необходимо соблюдать гигиену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РУС</dc:creator>
  <cp:lastModifiedBy>РУС</cp:lastModifiedBy>
  <cp:revision>62</cp:revision>
  <dcterms:created xsi:type="dcterms:W3CDTF">2020-05-12T08:31:43Z</dcterms:created>
  <dcterms:modified xsi:type="dcterms:W3CDTF">2021-04-27T10:45:16Z</dcterms:modified>
</cp:coreProperties>
</file>