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3" r:id="rId2"/>
    <p:sldId id="256" r:id="rId3"/>
    <p:sldId id="260" r:id="rId4"/>
    <p:sldId id="261" r:id="rId5"/>
    <p:sldId id="265" r:id="rId6"/>
    <p:sldId id="262" r:id="rId7"/>
    <p:sldId id="263" r:id="rId8"/>
    <p:sldId id="264" r:id="rId9"/>
    <p:sldId id="266" r:id="rId10"/>
    <p:sldId id="271" r:id="rId11"/>
    <p:sldId id="273" r:id="rId12"/>
    <p:sldId id="279" r:id="rId13"/>
    <p:sldId id="274" r:id="rId14"/>
    <p:sldId id="275" r:id="rId15"/>
    <p:sldId id="276" r:id="rId16"/>
    <p:sldId id="277" r:id="rId17"/>
    <p:sldId id="278" r:id="rId18"/>
    <p:sldId id="267" r:id="rId19"/>
    <p:sldId id="268" r:id="rId20"/>
    <p:sldId id="258" r:id="rId21"/>
    <p:sldId id="281" r:id="rId22"/>
    <p:sldId id="269" r:id="rId23"/>
    <p:sldId id="270" r:id="rId24"/>
    <p:sldId id="259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9CD9E-6A99-45BD-B2C7-BB3668F21120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6034E-9CAA-4C47-B336-CAD83A4F9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2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6034E-9CAA-4C47-B336-CAD83A4F9E9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75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C6AC-F2A1-4403-9CE0-E37B28A2C997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DB29-98B2-497B-BDCE-5294E2847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C6AC-F2A1-4403-9CE0-E37B28A2C997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DB29-98B2-497B-BDCE-5294E2847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C6AC-F2A1-4403-9CE0-E37B28A2C997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DB29-98B2-497B-BDCE-5294E2847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C6AC-F2A1-4403-9CE0-E37B28A2C997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DB29-98B2-497B-BDCE-5294E2847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C6AC-F2A1-4403-9CE0-E37B28A2C997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DB29-98B2-497B-BDCE-5294E2847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C6AC-F2A1-4403-9CE0-E37B28A2C997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DB29-98B2-497B-BDCE-5294E2847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C6AC-F2A1-4403-9CE0-E37B28A2C997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DB29-98B2-497B-BDCE-5294E2847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C6AC-F2A1-4403-9CE0-E37B28A2C997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DB29-98B2-497B-BDCE-5294E2847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C6AC-F2A1-4403-9CE0-E37B28A2C997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DB29-98B2-497B-BDCE-5294E2847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C6AC-F2A1-4403-9CE0-E37B28A2C997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DB29-98B2-497B-BDCE-5294E2847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C6AC-F2A1-4403-9CE0-E37B28A2C997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DB29-98B2-497B-BDCE-5294E2847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0C6AC-F2A1-4403-9CE0-E37B28A2C997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BDB29-98B2-497B-BDCE-5294E2847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umniki21.ru/mults/mults.php?id=eng_lazyjack_01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ai-cdr.ucoz.ru/kartinki_7/kuvshin_moloka.gif" TargetMode="External"/><Relationship Id="rId3" Type="http://schemas.openxmlformats.org/officeDocument/2006/relationships/hyperlink" Target="http://www.pendantall.com/album/locket-pendant/images/locket-pendant07.jpg" TargetMode="External"/><Relationship Id="rId7" Type="http://schemas.openxmlformats.org/officeDocument/2006/relationships/hyperlink" Target="http://photoside.ru/uploads/users/135/2009-09-15/1562_thumb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39.radikal.ru/i084/1107/7a/e83944aedb3e.jpg" TargetMode="External"/><Relationship Id="rId5" Type="http://schemas.openxmlformats.org/officeDocument/2006/relationships/hyperlink" Target="http://chestofbooks.com/crafts/needlework/Clothing-And-Health/images/Fig-111-The-flax-wheel.jpg" TargetMode="External"/><Relationship Id="rId4" Type="http://schemas.openxmlformats.org/officeDocument/2006/relationships/hyperlink" Target="http://www.kidsgen.com/fables_and_fairytales/images/lazy-jack.gif" TargetMode="External"/><Relationship Id="rId9" Type="http://schemas.openxmlformats.org/officeDocument/2006/relationships/hyperlink" Target="http://img.webmd.com/dtmcms/live/webmd/consumer_assets/site_images/articles/health_tools/behavior_problems_in_cats_slideshow/photolibrary_rm_photo_of_cat_scratching_womans_face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8083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Урок английского языка</a:t>
            </a:r>
            <a:br>
              <a:rPr lang="ru-RU" sz="2800" dirty="0" smtClean="0"/>
            </a:br>
            <a:r>
              <a:rPr lang="ru-RU" sz="2800" dirty="0" smtClean="0"/>
              <a:t>на основе обучающего мультфильма для 6 класса школ с углублённым изучением английского языка</a:t>
            </a:r>
            <a:endParaRPr lang="ru-RU" sz="2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Учитель английского языка </a:t>
            </a:r>
          </a:p>
          <a:p>
            <a:r>
              <a:rPr lang="ru-RU" sz="2800" dirty="0" smtClean="0"/>
              <a:t>МОУ СОШ №1 г. Волжского</a:t>
            </a:r>
          </a:p>
          <a:p>
            <a:r>
              <a:rPr lang="ru-RU" sz="2800" dirty="0" smtClean="0"/>
              <a:t>Волгоградской области</a:t>
            </a:r>
          </a:p>
          <a:p>
            <a:r>
              <a:rPr lang="ru-RU" sz="2800" dirty="0" smtClean="0"/>
              <a:t>Малюгина </a:t>
            </a:r>
            <a:r>
              <a:rPr lang="ru-RU" sz="2800" smtClean="0"/>
              <a:t>Светлана </a:t>
            </a:r>
            <a:r>
              <a:rPr lang="ru-RU" sz="2800" smtClean="0"/>
              <a:t>Семеновна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old woman earned money by spinning.</a:t>
            </a:r>
            <a:endParaRPr lang="ru-RU" b="1" dirty="0"/>
          </a:p>
        </p:txBody>
      </p:sp>
      <p:pic>
        <p:nvPicPr>
          <p:cNvPr id="7" name="Содержимое 6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837" y="1895994"/>
            <a:ext cx="6992326" cy="39343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Jack was so lazy that he did nothing but lie in the sun.</a:t>
            </a:r>
            <a:endParaRPr lang="ru-RU" dirty="0"/>
          </a:p>
        </p:txBody>
      </p:sp>
      <p:pic>
        <p:nvPicPr>
          <p:cNvPr id="9" name="Содержимое 8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8231" y="1915047"/>
            <a:ext cx="6887537" cy="38962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One day his mother grew very angry with Jack and said:”I will turn you out if you do not start working”.</a:t>
            </a:r>
            <a:endParaRPr lang="ru-RU" sz="2800" b="1" dirty="0"/>
          </a:p>
        </p:txBody>
      </p:sp>
      <p:pic>
        <p:nvPicPr>
          <p:cNvPr id="7" name="Содержимое 6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0600" y="1915047"/>
            <a:ext cx="6982800" cy="38962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And the next morning he went to the </a:t>
            </a:r>
            <a:r>
              <a:rPr lang="en-US" sz="3200" b="1" dirty="0" err="1" smtClean="0"/>
              <a:t>neighbouring</a:t>
            </a:r>
            <a:r>
              <a:rPr lang="en-US" sz="3200" b="1" dirty="0" smtClean="0"/>
              <a:t> farmer to ask for a job”.</a:t>
            </a:r>
            <a:endParaRPr lang="ru-RU" sz="32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6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363" y="1929336"/>
            <a:ext cx="6973274" cy="3867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next day Jack got a donkey for his day’s work.</a:t>
            </a:r>
            <a:endParaRPr lang="ru-RU" b="1" dirty="0"/>
          </a:p>
        </p:txBody>
      </p:sp>
      <p:pic>
        <p:nvPicPr>
          <p:cNvPr id="7" name="Содержимое 6" descr="2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3942" y="1953152"/>
            <a:ext cx="6916116" cy="38200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To take a short cut he decided to cross the land belonging to a rich man and his daughter.</a:t>
            </a:r>
            <a:endParaRPr lang="ru-RU" sz="2800" b="1" dirty="0"/>
          </a:p>
        </p:txBody>
      </p:sp>
      <p:pic>
        <p:nvPicPr>
          <p:cNvPr id="7" name="Содержимое 6" descr="2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521" y="1938863"/>
            <a:ext cx="6858958" cy="38486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So, when the lord saw his daughter laughing he straight away said Jack could marry her.</a:t>
            </a:r>
            <a:endParaRPr lang="ru-RU" sz="2800" b="1" dirty="0"/>
          </a:p>
        </p:txBody>
      </p:sp>
      <p:pic>
        <p:nvPicPr>
          <p:cNvPr id="7" name="Содержимое 6" descr="2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8231" y="1953152"/>
            <a:ext cx="6887537" cy="38200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Thus, Jack became a rich man and they lived in a large house and Jack’s mother lived with him in a great happiness.</a:t>
            </a:r>
            <a:endParaRPr lang="ru-RU" sz="2800" b="1" dirty="0"/>
          </a:p>
        </p:txBody>
      </p:sp>
      <p:pic>
        <p:nvPicPr>
          <p:cNvPr id="7" name="Содержимое 6" descr="2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8231" y="2204864"/>
            <a:ext cx="6887537" cy="39604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1628800"/>
            <a:ext cx="2376264" cy="4824536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Picture I</a:t>
            </a:r>
          </a:p>
          <a:p>
            <a:pPr algn="ctr"/>
            <a:r>
              <a:rPr lang="en-US" sz="2800" dirty="0" smtClean="0"/>
              <a:t>lazy</a:t>
            </a:r>
          </a:p>
          <a:p>
            <a:pPr algn="ctr"/>
            <a:r>
              <a:rPr lang="en-US" sz="2800" dirty="0" smtClean="0"/>
              <a:t>boy</a:t>
            </a:r>
          </a:p>
          <a:p>
            <a:pPr algn="ctr"/>
            <a:r>
              <a:rPr lang="en-US" sz="2800" dirty="0" smtClean="0"/>
              <a:t>spinning </a:t>
            </a:r>
          </a:p>
          <a:p>
            <a:pPr algn="ctr"/>
            <a:r>
              <a:rPr lang="en-US" sz="2800" dirty="0" smtClean="0"/>
              <a:t>nothing</a:t>
            </a:r>
          </a:p>
          <a:p>
            <a:pPr algn="ctr"/>
            <a:r>
              <a:rPr lang="en-US" sz="2800" dirty="0" smtClean="0"/>
              <a:t>mother</a:t>
            </a:r>
          </a:p>
          <a:p>
            <a:pPr algn="ctr"/>
            <a:r>
              <a:rPr lang="en-US" sz="2800" dirty="0" smtClean="0"/>
              <a:t>angry</a:t>
            </a:r>
          </a:p>
          <a:p>
            <a:pPr algn="ctr"/>
            <a:r>
              <a:rPr lang="en-US" sz="2800" dirty="0" smtClean="0"/>
              <a:t>work</a:t>
            </a:r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1628800"/>
            <a:ext cx="2448272" cy="4824536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Picture II</a:t>
            </a:r>
          </a:p>
          <a:p>
            <a:pPr algn="ctr"/>
            <a:r>
              <a:rPr lang="en-US" sz="2800" dirty="0" smtClean="0"/>
              <a:t>stupid</a:t>
            </a:r>
          </a:p>
          <a:p>
            <a:pPr algn="ctr"/>
            <a:r>
              <a:rPr lang="en-US" sz="2800" dirty="0" smtClean="0"/>
              <a:t>job</a:t>
            </a:r>
          </a:p>
          <a:p>
            <a:pPr algn="ctr"/>
            <a:r>
              <a:rPr lang="en-US" sz="2800" dirty="0" smtClean="0"/>
              <a:t>angry</a:t>
            </a:r>
          </a:p>
          <a:p>
            <a:pPr algn="ctr"/>
            <a:r>
              <a:rPr lang="en-US" sz="2800" dirty="0" smtClean="0"/>
              <a:t>shoulders</a:t>
            </a:r>
          </a:p>
          <a:p>
            <a:pPr algn="ctr"/>
            <a:r>
              <a:rPr lang="en-US" sz="2800" dirty="0" smtClean="0"/>
              <a:t>donkey</a:t>
            </a:r>
          </a:p>
          <a:p>
            <a:pPr algn="ctr"/>
            <a:r>
              <a:rPr lang="en-US" sz="2800" dirty="0" smtClean="0"/>
              <a:t>farmer</a:t>
            </a:r>
          </a:p>
          <a:p>
            <a:pPr algn="ctr"/>
            <a:r>
              <a:rPr lang="en-US" sz="2800" dirty="0" smtClean="0"/>
              <a:t>things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1628800"/>
            <a:ext cx="2448272" cy="482453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Picture III</a:t>
            </a:r>
          </a:p>
          <a:p>
            <a:pPr algn="ctr"/>
            <a:r>
              <a:rPr lang="en-US" sz="2800" dirty="0" smtClean="0"/>
              <a:t>to marry</a:t>
            </a:r>
          </a:p>
          <a:p>
            <a:pPr algn="ctr"/>
            <a:r>
              <a:rPr lang="en-US" sz="2800" dirty="0" smtClean="0"/>
              <a:t>laugh</a:t>
            </a:r>
          </a:p>
          <a:p>
            <a:pPr algn="ctr"/>
            <a:r>
              <a:rPr lang="en-US" sz="2800" dirty="0" smtClean="0"/>
              <a:t>rich</a:t>
            </a:r>
          </a:p>
          <a:p>
            <a:pPr algn="ctr"/>
            <a:r>
              <a:rPr lang="en-US" sz="2800" dirty="0" smtClean="0"/>
              <a:t>sad</a:t>
            </a:r>
          </a:p>
          <a:p>
            <a:pPr algn="ctr"/>
            <a:r>
              <a:rPr lang="en-US" sz="2800" dirty="0" smtClean="0"/>
              <a:t>lord</a:t>
            </a:r>
          </a:p>
          <a:p>
            <a:pPr algn="ctr"/>
            <a:r>
              <a:rPr lang="en-US" sz="2800" dirty="0" smtClean="0"/>
              <a:t>daughter</a:t>
            </a:r>
          </a:p>
          <a:p>
            <a:pPr algn="ctr"/>
            <a:r>
              <a:rPr lang="en-US" sz="2800" dirty="0" smtClean="0"/>
              <a:t>life</a:t>
            </a:r>
            <a:endParaRPr lang="ru-RU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ru-RU" sz="280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Work in small groups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596267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What is the moral of the tale?</a:t>
            </a:r>
            <a:endParaRPr lang="ru-RU" b="1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076056" y="188640"/>
            <a:ext cx="3744416" cy="1224136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We must always work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076056" y="1628800"/>
            <a:ext cx="3744416" cy="1584176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We should always listen to our parents.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148064" y="3356992"/>
            <a:ext cx="3744416" cy="144016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It is difficult </a:t>
            </a:r>
            <a:r>
              <a:rPr lang="en-US" sz="2800" b="1" smtClean="0">
                <a:solidFill>
                  <a:schemeClr val="tx1"/>
                </a:solidFill>
              </a:rPr>
              <a:t>to earn </a:t>
            </a:r>
            <a:r>
              <a:rPr lang="en-US" sz="2800" b="1" dirty="0" smtClean="0">
                <a:solidFill>
                  <a:schemeClr val="tx1"/>
                </a:solidFill>
              </a:rPr>
              <a:t>money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148064" y="5013176"/>
            <a:ext cx="3672408" cy="1512168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We never know when we will be happy.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923928" y="7647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923928" y="21328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923928" y="38610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995936" y="54452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785794"/>
            <a:ext cx="6143668" cy="14287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Lazy Jack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PlakatCmplSh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929330"/>
            <a:ext cx="8429684" cy="642942"/>
          </a:xfrm>
        </p:spPr>
        <p:txBody>
          <a:bodyPr>
            <a:normAutofit/>
          </a:bodyPr>
          <a:lstStyle/>
          <a:p>
            <a:r>
              <a:rPr lang="en-US" sz="2000" u="sng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ru-RU" sz="2000" u="sng" dirty="0" smtClean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2000" u="sng" dirty="0" smtClean="0">
                <a:solidFill>
                  <a:schemeClr val="tx1"/>
                </a:solidFill>
                <a:hlinkClick r:id="rId2"/>
              </a:rPr>
              <a:t>www</a:t>
            </a:r>
            <a:r>
              <a:rPr lang="ru-RU" sz="2000" u="sng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lang="en-US" sz="2000" u="sng" dirty="0" err="1" smtClean="0">
                <a:solidFill>
                  <a:schemeClr val="tx1"/>
                </a:solidFill>
                <a:hlinkClick r:id="rId2"/>
              </a:rPr>
              <a:t>umniki</a:t>
            </a:r>
            <a:r>
              <a:rPr lang="ru-RU" sz="2000" u="sng" dirty="0" smtClean="0">
                <a:solidFill>
                  <a:schemeClr val="tx1"/>
                </a:solidFill>
                <a:hlinkClick r:id="rId2"/>
              </a:rPr>
              <a:t>21.</a:t>
            </a:r>
            <a:r>
              <a:rPr lang="en-US" sz="2000" u="sng" dirty="0" err="1" smtClean="0">
                <a:solidFill>
                  <a:schemeClr val="tx1"/>
                </a:solidFill>
                <a:hlinkClick r:id="rId2"/>
              </a:rPr>
              <a:t>ru</a:t>
            </a:r>
            <a:r>
              <a:rPr lang="ru-RU" sz="2000" u="sng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en-US" sz="2000" u="sng" dirty="0" err="1" smtClean="0">
                <a:solidFill>
                  <a:schemeClr val="tx1"/>
                </a:solidFill>
                <a:hlinkClick r:id="rId2"/>
              </a:rPr>
              <a:t>mults</a:t>
            </a:r>
            <a:r>
              <a:rPr lang="ru-RU" sz="2000" u="sng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en-US" sz="2000" u="sng" dirty="0" err="1" smtClean="0">
                <a:solidFill>
                  <a:schemeClr val="tx1"/>
                </a:solidFill>
                <a:hlinkClick r:id="rId2"/>
              </a:rPr>
              <a:t>mults</a:t>
            </a:r>
            <a:r>
              <a:rPr lang="ru-RU" sz="2000" u="sng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lang="en-US" sz="2000" u="sng" dirty="0" err="1" smtClean="0">
                <a:solidFill>
                  <a:schemeClr val="tx1"/>
                </a:solidFill>
                <a:hlinkClick r:id="rId2"/>
              </a:rPr>
              <a:t>php</a:t>
            </a:r>
            <a:r>
              <a:rPr lang="ru-RU" sz="2000" u="sng" dirty="0" smtClean="0">
                <a:solidFill>
                  <a:schemeClr val="tx1"/>
                </a:solidFill>
                <a:hlinkClick r:id="rId2"/>
              </a:rPr>
              <a:t>?</a:t>
            </a:r>
            <a:r>
              <a:rPr lang="en-US" sz="2000" u="sng" dirty="0" smtClean="0">
                <a:solidFill>
                  <a:schemeClr val="tx1"/>
                </a:solidFill>
                <a:hlinkClick r:id="rId2"/>
              </a:rPr>
              <a:t>id</a:t>
            </a:r>
            <a:r>
              <a:rPr lang="ru-RU" sz="2000" u="sng" dirty="0" smtClean="0">
                <a:solidFill>
                  <a:schemeClr val="tx1"/>
                </a:solidFill>
                <a:hlinkClick r:id="rId2"/>
              </a:rPr>
              <a:t>=</a:t>
            </a:r>
            <a:r>
              <a:rPr lang="en-US" sz="2000" u="sng" dirty="0" smtClean="0">
                <a:solidFill>
                  <a:schemeClr val="tx1"/>
                </a:solidFill>
                <a:hlinkClick r:id="rId2"/>
              </a:rPr>
              <a:t>eng</a:t>
            </a:r>
            <a:r>
              <a:rPr lang="ru-RU" sz="2000" u="sng" dirty="0" smtClean="0">
                <a:solidFill>
                  <a:schemeClr val="tx1"/>
                </a:solidFill>
                <a:hlinkClick r:id="rId2"/>
              </a:rPr>
              <a:t>_</a:t>
            </a:r>
            <a:r>
              <a:rPr lang="en-US" sz="2000" u="sng" dirty="0" err="1" smtClean="0">
                <a:solidFill>
                  <a:schemeClr val="tx1"/>
                </a:solidFill>
                <a:hlinkClick r:id="rId2"/>
              </a:rPr>
              <a:t>lazyjack</a:t>
            </a:r>
            <a:r>
              <a:rPr lang="ru-RU" sz="2000" u="sng" dirty="0" smtClean="0">
                <a:solidFill>
                  <a:schemeClr val="tx1"/>
                </a:solidFill>
                <a:hlinkClick r:id="rId2"/>
              </a:rPr>
              <a:t>_01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7650" name="Picture 2" descr="http://www.kidsgen.com/fables_and_fairytales/images/lazy-ja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636911"/>
            <a:ext cx="3816424" cy="2789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Crack the code to find out if you were right.</a:t>
            </a:r>
            <a:endParaRPr lang="ru-RU" sz="3200" dirty="0"/>
          </a:p>
        </p:txBody>
      </p:sp>
      <p:pic>
        <p:nvPicPr>
          <p:cNvPr id="4" name="Picture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532440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323528" y="548680"/>
            <a:ext cx="1440160" cy="936104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You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1835696" y="1340768"/>
            <a:ext cx="1584176" cy="1008112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should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563888" y="2348880"/>
            <a:ext cx="1584176" cy="1008112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never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5292080" y="3212976"/>
            <a:ext cx="1656184" cy="936104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lose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7020272" y="4437112"/>
            <a:ext cx="1800200" cy="1008112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hope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/>
              <a:t>Finish the sentence:</a:t>
            </a: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268761"/>
            <a:ext cx="8157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I think our lesson was…</a:t>
            </a:r>
            <a:endParaRPr lang="ru-RU" sz="4400" b="1" i="1" dirty="0"/>
          </a:p>
        </p:txBody>
      </p:sp>
      <p:sp>
        <p:nvSpPr>
          <p:cNvPr id="6" name="Пятно 1 5"/>
          <p:cNvSpPr/>
          <p:nvPr/>
        </p:nvSpPr>
        <p:spPr>
          <a:xfrm>
            <a:off x="251520" y="2132856"/>
            <a:ext cx="2880320" cy="1944216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interesting</a:t>
            </a:r>
            <a:endParaRPr lang="ru-RU" b="1" dirty="0"/>
          </a:p>
        </p:txBody>
      </p:sp>
      <p:sp>
        <p:nvSpPr>
          <p:cNvPr id="7" name="Пятно 1 6"/>
          <p:cNvSpPr/>
          <p:nvPr/>
        </p:nvSpPr>
        <p:spPr>
          <a:xfrm>
            <a:off x="323528" y="4437112"/>
            <a:ext cx="2952328" cy="2160240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difficult</a:t>
            </a:r>
            <a:endParaRPr lang="ru-RU" b="1" dirty="0"/>
          </a:p>
        </p:txBody>
      </p:sp>
      <p:sp>
        <p:nvSpPr>
          <p:cNvPr id="8" name="Пятно 1 7"/>
          <p:cNvSpPr/>
          <p:nvPr/>
        </p:nvSpPr>
        <p:spPr>
          <a:xfrm>
            <a:off x="3059832" y="2780928"/>
            <a:ext cx="2664296" cy="1584176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great</a:t>
            </a:r>
            <a:endParaRPr lang="ru-RU" b="1" dirty="0"/>
          </a:p>
        </p:txBody>
      </p:sp>
      <p:sp>
        <p:nvSpPr>
          <p:cNvPr id="9" name="Пятно 1 8"/>
          <p:cNvSpPr/>
          <p:nvPr/>
        </p:nvSpPr>
        <p:spPr>
          <a:xfrm>
            <a:off x="6156176" y="5301208"/>
            <a:ext cx="2448272" cy="1296144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sad</a:t>
            </a:r>
            <a:endParaRPr lang="ru-RU" b="1" dirty="0"/>
          </a:p>
        </p:txBody>
      </p:sp>
      <p:sp>
        <p:nvSpPr>
          <p:cNvPr id="10" name="Пятно 1 9"/>
          <p:cNvSpPr/>
          <p:nvPr/>
        </p:nvSpPr>
        <p:spPr>
          <a:xfrm>
            <a:off x="3203848" y="4797152"/>
            <a:ext cx="2952328" cy="1512168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wonderful</a:t>
            </a:r>
            <a:endParaRPr lang="ru-RU" b="1" dirty="0"/>
          </a:p>
        </p:txBody>
      </p:sp>
      <p:sp>
        <p:nvSpPr>
          <p:cNvPr id="11" name="Пятно 1 10"/>
          <p:cNvSpPr/>
          <p:nvPr/>
        </p:nvSpPr>
        <p:spPr>
          <a:xfrm>
            <a:off x="5292080" y="3717032"/>
            <a:ext cx="2952328" cy="1728192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boring</a:t>
            </a:r>
            <a:endParaRPr lang="ru-RU" b="1" dirty="0"/>
          </a:p>
        </p:txBody>
      </p:sp>
      <p:sp>
        <p:nvSpPr>
          <p:cNvPr id="12" name="Пятно 1 11"/>
          <p:cNvSpPr/>
          <p:nvPr/>
        </p:nvSpPr>
        <p:spPr>
          <a:xfrm>
            <a:off x="5508104" y="2060848"/>
            <a:ext cx="3168352" cy="1584176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exciting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did you like most of all?</a:t>
            </a:r>
            <a:endParaRPr lang="ru-RU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1556792"/>
            <a:ext cx="2520280" cy="45365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 liked… most of all.</a:t>
            </a:r>
            <a:endParaRPr lang="ru-RU" sz="4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67944" y="1412776"/>
            <a:ext cx="4680520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tongue twister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7944" y="2276872"/>
            <a:ext cx="4680520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cartoon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1934" y="3143248"/>
            <a:ext cx="4680520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work with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the slides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39952" y="4077072"/>
            <a:ext cx="4608512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exercises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39952" y="5013176"/>
            <a:ext cx="4608512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fairy tale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39952" y="5877272"/>
            <a:ext cx="4608512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main character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419872" y="1700808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419872" y="2564904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419872" y="3429000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flipV="1">
            <a:off x="3419872" y="4293096"/>
            <a:ext cx="504056" cy="144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419872" y="5301208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419872" y="6165304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home task 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Learn the tongue twister.</a:t>
            </a:r>
          </a:p>
          <a:p>
            <a:r>
              <a:rPr lang="en-US" sz="3600" b="1" dirty="0" smtClean="0"/>
              <a:t>Put the sentences in the correct order and use them to retell the fairy tale.</a:t>
            </a:r>
            <a:endParaRPr lang="ru-RU" sz="3600" b="1" dirty="0"/>
          </a:p>
        </p:txBody>
      </p:sp>
      <p:pic>
        <p:nvPicPr>
          <p:cNvPr id="4098" name="Picture 2" descr="http://2.bp.blogspot.com/-2Tik1TpBF3w/UB1vASX6_QI/AAAAAAAAASM/IHZ8O-yetz4/s1600/%D0%A0%D0%B8%D1%81%D1%83%D0%BD%D0%BE%D0%BA%D1%84%D0%B8%D0%BB%D0%B8%D0%BD+%D1%81+%D1%83%D0%BA%D0%B0%D0%B7%D0%BA%D0%BE%D0%B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484784"/>
            <a:ext cx="1733550" cy="375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Список использованных источников: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85740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 dirty="0" smtClean="0"/>
              <a:t>Изображение медальона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3"/>
              </a:rPr>
              <a:t>http://www.pendantall.com/album/locket-pendant/images/locket-pendant07.jpg</a:t>
            </a:r>
            <a:endParaRPr lang="ru-RU" sz="1400" dirty="0" smtClean="0"/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Изображение иллюстрации сказки о Ленивом Джеке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4"/>
              </a:rPr>
              <a:t>http://www.kidsgen.com/fables_and_fairytales/images/lazy-jack.gif</a:t>
            </a:r>
            <a:endParaRPr lang="ru-RU" sz="1400" dirty="0" smtClean="0"/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Изображение женщины, прядущей пряжу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5"/>
              </a:rPr>
              <a:t>http://chestofbooks.com/crafts/needlework/Clothing-And-Health/images/Fig-111-The-flax-wheel.jpg</a:t>
            </a:r>
            <a:endParaRPr lang="ru-RU" sz="1400" dirty="0" smtClean="0"/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Изображение ссорящейся пары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6"/>
              </a:rPr>
              <a:t>http://s39.radikal.ru/i084/1107/7a/e83944aedb3e.jpg</a:t>
            </a:r>
            <a:endParaRPr lang="ru-RU" sz="1400" dirty="0" smtClean="0"/>
          </a:p>
          <a:p>
            <a:pPr lvl="0"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</a:rPr>
              <a:t>Изображение пролитого молока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  <a:hlinkClick r:id="rId7"/>
              </a:rPr>
              <a:t>http://photoside.ru/uploads/users/135/2009-09-15/1562_thumbs.JPG</a:t>
            </a:r>
            <a:endParaRPr lang="ru-RU" sz="1400" dirty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</a:rPr>
              <a:t>Изображение кувшина с молоком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  <a:hlinkClick r:id="rId8"/>
              </a:rPr>
              <a:t>http://ai-cdr.ucoz.ru/kartinki_7/kuvshin_moloka.gif</a:t>
            </a:r>
            <a:endParaRPr lang="ru-RU" sz="1400" dirty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</a:rPr>
              <a:t>Изображение кошки с когтями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  <a:hlinkClick r:id="rId9"/>
              </a:rPr>
              <a:t>http://img.webmd.com/dtmcms/live/webmd/consumer_assets/site_images/articles/health_tools/behavior_problems_in_cats_slideshow/photolibrary_rm_photo_of_cat_scratching_womans_face.jpg</a:t>
            </a:r>
            <a:endParaRPr lang="ru-RU" sz="1400" dirty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</a:rPr>
              <a:t>Изображение машинки на </a:t>
            </a:r>
            <a:r>
              <a:rPr lang="ru-RU" sz="1400" dirty="0" smtClean="0">
                <a:solidFill>
                  <a:prstClr val="black"/>
                </a:solidFill>
              </a:rPr>
              <a:t>верёвочке </a:t>
            </a:r>
            <a:r>
              <a:rPr lang="en-US" sz="1400" dirty="0" smtClean="0">
                <a:solidFill>
                  <a:prstClr val="black"/>
                </a:solidFill>
              </a:rPr>
              <a:t>http://farm5.static.flickr.com/4012/4489202094_5b30696525.jpg</a:t>
            </a:r>
            <a:endParaRPr lang="ru-RU" sz="1400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1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the questions: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this story about?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was he lazy?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end of this story happy or sad?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You will meet some new words.</a:t>
            </a:r>
            <a:br>
              <a:rPr lang="en-US" sz="3600" dirty="0" smtClean="0"/>
            </a:br>
            <a:r>
              <a:rPr lang="en-US" sz="3600" dirty="0" smtClean="0"/>
              <a:t>Guess what they mean!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 smtClean="0"/>
              <a:t>to spin</a:t>
            </a:r>
            <a:r>
              <a:rPr lang="en-US" sz="3200" i="1" dirty="0" smtClean="0"/>
              <a:t>- to produce thread (</a:t>
            </a:r>
            <a:r>
              <a:rPr lang="ru-RU" sz="3200" i="1" dirty="0" smtClean="0"/>
              <a:t>нить) </a:t>
            </a:r>
            <a:endParaRPr lang="en-US" sz="3200" i="1" dirty="0" smtClean="0"/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old woman earned her living by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spinning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400" dirty="0" smtClean="0"/>
              <a:t>                      </a:t>
            </a:r>
            <a:r>
              <a:rPr lang="ru-RU" sz="2400" dirty="0" smtClean="0"/>
              <a:t>                                    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smtClean="0"/>
              <a:t>                                                          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725144"/>
            <a:ext cx="20162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5" descr="старушка прядёт.gif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700808"/>
            <a:ext cx="3605589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what it means: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/>
              <a:t>to take </a:t>
            </a:r>
            <a:r>
              <a:rPr lang="en-US" b="1" i="1" u="sng" dirty="0" err="1" smtClean="0"/>
              <a:t>smb</a:t>
            </a:r>
            <a:r>
              <a:rPr lang="en-US" b="1" i="1" u="sng" dirty="0" smtClean="0"/>
              <a:t> out</a:t>
            </a:r>
            <a:r>
              <a:rPr lang="en-US" i="1" dirty="0" smtClean="0"/>
              <a:t>- to make </a:t>
            </a:r>
            <a:r>
              <a:rPr lang="en-US" i="1" dirty="0" err="1" smtClean="0"/>
              <a:t>smb</a:t>
            </a:r>
            <a:r>
              <a:rPr lang="en-US" i="1" dirty="0" smtClean="0"/>
              <a:t> go out of the house</a:t>
            </a:r>
          </a:p>
          <a:p>
            <a:r>
              <a:rPr lang="en-US" b="1" dirty="0" smtClean="0"/>
              <a:t>“Go out of the room! I want to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</a:t>
            </a:r>
            <a:r>
              <a:rPr lang="en-US" b="1" dirty="0" smtClean="0"/>
              <a:t> you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</a:t>
            </a:r>
            <a:r>
              <a:rPr lang="en-US" b="1" dirty="0" smtClean="0"/>
              <a:t> !” said the woman.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9330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933056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7" name="Picture 1" descr="C:\Users\User\Desktop\e83944aedb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16832"/>
            <a:ext cx="4362860" cy="2952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what it means: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/>
          </a:bodyPr>
          <a:lstStyle/>
          <a:p>
            <a:r>
              <a:rPr lang="en-US" sz="3200" b="1" i="1" u="sng" dirty="0" smtClean="0"/>
              <a:t>to spill (spilt-spilt) </a:t>
            </a:r>
            <a:r>
              <a:rPr lang="en-US" sz="3200" i="1" dirty="0" smtClean="0"/>
              <a:t>milk- to flow over the edge (</a:t>
            </a:r>
            <a:r>
              <a:rPr lang="ru-RU" sz="3200" i="1" dirty="0" smtClean="0"/>
              <a:t>край)</a:t>
            </a:r>
            <a:r>
              <a:rPr lang="en-US" sz="3200" i="1" dirty="0" smtClean="0"/>
              <a:t> of  a glass or any other container.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milk is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spilt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4725144"/>
            <a:ext cx="10801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http://photoside.ru/uploads/users/135/2009-09-15/1562_thum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110" y="2132856"/>
            <a:ext cx="322569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what it means: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600" b="1" i="1" u="sng" dirty="0" smtClean="0"/>
              <a:t>a jar of milk</a:t>
            </a:r>
            <a:r>
              <a:rPr lang="en-US" sz="3600" i="1" dirty="0" smtClean="0"/>
              <a:t>- a jar and what it contains.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was a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 of milk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table.</a:t>
            </a:r>
          </a:p>
          <a:p>
            <a:pPr>
              <a:buNone/>
            </a:pP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005064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://ai-cdr.ucoz.ru/kartinki_7/kuvshin_molo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595" y="1916832"/>
            <a:ext cx="2707499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pPr algn="ctr"/>
            <a:r>
              <a:rPr lang="en-US" sz="4400" b="0" dirty="0" smtClean="0"/>
              <a:t>Guess what it means:</a:t>
            </a:r>
            <a:endParaRPr lang="ru-RU" sz="4400" b="0" dirty="0"/>
          </a:p>
        </p:txBody>
      </p:sp>
      <p:pic>
        <p:nvPicPr>
          <p:cNvPr id="8" name="Содержимое 7" descr="царапающийся ко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204864"/>
            <a:ext cx="4238800" cy="2880320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86808" cy="4691063"/>
          </a:xfrm>
        </p:spPr>
        <p:txBody>
          <a:bodyPr/>
          <a:lstStyle/>
          <a:p>
            <a:endParaRPr lang="en-US" i="1" dirty="0" smtClean="0"/>
          </a:p>
          <a:p>
            <a:r>
              <a:rPr lang="en-US" sz="2800" b="1" i="1" u="sng" dirty="0" smtClean="0"/>
              <a:t>to scratch</a:t>
            </a:r>
            <a:r>
              <a:rPr lang="en-US" sz="2800" i="1" dirty="0" smtClean="0"/>
              <a:t>- to damage the skin</a:t>
            </a:r>
          </a:p>
          <a:p>
            <a:endParaRPr lang="en-US" sz="2800" i="1" dirty="0" smtClean="0"/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cat 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scratched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her.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3284984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what it means: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      a string</a:t>
            </a:r>
          </a:p>
          <a:p>
            <a:r>
              <a:rPr lang="en-US" sz="3600" i="1" dirty="0" smtClean="0"/>
              <a:t>to tie a toy car to the string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tied the car to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string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Содержимое 19" descr="машинка на верёвочк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84168" y="3453002"/>
            <a:ext cx="2448272" cy="3264363"/>
          </a:xfrm>
        </p:spPr>
      </p:pic>
      <p:pic>
        <p:nvPicPr>
          <p:cNvPr id="1026" name="Picture 2" descr="J:\Светлана Семёновна\верё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657600" cy="1951037"/>
          </a:xfrm>
          <a:prstGeom prst="rect">
            <a:avLst/>
          </a:prstGeom>
          <a:noFill/>
        </p:spPr>
      </p:pic>
      <p:cxnSp>
        <p:nvCxnSpPr>
          <p:cNvPr id="26" name="Прямая со стрелкой 25"/>
          <p:cNvCxnSpPr/>
          <p:nvPr/>
        </p:nvCxnSpPr>
        <p:spPr>
          <a:xfrm>
            <a:off x="3779912" y="1916832"/>
            <a:ext cx="1224136" cy="0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3968" y="2996952"/>
            <a:ext cx="2448272" cy="2160240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headEnd type="oval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547664" y="4149080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584</Words>
  <Application>Microsoft Office PowerPoint</Application>
  <PresentationFormat>Экран (4:3)</PresentationFormat>
  <Paragraphs>122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Урок английского языка на основе обучающего мультфильма для 6 класса школ с углублённым изучением английского языка</vt:lpstr>
      <vt:lpstr>Lazy Jack</vt:lpstr>
      <vt:lpstr>Answer the questions:</vt:lpstr>
      <vt:lpstr>You will meet some new words. Guess what they mean!</vt:lpstr>
      <vt:lpstr>Guess what it means:</vt:lpstr>
      <vt:lpstr>Guess what it means:</vt:lpstr>
      <vt:lpstr>Guess what it means:</vt:lpstr>
      <vt:lpstr>Guess what it means:</vt:lpstr>
      <vt:lpstr>Guess what it means:</vt:lpstr>
      <vt:lpstr>The old woman earned money by spinning.</vt:lpstr>
      <vt:lpstr>Jack was so lazy that he did nothing but lie in the sun.</vt:lpstr>
      <vt:lpstr>One day his mother grew very angry with Jack and said:”I will turn you out if you do not start working”.</vt:lpstr>
      <vt:lpstr>And the next morning he went to the neighbouring farmer to ask for a job”.</vt:lpstr>
      <vt:lpstr>The next day Jack got a donkey for his day’s work.</vt:lpstr>
      <vt:lpstr>To take a short cut he decided to cross the land belonging to a rich man and his daughter.</vt:lpstr>
      <vt:lpstr>So, when the lord saw his daughter laughing he straight away said Jack could marry her.</vt:lpstr>
      <vt:lpstr>Thus, Jack became a rich man and they lived in a large house and Jack’s mother lived with him in a great happiness.</vt:lpstr>
      <vt:lpstr>Work in small groups</vt:lpstr>
      <vt:lpstr>What is the moral of the tale?</vt:lpstr>
      <vt:lpstr>Crack the code to find out if you were right.</vt:lpstr>
      <vt:lpstr>Презентация PowerPoint</vt:lpstr>
      <vt:lpstr>Finish the sentence:</vt:lpstr>
      <vt:lpstr>What did you like most of all?</vt:lpstr>
      <vt:lpstr>Your home task :</vt:lpstr>
      <vt:lpstr>Список использованных источников: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Lazy Jack</dc:title>
  <dc:creator>андрей</dc:creator>
  <cp:lastModifiedBy>Владелец</cp:lastModifiedBy>
  <cp:revision>79</cp:revision>
  <dcterms:created xsi:type="dcterms:W3CDTF">2013-02-06T13:41:33Z</dcterms:created>
  <dcterms:modified xsi:type="dcterms:W3CDTF">2022-12-11T19:33:06Z</dcterms:modified>
</cp:coreProperties>
</file>