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94" r:id="rId1"/>
  </p:sldMasterIdLst>
  <p:sldIdLst>
    <p:sldId id="262" r:id="rId2"/>
    <p:sldId id="257" r:id="rId3"/>
    <p:sldId id="258" r:id="rId4"/>
    <p:sldId id="263" r:id="rId5"/>
    <p:sldId id="259" r:id="rId6"/>
    <p:sldId id="264" r:id="rId7"/>
    <p:sldId id="260" r:id="rId8"/>
    <p:sldId id="261" r:id="rId9"/>
    <p:sldId id="265" r:id="rId10"/>
    <p:sldId id="266" r:id="rId11"/>
    <p:sldId id="267" r:id="rId12"/>
    <p:sldId id="269" r:id="rId13"/>
    <p:sldId id="272" r:id="rId14"/>
    <p:sldId id="275" r:id="rId15"/>
    <p:sldId id="273" r:id="rId16"/>
    <p:sldId id="274" r:id="rId17"/>
    <p:sldId id="284" r:id="rId18"/>
    <p:sldId id="268" r:id="rId19"/>
    <p:sldId id="283" r:id="rId20"/>
    <p:sldId id="277" r:id="rId21"/>
    <p:sldId id="278" r:id="rId22"/>
    <p:sldId id="279" r:id="rId23"/>
    <p:sldId id="280" r:id="rId24"/>
    <p:sldId id="281" r:id="rId25"/>
    <p:sldId id="282" r:id="rId26"/>
    <p:sldId id="286" r:id="rId27"/>
    <p:sldId id="288" r:id="rId28"/>
    <p:sldId id="287" r:id="rId29"/>
    <p:sldId id="289" r:id="rId30"/>
    <p:sldId id="290" r:id="rId31"/>
    <p:sldId id="291" r:id="rId32"/>
    <p:sldId id="292" r:id="rId33"/>
    <p:sldId id="293" r:id="rId34"/>
    <p:sldId id="294" r:id="rId35"/>
    <p:sldId id="296" r:id="rId36"/>
    <p:sldId id="295" r:id="rId37"/>
    <p:sldId id="285" r:id="rId38"/>
    <p:sldId id="271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E1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CDC4A2-A488-451A-9169-2D9ADE033EC9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643871-021A-4CD6-8ECB-A2C32C6E54ED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i="1" dirty="0" smtClean="0">
              <a:solidFill>
                <a:srgbClr val="FF0000"/>
              </a:solidFill>
            </a:rPr>
            <a:t>Предметные области</a:t>
          </a:r>
          <a:endParaRPr lang="ru-RU" b="1" i="1" dirty="0">
            <a:solidFill>
              <a:srgbClr val="FF0000"/>
            </a:solidFill>
          </a:endParaRPr>
        </a:p>
      </dgm:t>
    </dgm:pt>
    <dgm:pt modelId="{E3C3BC46-1271-4CF6-A810-05AABAC5D92C}" type="parTrans" cxnId="{A9BD680F-0007-4643-9329-1B74D95E8927}">
      <dgm:prSet/>
      <dgm:spPr/>
      <dgm:t>
        <a:bodyPr/>
        <a:lstStyle/>
        <a:p>
          <a:endParaRPr lang="ru-RU"/>
        </a:p>
      </dgm:t>
    </dgm:pt>
    <dgm:pt modelId="{B896CA2E-72E0-4CF4-A2BE-9B39EC12C27A}" type="sibTrans" cxnId="{A9BD680F-0007-4643-9329-1B74D95E8927}">
      <dgm:prSet/>
      <dgm:spPr/>
      <dgm:t>
        <a:bodyPr/>
        <a:lstStyle/>
        <a:p>
          <a:endParaRPr lang="ru-RU"/>
        </a:p>
      </dgm:t>
    </dgm:pt>
    <dgm:pt modelId="{E423FD08-F900-4B01-8526-FC3D2472F26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Внеурочная деятельность</a:t>
          </a:r>
          <a:endParaRPr lang="ru-RU" dirty="0">
            <a:solidFill>
              <a:schemeClr val="tx1"/>
            </a:solidFill>
          </a:endParaRPr>
        </a:p>
      </dgm:t>
    </dgm:pt>
    <dgm:pt modelId="{B55ABFAA-4C3D-4475-983C-A69E921BB951}" type="parTrans" cxnId="{16BDDB29-1B82-448F-BDB4-532DA4F09129}">
      <dgm:prSet/>
      <dgm:spPr/>
      <dgm:t>
        <a:bodyPr/>
        <a:lstStyle/>
        <a:p>
          <a:endParaRPr lang="ru-RU"/>
        </a:p>
      </dgm:t>
    </dgm:pt>
    <dgm:pt modelId="{6D4E690D-79E2-4624-8C66-9B67B12938C7}" type="sibTrans" cxnId="{16BDDB29-1B82-448F-BDB4-532DA4F09129}">
      <dgm:prSet/>
      <dgm:spPr/>
      <dgm:t>
        <a:bodyPr/>
        <a:lstStyle/>
        <a:p>
          <a:endParaRPr lang="ru-RU"/>
        </a:p>
      </dgm:t>
    </dgm:pt>
    <dgm:pt modelId="{75504804-4FDA-42A5-8437-EBC2768E512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Технология </a:t>
          </a:r>
          <a:endParaRPr lang="ru-RU" dirty="0">
            <a:solidFill>
              <a:schemeClr val="tx1"/>
            </a:solidFill>
          </a:endParaRPr>
        </a:p>
      </dgm:t>
    </dgm:pt>
    <dgm:pt modelId="{10E02B08-291D-471C-BC9B-F7F9BF9DC7C1}" type="parTrans" cxnId="{FA875D0A-04AB-4931-B6CE-D007FB842065}">
      <dgm:prSet/>
      <dgm:spPr/>
      <dgm:t>
        <a:bodyPr/>
        <a:lstStyle/>
        <a:p>
          <a:endParaRPr lang="ru-RU"/>
        </a:p>
      </dgm:t>
    </dgm:pt>
    <dgm:pt modelId="{633F7AB7-73CE-45F5-94F7-4BE790801A60}" type="sibTrans" cxnId="{FA875D0A-04AB-4931-B6CE-D007FB842065}">
      <dgm:prSet/>
      <dgm:spPr/>
      <dgm:t>
        <a:bodyPr/>
        <a:lstStyle/>
        <a:p>
          <a:endParaRPr lang="ru-RU"/>
        </a:p>
      </dgm:t>
    </dgm:pt>
    <dgm:pt modelId="{00DB614D-21D9-4858-9F13-D6C7B9DC59D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Окружающий мир</a:t>
          </a:r>
          <a:endParaRPr lang="ru-RU" dirty="0">
            <a:solidFill>
              <a:schemeClr val="tx1"/>
            </a:solidFill>
          </a:endParaRPr>
        </a:p>
      </dgm:t>
    </dgm:pt>
    <dgm:pt modelId="{3B11BC97-5DC8-4B90-8245-C0944973096C}" type="parTrans" cxnId="{FFB8BFA7-67C2-4A1D-B641-59E45A463836}">
      <dgm:prSet/>
      <dgm:spPr/>
      <dgm:t>
        <a:bodyPr/>
        <a:lstStyle/>
        <a:p>
          <a:endParaRPr lang="ru-RU"/>
        </a:p>
      </dgm:t>
    </dgm:pt>
    <dgm:pt modelId="{1C6B0504-B52E-4C00-9D4F-BCF9BDE22946}" type="sibTrans" cxnId="{FFB8BFA7-67C2-4A1D-B641-59E45A463836}">
      <dgm:prSet/>
      <dgm:spPr/>
      <dgm:t>
        <a:bodyPr/>
        <a:lstStyle/>
        <a:p>
          <a:endParaRPr lang="ru-RU"/>
        </a:p>
      </dgm:t>
    </dgm:pt>
    <dgm:pt modelId="{6EBE6232-9456-45AA-A683-C06284C89463}" type="pres">
      <dgm:prSet presAssocID="{3ACDC4A2-A488-451A-9169-2D9ADE033EC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BB3ABD3-BB94-4939-9154-28657C34F223}" type="pres">
      <dgm:prSet presAssocID="{C8643871-021A-4CD6-8ECB-A2C32C6E54ED}" presName="singleCycle" presStyleCnt="0"/>
      <dgm:spPr/>
    </dgm:pt>
    <dgm:pt modelId="{2B6D2D84-1B9D-4231-B28D-51AED5E2D1DD}" type="pres">
      <dgm:prSet presAssocID="{C8643871-021A-4CD6-8ECB-A2C32C6E54ED}" presName="singleCenter" presStyleLbl="node1" presStyleIdx="0" presStyleCnt="4" custScaleX="230819" custScaleY="95075" custLinFactNeighborX="402" custLinFactNeighborY="-14065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F8D6E33F-5CD9-4AB9-868F-39B9B1EE9226}" type="pres">
      <dgm:prSet presAssocID="{B55ABFAA-4C3D-4475-983C-A69E921BB951}" presName="Name56" presStyleLbl="parChTrans1D2" presStyleIdx="0" presStyleCnt="3"/>
      <dgm:spPr/>
      <dgm:t>
        <a:bodyPr/>
        <a:lstStyle/>
        <a:p>
          <a:endParaRPr lang="ru-RU"/>
        </a:p>
      </dgm:t>
    </dgm:pt>
    <dgm:pt modelId="{2E55863E-0E63-4683-B7EB-D9DDBF0D63CF}" type="pres">
      <dgm:prSet presAssocID="{E423FD08-F900-4B01-8526-FC3D2472F26F}" presName="text0" presStyleLbl="node1" presStyleIdx="1" presStyleCnt="4" custScaleX="712455" custScaleY="92820" custRadScaleRad="99129" custRadScaleInc="19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8F8B5D-0185-4126-B59F-B058E6909DEE}" type="pres">
      <dgm:prSet presAssocID="{10E02B08-291D-471C-BC9B-F7F9BF9DC7C1}" presName="Name56" presStyleLbl="parChTrans1D2" presStyleIdx="1" presStyleCnt="3"/>
      <dgm:spPr/>
      <dgm:t>
        <a:bodyPr/>
        <a:lstStyle/>
        <a:p>
          <a:endParaRPr lang="ru-RU"/>
        </a:p>
      </dgm:t>
    </dgm:pt>
    <dgm:pt modelId="{D508E70F-EEFA-42CA-BA59-C299C1351EA4}" type="pres">
      <dgm:prSet presAssocID="{75504804-4FDA-42A5-8437-EBC2768E512F}" presName="text0" presStyleLbl="node1" presStyleIdx="2" presStyleCnt="4" custScaleX="304401" custScaleY="107377" custRadScaleRad="114404" custRadScaleInc="-6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393C3-8440-4F70-890A-C772269BDBCB}" type="pres">
      <dgm:prSet presAssocID="{3B11BC97-5DC8-4B90-8245-C0944973096C}" presName="Name56" presStyleLbl="parChTrans1D2" presStyleIdx="2" presStyleCnt="3"/>
      <dgm:spPr/>
      <dgm:t>
        <a:bodyPr/>
        <a:lstStyle/>
        <a:p>
          <a:endParaRPr lang="ru-RU"/>
        </a:p>
      </dgm:t>
    </dgm:pt>
    <dgm:pt modelId="{17BFA6FC-5022-4750-A048-4D6641F44D7C}" type="pres">
      <dgm:prSet presAssocID="{00DB614D-21D9-4858-9F13-D6C7B9DC59DF}" presName="text0" presStyleLbl="node1" presStyleIdx="3" presStyleCnt="4" custScaleX="320805" custScaleY="105984" custRadScaleRad="125523" custRadScaleInc="10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A312A0-220A-4179-B048-437EDDDAF36F}" type="presOf" srcId="{C8643871-021A-4CD6-8ECB-A2C32C6E54ED}" destId="{2B6D2D84-1B9D-4231-B28D-51AED5E2D1DD}" srcOrd="0" destOrd="0" presId="urn:microsoft.com/office/officeart/2008/layout/RadialCluster"/>
    <dgm:cxn modelId="{E29369C2-5BAE-4438-865F-B64D97144BDE}" type="presOf" srcId="{E423FD08-F900-4B01-8526-FC3D2472F26F}" destId="{2E55863E-0E63-4683-B7EB-D9DDBF0D63CF}" srcOrd="0" destOrd="0" presId="urn:microsoft.com/office/officeart/2008/layout/RadialCluster"/>
    <dgm:cxn modelId="{16BDDB29-1B82-448F-BDB4-532DA4F09129}" srcId="{C8643871-021A-4CD6-8ECB-A2C32C6E54ED}" destId="{E423FD08-F900-4B01-8526-FC3D2472F26F}" srcOrd="0" destOrd="0" parTransId="{B55ABFAA-4C3D-4475-983C-A69E921BB951}" sibTransId="{6D4E690D-79E2-4624-8C66-9B67B12938C7}"/>
    <dgm:cxn modelId="{BF839371-9425-46A4-B3DC-986DB4F8DE3D}" type="presOf" srcId="{3ACDC4A2-A488-451A-9169-2D9ADE033EC9}" destId="{6EBE6232-9456-45AA-A683-C06284C89463}" srcOrd="0" destOrd="0" presId="urn:microsoft.com/office/officeart/2008/layout/RadialCluster"/>
    <dgm:cxn modelId="{34418362-8216-46DB-A017-02D546A673A7}" type="presOf" srcId="{3B11BC97-5DC8-4B90-8245-C0944973096C}" destId="{033393C3-8440-4F70-890A-C772269BDBCB}" srcOrd="0" destOrd="0" presId="urn:microsoft.com/office/officeart/2008/layout/RadialCluster"/>
    <dgm:cxn modelId="{0C8476D8-CA7E-43ED-AD2C-561880713F33}" type="presOf" srcId="{00DB614D-21D9-4858-9F13-D6C7B9DC59DF}" destId="{17BFA6FC-5022-4750-A048-4D6641F44D7C}" srcOrd="0" destOrd="0" presId="urn:microsoft.com/office/officeart/2008/layout/RadialCluster"/>
    <dgm:cxn modelId="{A9BD680F-0007-4643-9329-1B74D95E8927}" srcId="{3ACDC4A2-A488-451A-9169-2D9ADE033EC9}" destId="{C8643871-021A-4CD6-8ECB-A2C32C6E54ED}" srcOrd="0" destOrd="0" parTransId="{E3C3BC46-1271-4CF6-A810-05AABAC5D92C}" sibTransId="{B896CA2E-72E0-4CF4-A2BE-9B39EC12C27A}"/>
    <dgm:cxn modelId="{C7ADBC0E-16D6-4773-B729-0757873E160F}" type="presOf" srcId="{75504804-4FDA-42A5-8437-EBC2768E512F}" destId="{D508E70F-EEFA-42CA-BA59-C299C1351EA4}" srcOrd="0" destOrd="0" presId="urn:microsoft.com/office/officeart/2008/layout/RadialCluster"/>
    <dgm:cxn modelId="{86F60427-415C-457D-83AB-E0D4DBCE5090}" type="presOf" srcId="{B55ABFAA-4C3D-4475-983C-A69E921BB951}" destId="{F8D6E33F-5CD9-4AB9-868F-39B9B1EE9226}" srcOrd="0" destOrd="0" presId="urn:microsoft.com/office/officeart/2008/layout/RadialCluster"/>
    <dgm:cxn modelId="{FFB8BFA7-67C2-4A1D-B641-59E45A463836}" srcId="{C8643871-021A-4CD6-8ECB-A2C32C6E54ED}" destId="{00DB614D-21D9-4858-9F13-D6C7B9DC59DF}" srcOrd="2" destOrd="0" parTransId="{3B11BC97-5DC8-4B90-8245-C0944973096C}" sibTransId="{1C6B0504-B52E-4C00-9D4F-BCF9BDE22946}"/>
    <dgm:cxn modelId="{18835C11-8625-420F-8AF6-0F44B085FC54}" type="presOf" srcId="{10E02B08-291D-471C-BC9B-F7F9BF9DC7C1}" destId="{F98F8B5D-0185-4126-B59F-B058E6909DEE}" srcOrd="0" destOrd="0" presId="urn:microsoft.com/office/officeart/2008/layout/RadialCluster"/>
    <dgm:cxn modelId="{FA875D0A-04AB-4931-B6CE-D007FB842065}" srcId="{C8643871-021A-4CD6-8ECB-A2C32C6E54ED}" destId="{75504804-4FDA-42A5-8437-EBC2768E512F}" srcOrd="1" destOrd="0" parTransId="{10E02B08-291D-471C-BC9B-F7F9BF9DC7C1}" sibTransId="{633F7AB7-73CE-45F5-94F7-4BE790801A60}"/>
    <dgm:cxn modelId="{C7B1A34F-FC9B-4BA3-AA10-6D377AD0BDE1}" type="presParOf" srcId="{6EBE6232-9456-45AA-A683-C06284C89463}" destId="{4BB3ABD3-BB94-4939-9154-28657C34F223}" srcOrd="0" destOrd="0" presId="urn:microsoft.com/office/officeart/2008/layout/RadialCluster"/>
    <dgm:cxn modelId="{B181664D-B514-4AAA-B072-C6E4F98BBA7D}" type="presParOf" srcId="{4BB3ABD3-BB94-4939-9154-28657C34F223}" destId="{2B6D2D84-1B9D-4231-B28D-51AED5E2D1DD}" srcOrd="0" destOrd="0" presId="urn:microsoft.com/office/officeart/2008/layout/RadialCluster"/>
    <dgm:cxn modelId="{2F867D1B-F8D6-4FAD-8B2A-3FF76CC3E1AC}" type="presParOf" srcId="{4BB3ABD3-BB94-4939-9154-28657C34F223}" destId="{F8D6E33F-5CD9-4AB9-868F-39B9B1EE9226}" srcOrd="1" destOrd="0" presId="urn:microsoft.com/office/officeart/2008/layout/RadialCluster"/>
    <dgm:cxn modelId="{5B094CC6-E28E-4E9D-9531-DB20D035A820}" type="presParOf" srcId="{4BB3ABD3-BB94-4939-9154-28657C34F223}" destId="{2E55863E-0E63-4683-B7EB-D9DDBF0D63CF}" srcOrd="2" destOrd="0" presId="urn:microsoft.com/office/officeart/2008/layout/RadialCluster"/>
    <dgm:cxn modelId="{6BD4C677-B178-42AE-A6E7-EF96C9A3C908}" type="presParOf" srcId="{4BB3ABD3-BB94-4939-9154-28657C34F223}" destId="{F98F8B5D-0185-4126-B59F-B058E6909DEE}" srcOrd="3" destOrd="0" presId="urn:microsoft.com/office/officeart/2008/layout/RadialCluster"/>
    <dgm:cxn modelId="{DD689073-6758-42F5-B0FA-EDC30D0A3593}" type="presParOf" srcId="{4BB3ABD3-BB94-4939-9154-28657C34F223}" destId="{D508E70F-EEFA-42CA-BA59-C299C1351EA4}" srcOrd="4" destOrd="0" presId="urn:microsoft.com/office/officeart/2008/layout/RadialCluster"/>
    <dgm:cxn modelId="{B71CED8D-093D-487B-A836-E13BAC74E075}" type="presParOf" srcId="{4BB3ABD3-BB94-4939-9154-28657C34F223}" destId="{033393C3-8440-4F70-890A-C772269BDBCB}" srcOrd="5" destOrd="0" presId="urn:microsoft.com/office/officeart/2008/layout/RadialCluster"/>
    <dgm:cxn modelId="{B02B8AC7-54DF-465A-B29E-FEB24BCCCB38}" type="presParOf" srcId="{4BB3ABD3-BB94-4939-9154-28657C34F223}" destId="{17BFA6FC-5022-4750-A048-4D6641F44D7C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49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88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4340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905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0701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389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73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567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0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02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48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180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8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78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88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9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BB680-D941-4B4A-95CE-94C70FA8DDBB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B38D600-1A21-4292-A6A1-08CD1A53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28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AutoShape 4" descr="https://freeturist.ru/wp-content/uploads/2016/09/%D0%A1%D0%B0%D0%BC%D0%BE%D1%81%D1%82%D0%BE%D1%8F%D1%82%D0%B5%D0%BB%D1%8C%D0%BD%D0%BE%D0%B5-%D0%BF%D1%83%D1%82%D0%B5%D1%88%D0%B5%D1%81%D1%82%D0%B2%D0%B8%D0%B5.jpg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2" descr="https://freeturist.ru/wp-content/uploads/2016/09/%D0%A1%D0%B0%D0%BC%D0%BE%D1%81%D1%82%D0%BE%D1%8F%D1%82%D0%B5%D0%BB%D1%8C%D0%BD%D0%BE%D0%B5-%D0%BF%D1%83%D1%82%D0%B5%D1%88%D0%B5%D1%81%D1%82%D0%B2%D0%B8%D0%B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61669" cy="6880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2536" y="4906416"/>
            <a:ext cx="909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Большое путешествие начинается с маленького шага…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76086" y="141170"/>
            <a:ext cx="66159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00FF"/>
                </a:solidFill>
              </a:rPr>
              <a:t>Мастер – класс </a:t>
            </a:r>
          </a:p>
          <a:p>
            <a:r>
              <a:rPr lang="ru-RU" sz="2800" dirty="0" smtClean="0">
                <a:solidFill>
                  <a:srgbClr val="0000FF"/>
                </a:solidFill>
              </a:rPr>
              <a:t>Авторы: учителя начальной школы </a:t>
            </a:r>
          </a:p>
          <a:p>
            <a:r>
              <a:rPr lang="ru-RU" sz="2800" dirty="0" smtClean="0">
                <a:solidFill>
                  <a:srgbClr val="0000FF"/>
                </a:solidFill>
              </a:rPr>
              <a:t>МАОУ «Гимназия №5» </a:t>
            </a:r>
            <a:r>
              <a:rPr lang="ru-RU" sz="2800" dirty="0" err="1" smtClean="0">
                <a:solidFill>
                  <a:srgbClr val="0000FF"/>
                </a:solidFill>
              </a:rPr>
              <a:t>г.Перми</a:t>
            </a:r>
            <a:endParaRPr lang="ru-RU" sz="2800" dirty="0" smtClean="0">
              <a:solidFill>
                <a:srgbClr val="0000FF"/>
              </a:solidFill>
            </a:endParaRPr>
          </a:p>
          <a:p>
            <a:r>
              <a:rPr lang="ru-RU" sz="2800" dirty="0" smtClean="0">
                <a:solidFill>
                  <a:srgbClr val="0000FF"/>
                </a:solidFill>
              </a:rPr>
              <a:t>Сазонова Марина Александровна</a:t>
            </a:r>
          </a:p>
          <a:p>
            <a:r>
              <a:rPr lang="ru-RU" sz="2800" dirty="0" err="1" smtClean="0">
                <a:solidFill>
                  <a:srgbClr val="0000FF"/>
                </a:solidFill>
              </a:rPr>
              <a:t>Шуванова</a:t>
            </a:r>
            <a:r>
              <a:rPr lang="ru-RU" sz="2800" dirty="0" smtClean="0">
                <a:solidFill>
                  <a:srgbClr val="0000FF"/>
                </a:solidFill>
              </a:rPr>
              <a:t> Марина Александровна</a:t>
            </a:r>
            <a:endParaRPr lang="ru-RU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9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769" y="776437"/>
            <a:ext cx="11328934" cy="5479983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sz="2800" b="1" i="1" dirty="0">
                <a:solidFill>
                  <a:schemeClr val="tx1"/>
                </a:solidFill>
              </a:rPr>
              <a:t>Посещение  пермских театров (Театр кукол)</a:t>
            </a:r>
            <a:endParaRPr lang="ru-R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u="sng" dirty="0">
                <a:solidFill>
                  <a:schemeClr val="tx1"/>
                </a:solidFill>
              </a:rPr>
              <a:t>Результат:</a:t>
            </a:r>
            <a:r>
              <a:rPr lang="ru-RU" sz="2800" dirty="0">
                <a:solidFill>
                  <a:schemeClr val="tx1"/>
                </a:solidFill>
              </a:rPr>
              <a:t> знакомство с историей театра.</a:t>
            </a:r>
          </a:p>
          <a:p>
            <a:endParaRPr lang="ru-RU" sz="2800" dirty="0">
              <a:solidFill>
                <a:schemeClr val="tx1"/>
              </a:solidFill>
            </a:endParaRPr>
          </a:p>
          <a:p>
            <a:pPr lvl="0"/>
            <a:r>
              <a:rPr lang="ru-RU" sz="2800" b="1" i="1" dirty="0">
                <a:solidFill>
                  <a:schemeClr val="tx1"/>
                </a:solidFill>
              </a:rPr>
              <a:t>Экскурсия «Сады и парки Перми»</a:t>
            </a:r>
            <a:endParaRPr lang="ru-R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u="sng" dirty="0">
                <a:solidFill>
                  <a:schemeClr val="tx1"/>
                </a:solidFill>
              </a:rPr>
              <a:t>Результат</a:t>
            </a:r>
            <a:r>
              <a:rPr lang="ru-RU" sz="2800" dirty="0">
                <a:solidFill>
                  <a:schemeClr val="tx1"/>
                </a:solidFill>
              </a:rPr>
              <a:t>: знакомство с природными и культурными объектами города.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 </a:t>
            </a:r>
          </a:p>
          <a:p>
            <a:pPr lvl="0"/>
            <a:r>
              <a:rPr lang="ru-RU" sz="2800" b="1" i="1" dirty="0">
                <a:solidFill>
                  <a:schemeClr val="tx1"/>
                </a:solidFill>
              </a:rPr>
              <a:t>Творческая мастерская.</a:t>
            </a:r>
            <a:endParaRPr lang="ru-R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u="sng" dirty="0">
                <a:solidFill>
                  <a:schemeClr val="tx1"/>
                </a:solidFill>
              </a:rPr>
              <a:t>Результат</a:t>
            </a:r>
            <a:r>
              <a:rPr lang="ru-RU" sz="2800" dirty="0">
                <a:solidFill>
                  <a:schemeClr val="tx1"/>
                </a:solidFill>
              </a:rPr>
              <a:t>: рисунки, поделки с видами города.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635" y="3632963"/>
            <a:ext cx="2326873" cy="1612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27" y="1056734"/>
            <a:ext cx="1890421" cy="132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764" y="423512"/>
            <a:ext cx="10821218" cy="5621153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lvl="0"/>
            <a:r>
              <a:rPr lang="ru-RU" sz="3000" b="1" i="1" dirty="0">
                <a:solidFill>
                  <a:schemeClr val="tx1"/>
                </a:solidFill>
              </a:rPr>
              <a:t>Фотоотчёт «</a:t>
            </a:r>
            <a:r>
              <a:rPr lang="ru-RU" sz="3000" b="1" i="1" dirty="0" smtClean="0">
                <a:solidFill>
                  <a:schemeClr val="tx1"/>
                </a:solidFill>
              </a:rPr>
              <a:t>Я - </a:t>
            </a:r>
            <a:r>
              <a:rPr lang="ru-RU" sz="3000" b="1" i="1" dirty="0">
                <a:solidFill>
                  <a:schemeClr val="tx1"/>
                </a:solidFill>
              </a:rPr>
              <a:t>пермяк!»</a:t>
            </a:r>
            <a:endParaRPr lang="ru-RU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000" u="sng" dirty="0">
                <a:solidFill>
                  <a:schemeClr val="tx1"/>
                </a:solidFill>
              </a:rPr>
              <a:t>Результат:</a:t>
            </a:r>
            <a:r>
              <a:rPr lang="ru-RU" sz="3000" dirty="0">
                <a:solidFill>
                  <a:schemeClr val="tx1"/>
                </a:solidFill>
              </a:rPr>
              <a:t> выставка-отчет фотографий, сделанных на улицах Перми, около памятников, исторических зданий.</a:t>
            </a:r>
            <a:r>
              <a:rPr lang="ru-RU" sz="3000" b="1" i="1" dirty="0">
                <a:solidFill>
                  <a:schemeClr val="tx1"/>
                </a:solidFill>
              </a:rPr>
              <a:t> </a:t>
            </a:r>
            <a:endParaRPr lang="ru-RU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000" b="1" dirty="0">
                <a:solidFill>
                  <a:schemeClr val="tx1"/>
                </a:solidFill>
              </a:rPr>
              <a:t> </a:t>
            </a:r>
            <a:endParaRPr lang="ru-RU" sz="3000" dirty="0">
              <a:solidFill>
                <a:schemeClr val="tx1"/>
              </a:solidFill>
            </a:endParaRPr>
          </a:p>
          <a:p>
            <a:pPr lvl="0"/>
            <a:r>
              <a:rPr lang="ru-RU" sz="3000" b="1" i="1" dirty="0">
                <a:solidFill>
                  <a:schemeClr val="tx1"/>
                </a:solidFill>
              </a:rPr>
              <a:t> Интеллектуальная игра «Хочу все знать!»</a:t>
            </a:r>
            <a:endParaRPr lang="ru-RU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000" u="sng" dirty="0">
                <a:solidFill>
                  <a:schemeClr val="tx1"/>
                </a:solidFill>
              </a:rPr>
              <a:t>Результат:</a:t>
            </a:r>
            <a:r>
              <a:rPr lang="ru-RU" sz="3000" dirty="0">
                <a:solidFill>
                  <a:schemeClr val="tx1"/>
                </a:solidFill>
              </a:rPr>
              <a:t> применение и систематизация полученных знаний о родном городе и крае.</a:t>
            </a:r>
          </a:p>
          <a:p>
            <a:pPr marL="0" indent="0">
              <a:buNone/>
            </a:pPr>
            <a:endParaRPr lang="ru-RU" sz="3000" dirty="0">
              <a:solidFill>
                <a:schemeClr val="tx1"/>
              </a:solidFill>
            </a:endParaRPr>
          </a:p>
          <a:p>
            <a:pPr lvl="0"/>
            <a:r>
              <a:rPr lang="ru-RU" sz="3000" b="1" i="1" dirty="0">
                <a:solidFill>
                  <a:schemeClr val="tx1"/>
                </a:solidFill>
              </a:rPr>
              <a:t>Создание альбома «Люби и знай свой Пермский край»</a:t>
            </a:r>
            <a:endParaRPr lang="ru-RU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000" u="sng" dirty="0">
                <a:solidFill>
                  <a:schemeClr val="tx1"/>
                </a:solidFill>
              </a:rPr>
              <a:t>Результат:</a:t>
            </a:r>
            <a:r>
              <a:rPr lang="ru-RU" sz="3000" dirty="0">
                <a:solidFill>
                  <a:schemeClr val="tx1"/>
                </a:solidFill>
              </a:rPr>
              <a:t> страницы альбома на тему «</a:t>
            </a:r>
            <a:r>
              <a:rPr lang="ru-RU" sz="3000" b="1" i="1" dirty="0">
                <a:solidFill>
                  <a:schemeClr val="tx1"/>
                </a:solidFill>
              </a:rPr>
              <a:t>Люби и знай свой Пермский край</a:t>
            </a:r>
            <a:r>
              <a:rPr lang="ru-RU" sz="3000" dirty="0">
                <a:solidFill>
                  <a:schemeClr val="tx1"/>
                </a:solidFill>
              </a:rPr>
              <a:t>» (данная работа может быть организована в группах). Альбом содержит несколько разделов: города Пермского края, памятные места, занятия населения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46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270" y="537483"/>
            <a:ext cx="8911687" cy="1280890"/>
          </a:xfrm>
        </p:spPr>
        <p:txBody>
          <a:bodyPr>
            <a:normAutofit/>
          </a:bodyPr>
          <a:lstStyle/>
          <a:p>
            <a:pPr lvl="0"/>
            <a:r>
              <a:rPr lang="ru-RU" b="1" i="1" dirty="0" smtClean="0"/>
              <a:t>Презентация. </a:t>
            </a:r>
            <a:r>
              <a:rPr lang="ru-RU" b="1" i="1" dirty="0"/>
              <a:t>Подведение итогов.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4538" y="1818373"/>
            <a:ext cx="10125777" cy="446933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tx1"/>
                </a:solidFill>
              </a:rPr>
              <a:t>Предполагаемые продукты:</a:t>
            </a:r>
            <a:endParaRPr lang="ru-RU" sz="3600" dirty="0">
              <a:solidFill>
                <a:schemeClr val="tx1"/>
              </a:solidFill>
            </a:endParaRPr>
          </a:p>
          <a:p>
            <a:pPr lvl="0"/>
            <a:r>
              <a:rPr lang="ru-RU" sz="3600" dirty="0" smtClean="0">
                <a:solidFill>
                  <a:schemeClr val="tx1"/>
                </a:solidFill>
              </a:rPr>
              <a:t>Оформление </a:t>
            </a:r>
            <a:r>
              <a:rPr lang="ru-RU" sz="3600" dirty="0">
                <a:solidFill>
                  <a:schemeClr val="tx1"/>
                </a:solidFill>
              </a:rPr>
              <a:t>выставки рисунков</a:t>
            </a:r>
          </a:p>
          <a:p>
            <a:pPr lvl="0"/>
            <a:r>
              <a:rPr lang="ru-RU" sz="3600" dirty="0">
                <a:solidFill>
                  <a:schemeClr val="tx1"/>
                </a:solidFill>
              </a:rPr>
              <a:t>Фотоотчёт «Я - пермяк!»</a:t>
            </a:r>
          </a:p>
          <a:p>
            <a:r>
              <a:rPr lang="ru-RU" sz="3600" dirty="0" smtClean="0">
                <a:solidFill>
                  <a:schemeClr val="tx1"/>
                </a:solidFill>
              </a:rPr>
              <a:t>Создание </a:t>
            </a:r>
            <a:r>
              <a:rPr lang="ru-RU" sz="3600" dirty="0">
                <a:solidFill>
                  <a:schemeClr val="tx1"/>
                </a:solidFill>
              </a:rPr>
              <a:t>альбома «Люби и знай свой Пермский край»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2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177" y="273582"/>
            <a:ext cx="5747769" cy="32300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6" y="3597984"/>
            <a:ext cx="5747769" cy="3175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690" y="273582"/>
            <a:ext cx="3072650" cy="40724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367" t="6265"/>
          <a:stretch/>
        </p:blipFill>
        <p:spPr>
          <a:xfrm>
            <a:off x="6622180" y="2883424"/>
            <a:ext cx="3090807" cy="381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11229"/>
          <a:stretch/>
        </p:blipFill>
        <p:spPr>
          <a:xfrm>
            <a:off x="698997" y="339297"/>
            <a:ext cx="4964847" cy="33482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359" y="339297"/>
            <a:ext cx="4604284" cy="3453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2" t="16097"/>
          <a:stretch/>
        </p:blipFill>
        <p:spPr>
          <a:xfrm>
            <a:off x="0" y="3513560"/>
            <a:ext cx="3941881" cy="3079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5" t="13115" r="12732" b="13661"/>
          <a:stretch/>
        </p:blipFill>
        <p:spPr>
          <a:xfrm>
            <a:off x="8724262" y="3387139"/>
            <a:ext cx="3242885" cy="3332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t="18764" r="1484" b="26084"/>
          <a:stretch/>
        </p:blipFill>
        <p:spPr>
          <a:xfrm>
            <a:off x="3634842" y="3259736"/>
            <a:ext cx="5396460" cy="284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61" y="0"/>
            <a:ext cx="9100381" cy="6858000"/>
          </a:xfrm>
        </p:spPr>
      </p:pic>
    </p:spTree>
    <p:extLst>
      <p:ext uri="{BB962C8B-B14F-4D97-AF65-F5344CB8AC3E}">
        <p14:creationId xmlns:p14="http://schemas.microsoft.com/office/powerpoint/2010/main" val="90792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66" y="0"/>
            <a:ext cx="9305290" cy="6842125"/>
          </a:xfrm>
        </p:spPr>
      </p:pic>
    </p:spTree>
    <p:extLst>
      <p:ext uri="{BB962C8B-B14F-4D97-AF65-F5344CB8AC3E}">
        <p14:creationId xmlns:p14="http://schemas.microsoft.com/office/powerpoint/2010/main" val="18093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353" y="267059"/>
            <a:ext cx="10000259" cy="91730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Экскурсионная деятельность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806" y="1669869"/>
            <a:ext cx="10877595" cy="4006222"/>
          </a:xfrm>
        </p:spPr>
        <p:txBody>
          <a:bodyPr>
            <a:normAutofit lnSpcReduction="10000"/>
          </a:bodyPr>
          <a:lstStyle/>
          <a:p>
            <a:pPr lvl="1" indent="228600"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Чтобы окунуться в увлекательную и разнообразную жизнь нашего города, мы запланировали проведение экскурсий с учащимися. 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228600"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того, чтобы дети лучше поняли тему, запомнили материал, с которым они познакомились во время экскурсии, мы составляли задания, викторины, которые распечатывали и предлагали детям для выполнения.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603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310602"/>
            <a:ext cx="7733211" cy="128089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Чтобы систематизировать материал разработали </a:t>
            </a:r>
            <a:r>
              <a:rPr lang="ru-RU" sz="3200" dirty="0" smtClean="0">
                <a:solidFill>
                  <a:schemeClr val="tx1"/>
                </a:solidFill>
              </a:rPr>
              <a:t>авторское пособие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rgbClr val="0000FF"/>
                </a:solidFill>
              </a:rPr>
              <a:t>«</a:t>
            </a:r>
            <a:r>
              <a:rPr lang="ru-RU" sz="3200" dirty="0">
                <a:solidFill>
                  <a:srgbClr val="0000FF"/>
                </a:solidFill>
              </a:rPr>
              <a:t>Дневник путешественника по городу Перми и Пермскому краю». 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07" t="339" r="9782" b="52"/>
          <a:stretch/>
        </p:blipFill>
        <p:spPr>
          <a:xfrm>
            <a:off x="513807" y="2725782"/>
            <a:ext cx="2293421" cy="28198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13" y="3633584"/>
            <a:ext cx="2290355" cy="2780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" t="858" r="6035" b="43016"/>
          <a:stretch/>
        </p:blipFill>
        <p:spPr>
          <a:xfrm rot="5400000">
            <a:off x="5386193" y="2982744"/>
            <a:ext cx="2751911" cy="2237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0" t="-223" r="633" b="3796"/>
          <a:stretch/>
        </p:blipFill>
        <p:spPr>
          <a:xfrm>
            <a:off x="8153929" y="3607594"/>
            <a:ext cx="2296735" cy="280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3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0423" y="624110"/>
            <a:ext cx="9754189" cy="128089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Темы распределены на 4 класса. Через все 4 года проходят сквозные темы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7874" y="2481943"/>
            <a:ext cx="10442167" cy="21945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Культура (театры, музеи…)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Природа (сады и парки)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Производство (возможно привлечение родителей)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Города Пермского края</a:t>
            </a:r>
          </a:p>
          <a:p>
            <a:pPr marL="0" indent="0">
              <a:buNone/>
            </a:pPr>
            <a:endParaRPr lang="ru-RU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1086" y="5111931"/>
            <a:ext cx="9222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Задания, включенные в сборник, носят </a:t>
            </a:r>
            <a:r>
              <a:rPr lang="ru-RU" sz="2400" dirty="0" err="1"/>
              <a:t>метапредметный</a:t>
            </a:r>
            <a:r>
              <a:rPr lang="ru-RU" sz="2400" dirty="0"/>
              <a:t> характер. Часть из них практико-ориентированные, основаны на реальных жизненных ситуациях.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91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5956" y="1003434"/>
            <a:ext cx="9954486" cy="226278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Проект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«Юные путешественники»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4400" i="1" dirty="0" smtClean="0"/>
              <a:t>(«Люби и знай свой Пермский край»)</a:t>
            </a:r>
            <a:endParaRPr lang="ru-RU" sz="44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147" t="34522" r="4997" b="25014"/>
          <a:stretch/>
        </p:blipFill>
        <p:spPr>
          <a:xfrm>
            <a:off x="2479842" y="3488825"/>
            <a:ext cx="6224336" cy="3219981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8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222" y="716168"/>
            <a:ext cx="10545967" cy="688496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Актуализация знаний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94" y="1578437"/>
            <a:ext cx="10047360" cy="44712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2" y="1462588"/>
            <a:ext cx="10238485" cy="52128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0222" y="123404"/>
            <a:ext cx="46329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Примеры заданий: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984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292" y="221226"/>
            <a:ext cx="10031694" cy="666135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Работа с понятиями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92" y="1042218"/>
            <a:ext cx="8527343" cy="5402827"/>
          </a:xfrm>
        </p:spPr>
      </p:pic>
    </p:spTree>
    <p:extLst>
      <p:ext uri="{BB962C8B-B14F-4D97-AF65-F5344CB8AC3E}">
        <p14:creationId xmlns:p14="http://schemas.microsoft.com/office/powerpoint/2010/main" val="38290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070" y="358639"/>
            <a:ext cx="8911687" cy="717993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Работа с картой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62" y="1244340"/>
            <a:ext cx="7514632" cy="53334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01" y="1198270"/>
            <a:ext cx="7876770" cy="54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3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961" y="1243542"/>
            <a:ext cx="5619136" cy="1735632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Работа с алгоритмом.</a:t>
            </a:r>
            <a:br>
              <a:rPr lang="ru-RU" sz="4800" b="1" dirty="0" smtClean="0"/>
            </a:br>
            <a:r>
              <a:rPr lang="ru-RU" sz="4800" b="1" dirty="0" smtClean="0"/>
              <a:t>Восстановление порядка действий.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48" y="206477"/>
            <a:ext cx="6076335" cy="6408698"/>
          </a:xfrm>
        </p:spPr>
      </p:pic>
    </p:spTree>
    <p:extLst>
      <p:ext uri="{BB962C8B-B14F-4D97-AF65-F5344CB8AC3E}">
        <p14:creationId xmlns:p14="http://schemas.microsoft.com/office/powerpoint/2010/main" val="6339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0813" y="0"/>
            <a:ext cx="9572573" cy="128089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Поиск информации в тексте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65" y="879565"/>
            <a:ext cx="9197399" cy="53885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55" y="815541"/>
            <a:ext cx="10376906" cy="546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5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9586" y="181659"/>
            <a:ext cx="10500851" cy="128089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Задания творческого характера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68" y="1231071"/>
            <a:ext cx="10366709" cy="4520799"/>
          </a:xfrm>
        </p:spPr>
      </p:pic>
    </p:spTree>
    <p:extLst>
      <p:ext uri="{BB962C8B-B14F-4D97-AF65-F5344CB8AC3E}">
        <p14:creationId xmlns:p14="http://schemas.microsoft.com/office/powerpoint/2010/main" val="25430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7841" y="301892"/>
            <a:ext cx="9441500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Виртуальная экскурсия – один из способов совершить путешествие.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074" y="1582781"/>
            <a:ext cx="10798629" cy="488768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Предлагаем вам отправиться в путешествие в этнографический парк реки Чусовой. 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</a:rPr>
              <a:t>Этот сказочный уголок раскинулся у подножия Арининой горы на берегу небольшой речки Архиповка. Парк-музей под открытым небом появился благодаря стараниям Леонарда Дмитриевича </a:t>
            </a:r>
            <a:r>
              <a:rPr lang="ru-RU" sz="2800" dirty="0" smtClean="0">
                <a:solidFill>
                  <a:schemeClr val="tx1"/>
                </a:solidFill>
              </a:rPr>
              <a:t>Постникова в 1981 году. 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</a:rPr>
              <a:t>Прогуливаясь по деревенской улочке музея под открытым небом, </a:t>
            </a:r>
            <a:r>
              <a:rPr lang="ru-RU" sz="2800" dirty="0" smtClean="0">
                <a:solidFill>
                  <a:schemeClr val="tx1"/>
                </a:solidFill>
              </a:rPr>
              <a:t>вы увидите </a:t>
            </a:r>
            <a:r>
              <a:rPr lang="ru-RU" sz="2800" dirty="0">
                <a:solidFill>
                  <a:schemeClr val="tx1"/>
                </a:solidFill>
              </a:rPr>
              <a:t>крестьянские дома со всем убранством, мельницу, сельскую лавку, пожарную каланчу, кузницу, гончарную мастерскую, деревянную Преображенскую церковь 1702 года постройки. Все эти экспонаты перевезены в парк-музей из деревень Чусовского района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800" b="1" dirty="0" smtClean="0">
                <a:solidFill>
                  <a:srgbClr val="0000FF"/>
                </a:solidFill>
              </a:rPr>
              <a:t>(на следующем слайде посмотрите видео-экскурсию)</a:t>
            </a:r>
            <a:endParaRPr lang="ru-RU" sz="2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65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737" y="1416588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Практическая работа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 авторским пособием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«Дневник путешественника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по городу Перми и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Пермскому краю»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66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172" y="293184"/>
            <a:ext cx="10180320" cy="75837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Предлагаем выполнить некоторые задания из авторского «Дневника путешественника»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2148" y="1280160"/>
            <a:ext cx="11016344" cy="3291840"/>
          </a:xfrm>
        </p:spPr>
        <p:txBody>
          <a:bodyPr>
            <a:normAutofit/>
          </a:bodyPr>
          <a:lstStyle/>
          <a:p>
            <a:pPr lvl="0"/>
            <a:r>
              <a:rPr lang="ru-RU" dirty="0">
                <a:solidFill>
                  <a:srgbClr val="0000FF"/>
                </a:solidFill>
              </a:rPr>
              <a:t>Прочитай текст. Заполни пропуски.</a:t>
            </a:r>
          </a:p>
          <a:p>
            <a:r>
              <a:rPr lang="ru-RU" dirty="0">
                <a:solidFill>
                  <a:srgbClr val="0000FF"/>
                </a:solidFill>
              </a:rPr>
              <a:t>В давние времена в деревнях строили ветряные и водяные мельницы. Ветряная мельница (ветряк) работала за счёт энергии ___________, которую улавливали крылья мельницы. Водяная мельница - это сооружение, которое для работы использует энергию _____________, поступающей на водяное колесо.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633579" y="5097452"/>
            <a:ext cx="4057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</a:rPr>
              <a:t>Поиск информации в тексте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ru-RU" sz="2000" dirty="0" smtClean="0">
                <a:solidFill>
                  <a:srgbClr val="0000FF"/>
                </a:solidFill>
              </a:rPr>
              <a:t>представленной в неявном виде.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221" t="24392" r="23108" b="30234"/>
          <a:stretch/>
        </p:blipFill>
        <p:spPr>
          <a:xfrm>
            <a:off x="1166991" y="3183641"/>
            <a:ext cx="6279354" cy="310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81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082" t="19822" r="22798" b="41455"/>
          <a:stretch/>
        </p:blipFill>
        <p:spPr>
          <a:xfrm>
            <a:off x="879567" y="418011"/>
            <a:ext cx="10454010" cy="4502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8571" y="5225143"/>
            <a:ext cx="9631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- Какое задание Вы можете предложить к данному тексту?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5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Постановка проблемы: 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725" y="1812450"/>
            <a:ext cx="11587993" cy="495300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       Путешествуя </a:t>
            </a:r>
            <a:r>
              <a:rPr lang="ru-RU" sz="2800" dirty="0">
                <a:solidFill>
                  <a:schemeClr val="tx1"/>
                </a:solidFill>
              </a:rPr>
              <a:t>мы познаем мир, знакомимся с его историей, </a:t>
            </a:r>
            <a:r>
              <a:rPr lang="ru-RU" sz="2800" dirty="0" smtClean="0">
                <a:solidFill>
                  <a:schemeClr val="tx1"/>
                </a:solidFill>
              </a:rPr>
              <a:t>культурой, узнаем новое, учимся видеть необычное в обычном и даже делать открытия.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          Часто семейный </a:t>
            </a:r>
            <a:r>
              <a:rPr lang="ru-RU" sz="2800" dirty="0">
                <a:solidFill>
                  <a:schemeClr val="tx1"/>
                </a:solidFill>
              </a:rPr>
              <a:t>отдых связан с зарубежными поездками, либо активным отдыхом, направленным на оздоровление </a:t>
            </a:r>
            <a:r>
              <a:rPr lang="ru-RU" sz="2800" dirty="0" smtClean="0">
                <a:solidFill>
                  <a:schemeClr val="tx1"/>
                </a:solidFill>
              </a:rPr>
              <a:t>детей. Дети </a:t>
            </a:r>
            <a:r>
              <a:rPr lang="ru-RU" sz="2800" dirty="0">
                <a:solidFill>
                  <a:schemeClr val="tx1"/>
                </a:solidFill>
              </a:rPr>
              <a:t>с легкостью могут рассказать о достопримечательностях других стран, но затрудняются, когда речь заходит о родном городе. </a:t>
            </a:r>
            <a:endParaRPr lang="ru-RU" sz="28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          Кроме </a:t>
            </a:r>
            <a:r>
              <a:rPr lang="ru-RU" sz="2800" dirty="0">
                <a:solidFill>
                  <a:schemeClr val="tx1"/>
                </a:solidFill>
              </a:rPr>
              <a:t>этого в ВПР </a:t>
            </a:r>
            <a:r>
              <a:rPr lang="ru-RU" sz="2800" dirty="0" smtClean="0">
                <a:solidFill>
                  <a:schemeClr val="tx1"/>
                </a:solidFill>
              </a:rPr>
              <a:t>учащимся </a:t>
            </a:r>
            <a:r>
              <a:rPr lang="ru-RU" sz="2800" dirty="0">
                <a:solidFill>
                  <a:schemeClr val="tx1"/>
                </a:solidFill>
              </a:rPr>
              <a:t>предлагаются задания краеведческого </a:t>
            </a:r>
            <a:r>
              <a:rPr lang="ru-RU" sz="2800" dirty="0" smtClean="0">
                <a:solidFill>
                  <a:schemeClr val="tx1"/>
                </a:solidFill>
              </a:rPr>
              <a:t>содержания, при выполнении которых они испытывают затруднения.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289" y="98164"/>
            <a:ext cx="2371429" cy="1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641" y="147314"/>
            <a:ext cx="10504473" cy="59291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Задание из пособия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34" t="25584" r="23446" b="45374"/>
          <a:stretch/>
        </p:blipFill>
        <p:spPr>
          <a:xfrm>
            <a:off x="1706881" y="3942085"/>
            <a:ext cx="7219406" cy="24920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1" y="835425"/>
            <a:ext cx="7219406" cy="31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22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245" y="4868092"/>
            <a:ext cx="10276116" cy="7083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- Как можно использовать этот текст на уроке русского языка?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7245" y="461554"/>
            <a:ext cx="10659291" cy="4049486"/>
          </a:xfrm>
          <a:ln w="28575">
            <a:solidFill>
              <a:srgbClr val="0000FF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Прочитайте текст.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На </a:t>
            </a:r>
            <a:r>
              <a:rPr lang="ru-RU" sz="2400" dirty="0">
                <a:solidFill>
                  <a:schemeClr val="tx1"/>
                </a:solidFill>
              </a:rPr>
              <a:t>окраине каждого села, подальше от жилья, стояла приземистая избушка с чёрными от копоти стенами. Всё, что связано с металлом, делалось здесь. Серп, чтобы жать рожь, топор, чтобы срубить избу для жилья. С древних времён кузница была опорой при защите городов от нападения врагов. День и ночь тогда не умолкал стук молотов. Это кузнецы мастерили сабли, пики, шлемы, мечи, ружья, пистолеты, а то и маленькие пушечки. Кузнец умеет всё.</a:t>
            </a:r>
          </a:p>
          <a:p>
            <a:r>
              <a:rPr lang="ru-RU" sz="2400" dirty="0">
                <a:solidFill>
                  <a:schemeClr val="tx1"/>
                </a:solidFill>
              </a:rPr>
              <a:t>В кузнице этнографического парка есть горн и меха, наковальня и кузнечный ручной инструмент. Несмотря на то, что им уже свыше ста лет, они до сих пор работают.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171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394" y="190856"/>
            <a:ext cx="10748606" cy="128089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Задание из пособия </a:t>
            </a:r>
            <a:r>
              <a:rPr lang="ru-RU" sz="2400" dirty="0" smtClean="0">
                <a:solidFill>
                  <a:srgbClr val="FF0000"/>
                </a:solidFill>
              </a:rPr>
              <a:t>(по тексту из предыдущего слайда)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01" t="29042" r="24224" b="43760"/>
          <a:stretch/>
        </p:blipFill>
        <p:spPr>
          <a:xfrm>
            <a:off x="1513062" y="1384662"/>
            <a:ext cx="9390069" cy="3105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2731" y="4899652"/>
            <a:ext cx="6551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00FF"/>
                </a:solidFill>
              </a:rPr>
              <a:t>Работа с многозначными словами</a:t>
            </a:r>
            <a:endParaRPr lang="ru-RU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72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439" y="304800"/>
            <a:ext cx="8911687" cy="920931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Задание из пособия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1439" y="1030421"/>
            <a:ext cx="9552137" cy="4109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1439" y="5397624"/>
            <a:ext cx="6303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00FF"/>
                </a:solidFill>
              </a:rPr>
              <a:t>Работа с устаревшими словами.</a:t>
            </a:r>
            <a:endParaRPr lang="ru-RU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30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322" y="155740"/>
            <a:ext cx="9335617" cy="80772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Задание из пособия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623" t="15493" r="23118" b="47190"/>
          <a:stretch/>
        </p:blipFill>
        <p:spPr>
          <a:xfrm>
            <a:off x="1662322" y="714468"/>
            <a:ext cx="9003255" cy="3604757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818" t="52731" r="34181" b="11950"/>
          <a:stretch/>
        </p:blipFill>
        <p:spPr>
          <a:xfrm>
            <a:off x="4354285" y="4232139"/>
            <a:ext cx="2492609" cy="1936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2322" y="6168705"/>
            <a:ext cx="9998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00FF"/>
                </a:solidFill>
              </a:rPr>
              <a:t>Поиск информации в тексте для выполнения задания.</a:t>
            </a:r>
            <a:endParaRPr lang="ru-RU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13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360" y="240933"/>
            <a:ext cx="10711542" cy="132661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Какое задание Вы можете предложить, используя материал виртуальной экскурсии?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2617" y="1567543"/>
            <a:ext cx="6897028" cy="45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99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097" y="293185"/>
            <a:ext cx="8911687" cy="717009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Задание в подарок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02" t="21829" r="25104" b="19241"/>
          <a:stretch/>
        </p:blipFill>
        <p:spPr>
          <a:xfrm>
            <a:off x="1722182" y="1010194"/>
            <a:ext cx="7926913" cy="534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20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2387" y="319310"/>
            <a:ext cx="8911687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Итак…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Работа с авторским пособием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6104" y="1497875"/>
            <a:ext cx="9280570" cy="457199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3200" dirty="0" smtClean="0">
                <a:solidFill>
                  <a:schemeClr val="tx1"/>
                </a:solidFill>
              </a:rPr>
              <a:t>Дневник путешественника помогает </a:t>
            </a:r>
            <a:r>
              <a:rPr lang="ru-RU" sz="3200" dirty="0">
                <a:solidFill>
                  <a:schemeClr val="tx1"/>
                </a:solidFill>
              </a:rPr>
              <a:t>не только приятно провести время, отправляясь на экскурсию, но и сохранить в памяти новые знания, полученную информацию. </a:t>
            </a:r>
            <a:endParaRPr lang="ru-RU" sz="3200" dirty="0" smtClean="0">
              <a:solidFill>
                <a:schemeClr val="tx1"/>
              </a:solidFill>
            </a:endParaRPr>
          </a:p>
          <a:p>
            <a:pPr algn="just"/>
            <a:r>
              <a:rPr lang="ru-RU" sz="3200" dirty="0" smtClean="0">
                <a:solidFill>
                  <a:schemeClr val="tx1"/>
                </a:solidFill>
              </a:rPr>
              <a:t>Материал </a:t>
            </a:r>
            <a:r>
              <a:rPr lang="ru-RU" sz="3200" dirty="0">
                <a:solidFill>
                  <a:schemeClr val="tx1"/>
                </a:solidFill>
              </a:rPr>
              <a:t>из «Дневника путешественника» можно использовать в качестве опоры для составления связного рассказа на тему экскурсии. Это способствует не только расширению кругозора, обогащению словарного запаса и развитию связной речи обучающихся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endParaRPr lang="ru-RU" sz="3200" dirty="0" smtClean="0">
              <a:solidFill>
                <a:schemeClr val="tx1"/>
              </a:solidFill>
            </a:endParaRPr>
          </a:p>
          <a:p>
            <a:pPr algn="just"/>
            <a:r>
              <a:rPr lang="ru-RU" sz="3200" dirty="0" smtClean="0">
                <a:solidFill>
                  <a:schemeClr val="tx1"/>
                </a:solidFill>
              </a:rPr>
              <a:t>Кроме </a:t>
            </a:r>
            <a:r>
              <a:rPr lang="ru-RU" sz="3200" dirty="0">
                <a:solidFill>
                  <a:schemeClr val="tx1"/>
                </a:solidFill>
              </a:rPr>
              <a:t>этого, дети всегда могут вернуться к пособию, чтобы освежить свои знания.</a:t>
            </a:r>
          </a:p>
          <a:p>
            <a:pPr algn="just"/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99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AutoShape 4" descr="https://freeturist.ru/wp-content/uploads/2016/09/%D0%A1%D0%B0%D0%BC%D0%BE%D1%81%D1%82%D0%BE%D1%8F%D1%82%D0%B5%D0%BB%D1%8C%D0%BD%D0%BE%D0%B5-%D0%BF%D1%83%D1%82%D0%B5%D1%88%D0%B5%D1%81%D1%82%D0%B2%D0%B8%D0%B5.jpg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2" descr="https://freeturist.ru/wp-content/uploads/2016/09/%D0%A1%D0%B0%D0%BC%D0%BE%D1%81%D1%82%D0%BE%D1%8F%D1%82%D0%B5%D0%BB%D1%8C%D0%BD%D0%BE%D0%B5-%D0%BF%D1%83%D1%82%D0%B5%D1%88%D0%B5%D1%81%D1%82%D0%B2%D0%B8%D0%B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61669" cy="6880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9918" y="76211"/>
            <a:ext cx="909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Увлекательных путешествий! Спасибо за внимание!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2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3425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344" y="624110"/>
            <a:ext cx="10282204" cy="2743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tx1"/>
                </a:solidFill>
              </a:rPr>
              <a:t>Актуальность </a:t>
            </a:r>
            <a:r>
              <a:rPr lang="ru-RU" sz="3200" dirty="0">
                <a:solidFill>
                  <a:schemeClr val="tx1"/>
                </a:solidFill>
              </a:rPr>
              <a:t>проекта заключается в том, что изучение краеведения в начальной школе является одним из основных источников обогащения знаниями о родном крае, </a:t>
            </a:r>
            <a:r>
              <a:rPr lang="ru-RU" sz="3200" dirty="0" smtClean="0">
                <a:solidFill>
                  <a:schemeClr val="tx1"/>
                </a:solidFill>
              </a:rPr>
              <a:t>воспитания </a:t>
            </a:r>
            <a:r>
              <a:rPr lang="ru-RU" sz="3200" dirty="0">
                <a:solidFill>
                  <a:schemeClr val="tx1"/>
                </a:solidFill>
              </a:rPr>
              <a:t>любви к </a:t>
            </a:r>
            <a:r>
              <a:rPr lang="ru-RU" sz="3200" dirty="0" smtClean="0">
                <a:solidFill>
                  <a:schemeClr val="tx1"/>
                </a:solidFill>
              </a:rPr>
              <a:t>нему. </a:t>
            </a:r>
            <a:endParaRPr lang="ru-RU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822" y="3156453"/>
            <a:ext cx="4589248" cy="29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6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5" y="207473"/>
            <a:ext cx="4350618" cy="63858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8253" y="207473"/>
            <a:ext cx="7238198" cy="631845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Участники:</a:t>
            </a:r>
            <a:r>
              <a:rPr lang="ru-RU" dirty="0">
                <a:solidFill>
                  <a:schemeClr val="tx1"/>
                </a:solidFill>
              </a:rPr>
              <a:t> обучающиеся начальной школы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Тип </a:t>
            </a:r>
            <a:r>
              <a:rPr lang="ru-RU" b="1" dirty="0">
                <a:solidFill>
                  <a:schemeClr val="tx1"/>
                </a:solidFill>
              </a:rPr>
              <a:t>проекта: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познавательно-творческий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Цель проекта: </a:t>
            </a:r>
            <a:r>
              <a:rPr lang="ru-RU" dirty="0">
                <a:solidFill>
                  <a:schemeClr val="tx1"/>
                </a:solidFill>
              </a:rPr>
              <a:t>знакомство с историей и культурой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Пермского </a:t>
            </a:r>
            <a:r>
              <a:rPr lang="ru-RU" dirty="0">
                <a:solidFill>
                  <a:schemeClr val="tx1"/>
                </a:solidFill>
              </a:rPr>
              <a:t>края, особенностями промышленности </a:t>
            </a:r>
            <a:r>
              <a:rPr lang="ru-RU" dirty="0" err="1">
                <a:solidFill>
                  <a:schemeClr val="tx1"/>
                </a:solidFill>
              </a:rPr>
              <a:t>Прикамья</a:t>
            </a:r>
            <a:r>
              <a:rPr lang="ru-RU" dirty="0">
                <a:solidFill>
                  <a:schemeClr val="tx1"/>
                </a:solidFill>
              </a:rPr>
              <a:t>.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3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509" y="101596"/>
            <a:ext cx="11747861" cy="1280890"/>
          </a:xfrm>
        </p:spPr>
        <p:txBody>
          <a:bodyPr>
            <a:noAutofit/>
          </a:bodyPr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6" y="101596"/>
            <a:ext cx="11669484" cy="646176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Задачи </a:t>
            </a:r>
            <a:r>
              <a:rPr lang="ru-RU" sz="2400" b="1" dirty="0">
                <a:solidFill>
                  <a:schemeClr val="tx1"/>
                </a:solidFill>
              </a:rPr>
              <a:t>проекта: </a:t>
            </a:r>
            <a:endParaRPr lang="ru-RU" sz="2400" dirty="0">
              <a:solidFill>
                <a:schemeClr val="tx1"/>
              </a:solidFill>
            </a:endParaRPr>
          </a:p>
          <a:p>
            <a:pPr lvl="0"/>
            <a:r>
              <a:rPr lang="ru-RU" sz="2300" dirty="0">
                <a:solidFill>
                  <a:schemeClr val="tx1"/>
                </a:solidFill>
              </a:rPr>
              <a:t>Познакомить с понятием «краеведение</a:t>
            </a:r>
            <a:r>
              <a:rPr lang="ru-RU" sz="2300" dirty="0" smtClean="0">
                <a:solidFill>
                  <a:schemeClr val="tx1"/>
                </a:solidFill>
              </a:rPr>
              <a:t>».</a:t>
            </a:r>
            <a:endParaRPr lang="ru-RU" sz="2300" dirty="0">
              <a:solidFill>
                <a:schemeClr val="tx1"/>
              </a:solidFill>
            </a:endParaRPr>
          </a:p>
          <a:p>
            <a:pPr lvl="0"/>
            <a:r>
              <a:rPr lang="ru-RU" sz="2300" dirty="0">
                <a:solidFill>
                  <a:schemeClr val="tx1"/>
                </a:solidFill>
              </a:rPr>
              <a:t>Создать условия для знакомства с природой, историей и культурой Перми и Пермского </a:t>
            </a:r>
            <a:r>
              <a:rPr lang="ru-RU" sz="2300" dirty="0" smtClean="0">
                <a:solidFill>
                  <a:schemeClr val="tx1"/>
                </a:solidFill>
              </a:rPr>
              <a:t>края.</a:t>
            </a:r>
            <a:endParaRPr lang="ru-RU" sz="2300" dirty="0">
              <a:solidFill>
                <a:schemeClr val="tx1"/>
              </a:solidFill>
            </a:endParaRPr>
          </a:p>
          <a:p>
            <a:pPr lvl="0"/>
            <a:r>
              <a:rPr lang="ru-RU" sz="2300" dirty="0">
                <a:solidFill>
                  <a:schemeClr val="tx1"/>
                </a:solidFill>
              </a:rPr>
              <a:t>Расширить представления о занятиях трудового населения </a:t>
            </a:r>
            <a:r>
              <a:rPr lang="ru-RU" sz="2300" dirty="0" smtClean="0">
                <a:solidFill>
                  <a:schemeClr val="tx1"/>
                </a:solidFill>
              </a:rPr>
              <a:t>Перми.</a:t>
            </a:r>
            <a:endParaRPr lang="ru-RU" sz="2300" dirty="0">
              <a:solidFill>
                <a:schemeClr val="tx1"/>
              </a:solidFill>
            </a:endParaRPr>
          </a:p>
          <a:p>
            <a:pPr lvl="0"/>
            <a:r>
              <a:rPr lang="ru-RU" sz="2300" dirty="0">
                <a:solidFill>
                  <a:schemeClr val="tx1"/>
                </a:solidFill>
              </a:rPr>
              <a:t>Формировать</a:t>
            </a:r>
            <a:r>
              <a:rPr lang="ru-RU" sz="2300" i="1" dirty="0">
                <a:solidFill>
                  <a:schemeClr val="tx1"/>
                </a:solidFill>
              </a:rPr>
              <a:t> </a:t>
            </a:r>
            <a:r>
              <a:rPr lang="ru-RU" sz="2300" dirty="0">
                <a:solidFill>
                  <a:schemeClr val="tx1"/>
                </a:solidFill>
              </a:rPr>
              <a:t>уважительное, бережное отношение к историческому наследию своего края, культуре, природе, окружающим </a:t>
            </a:r>
            <a:r>
              <a:rPr lang="ru-RU" sz="2300" dirty="0" smtClean="0">
                <a:solidFill>
                  <a:schemeClr val="tx1"/>
                </a:solidFill>
              </a:rPr>
              <a:t>людям.</a:t>
            </a:r>
            <a:endParaRPr lang="ru-RU" sz="2300" dirty="0">
              <a:solidFill>
                <a:schemeClr val="tx1"/>
              </a:solidFill>
            </a:endParaRPr>
          </a:p>
          <a:p>
            <a:pPr lvl="0"/>
            <a:r>
              <a:rPr lang="ru-RU" sz="2300" dirty="0">
                <a:solidFill>
                  <a:schemeClr val="tx1"/>
                </a:solidFill>
              </a:rPr>
              <a:t>Совершенствовать навыки работы с </a:t>
            </a:r>
            <a:r>
              <a:rPr lang="ru-RU" sz="2300" dirty="0" smtClean="0">
                <a:solidFill>
                  <a:schemeClr val="tx1"/>
                </a:solidFill>
              </a:rPr>
              <a:t>информацией.</a:t>
            </a:r>
            <a:endParaRPr lang="ru-RU" sz="2300" dirty="0">
              <a:solidFill>
                <a:schemeClr val="tx1"/>
              </a:solidFill>
            </a:endParaRPr>
          </a:p>
          <a:p>
            <a:pPr lvl="0"/>
            <a:r>
              <a:rPr lang="ru-RU" sz="2300" dirty="0">
                <a:solidFill>
                  <a:schemeClr val="tx1"/>
                </a:solidFill>
              </a:rPr>
              <a:t>Развивать коммуникативные навыки у детей, умения эффективно взаимодействовать со сверстниками и взрослыми в процессе </a:t>
            </a:r>
            <a:r>
              <a:rPr lang="ru-RU" sz="2300" dirty="0" smtClean="0">
                <a:solidFill>
                  <a:schemeClr val="tx1"/>
                </a:solidFill>
              </a:rPr>
              <a:t>решения.</a:t>
            </a:r>
            <a:endParaRPr lang="ru-RU" sz="2300" dirty="0">
              <a:solidFill>
                <a:schemeClr val="tx1"/>
              </a:solidFill>
            </a:endParaRPr>
          </a:p>
          <a:p>
            <a:r>
              <a:rPr lang="ru-RU" sz="2300" dirty="0" smtClean="0">
                <a:solidFill>
                  <a:schemeClr val="tx1"/>
                </a:solidFill>
              </a:rPr>
              <a:t>Проблемы</a:t>
            </a:r>
            <a:r>
              <a:rPr lang="ru-RU" sz="2300" dirty="0">
                <a:solidFill>
                  <a:schemeClr val="tx1"/>
                </a:solidFill>
              </a:rPr>
              <a:t>, умение анализировать своё поведение и принимать правильное решение в различных жизненных ситуациях. </a:t>
            </a:r>
          </a:p>
          <a:p>
            <a:pPr lvl="0"/>
            <a:r>
              <a:rPr lang="ru-RU" sz="2300" dirty="0">
                <a:solidFill>
                  <a:schemeClr val="tx1"/>
                </a:solidFill>
              </a:rPr>
              <a:t>Развивать творческие способности, кругозор детей и интерес к исследовательской </a:t>
            </a:r>
            <a:r>
              <a:rPr lang="ru-RU" sz="2300" dirty="0" smtClean="0">
                <a:solidFill>
                  <a:schemeClr val="tx1"/>
                </a:solidFill>
              </a:rPr>
              <a:t>деятельности.</a:t>
            </a:r>
            <a:endParaRPr lang="ru-RU" sz="2300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9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701288741"/>
              </p:ext>
            </p:extLst>
          </p:nvPr>
        </p:nvGraphicFramePr>
        <p:xfrm>
          <a:off x="2180046" y="992777"/>
          <a:ext cx="8128000" cy="47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15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347" y="162097"/>
            <a:ext cx="9981398" cy="1280890"/>
          </a:xfrm>
        </p:spPr>
        <p:txBody>
          <a:bodyPr/>
          <a:lstStyle/>
          <a:p>
            <a:r>
              <a:rPr lang="ru-RU" b="1" dirty="0" smtClean="0"/>
              <a:t>Работа над проектом (планирование)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888" y="962526"/>
            <a:ext cx="11482939" cy="5678906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/>
            <a:r>
              <a:rPr lang="ru-RU" sz="2400" b="1" i="1" dirty="0">
                <a:solidFill>
                  <a:schemeClr val="tx1"/>
                </a:solidFill>
              </a:rPr>
              <a:t>Что изучает краеведение?</a:t>
            </a:r>
            <a:endParaRPr lang="ru-RU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u="sng" dirty="0">
                <a:solidFill>
                  <a:schemeClr val="tx1"/>
                </a:solidFill>
              </a:rPr>
              <a:t>Результат:</a:t>
            </a:r>
            <a:r>
              <a:rPr lang="ru-RU" sz="2400" dirty="0">
                <a:solidFill>
                  <a:schemeClr val="tx1"/>
                </a:solidFill>
              </a:rPr>
              <a:t> знакомство с понятиями «малая родина», источники краеведческой информации, с какими науками связано краеведение, когда зародилось краеведение.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 </a:t>
            </a:r>
          </a:p>
          <a:p>
            <a:pPr lvl="0"/>
            <a:r>
              <a:rPr lang="ru-RU" sz="2400" b="1" i="1" dirty="0">
                <a:solidFill>
                  <a:schemeClr val="tx1"/>
                </a:solidFill>
              </a:rPr>
              <a:t>Экскурсии по Перми и Пермскому краю.</a:t>
            </a:r>
            <a:endParaRPr lang="ru-RU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u="sng" dirty="0">
                <a:solidFill>
                  <a:schemeClr val="tx1"/>
                </a:solidFill>
              </a:rPr>
              <a:t>Результат:</a:t>
            </a:r>
            <a:r>
              <a:rPr lang="ru-RU" sz="2400" dirty="0">
                <a:solidFill>
                  <a:schemeClr val="tx1"/>
                </a:solidFill>
              </a:rPr>
              <a:t> знакомство с историей и культурой </a:t>
            </a:r>
            <a:r>
              <a:rPr lang="ru-RU" sz="2400" dirty="0" err="1">
                <a:solidFill>
                  <a:schemeClr val="tx1"/>
                </a:solidFill>
              </a:rPr>
              <a:t>Прикамья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lvl="0"/>
            <a:r>
              <a:rPr lang="ru-RU" sz="2400" b="1" i="1" dirty="0">
                <a:solidFill>
                  <a:schemeClr val="tx1"/>
                </a:solidFill>
              </a:rPr>
              <a:t>Познавательные </a:t>
            </a:r>
            <a:r>
              <a:rPr lang="ru-RU" sz="2400" b="1" i="1" dirty="0" smtClean="0">
                <a:solidFill>
                  <a:schemeClr val="tx1"/>
                </a:solidFill>
              </a:rPr>
              <a:t>пятиминутки «А вы знаете, что…»</a:t>
            </a:r>
            <a:endParaRPr lang="ru-RU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u="sng" dirty="0">
                <a:solidFill>
                  <a:schemeClr val="tx1"/>
                </a:solidFill>
              </a:rPr>
              <a:t>Результат</a:t>
            </a:r>
            <a:r>
              <a:rPr lang="ru-RU" sz="2400" dirty="0">
                <a:solidFill>
                  <a:schemeClr val="tx1"/>
                </a:solidFill>
              </a:rPr>
              <a:t>: знакомство с историей города и края</a:t>
            </a:r>
            <a:r>
              <a:rPr lang="ru-RU" sz="2400" b="1" i="1" dirty="0">
                <a:solidFill>
                  <a:schemeClr val="tx1"/>
                </a:solidFill>
              </a:rPr>
              <a:t>. </a:t>
            </a:r>
            <a:r>
              <a:rPr lang="ru-RU" sz="2400" dirty="0">
                <a:solidFill>
                  <a:schemeClr val="tx1"/>
                </a:solidFill>
              </a:rPr>
              <a:t>Создание презентации о городах Пермского края, достопримечательностях, культурных традициях народов </a:t>
            </a:r>
            <a:r>
              <a:rPr lang="ru-RU" sz="2400" dirty="0" err="1" smtClean="0">
                <a:solidFill>
                  <a:schemeClr val="tx1"/>
                </a:solidFill>
              </a:rPr>
              <a:t>Прикамья</a:t>
            </a:r>
            <a:r>
              <a:rPr lang="ru-RU" sz="2400" dirty="0" smtClean="0">
                <a:solidFill>
                  <a:schemeClr val="tx1"/>
                </a:solidFill>
              </a:rPr>
              <a:t>. Опыт </a:t>
            </a:r>
            <a:r>
              <a:rPr lang="ru-RU" sz="2400" dirty="0">
                <a:solidFill>
                  <a:schemeClr val="tx1"/>
                </a:solidFill>
              </a:rPr>
              <a:t>публичных выступлений перед одноклассниками.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784" y="2355751"/>
            <a:ext cx="1771429" cy="2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1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389" y="471638"/>
            <a:ext cx="11328935" cy="6035040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lvl="0"/>
            <a:r>
              <a:rPr lang="ru-RU" sz="3000" b="1" i="1" dirty="0">
                <a:solidFill>
                  <a:schemeClr val="tx1"/>
                </a:solidFill>
              </a:rPr>
              <a:t>Экскурсии на производство (в том числе и виртуальные)</a:t>
            </a:r>
            <a:r>
              <a:rPr lang="ru-RU" sz="30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3000" u="sng" dirty="0">
                <a:solidFill>
                  <a:schemeClr val="tx1"/>
                </a:solidFill>
              </a:rPr>
              <a:t>Результат:</a:t>
            </a:r>
            <a:r>
              <a:rPr lang="ru-RU" sz="3000" dirty="0">
                <a:solidFill>
                  <a:schemeClr val="tx1"/>
                </a:solidFill>
              </a:rPr>
              <a:t> знакомство с отраслями промышленности, продукцией, выпускаемой на заводах и фабриках Пермского края.</a:t>
            </a:r>
          </a:p>
          <a:p>
            <a:pPr marL="0" indent="0">
              <a:buNone/>
            </a:pPr>
            <a:r>
              <a:rPr lang="ru-RU" sz="3000" dirty="0">
                <a:solidFill>
                  <a:schemeClr val="tx1"/>
                </a:solidFill>
              </a:rPr>
              <a:t> </a:t>
            </a:r>
          </a:p>
          <a:p>
            <a:pPr lvl="0"/>
            <a:r>
              <a:rPr lang="ru-RU" sz="3000" b="1" i="1" dirty="0">
                <a:solidFill>
                  <a:schemeClr val="tx1"/>
                </a:solidFill>
              </a:rPr>
              <a:t>Экскурсия в музей пермских древностей.</a:t>
            </a:r>
            <a:endParaRPr lang="ru-RU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000" u="sng" dirty="0">
                <a:solidFill>
                  <a:schemeClr val="tx1"/>
                </a:solidFill>
              </a:rPr>
              <a:t>Результат</a:t>
            </a:r>
            <a:r>
              <a:rPr lang="ru-RU" sz="3000" dirty="0">
                <a:solidFill>
                  <a:schemeClr val="tx1"/>
                </a:solidFill>
              </a:rPr>
              <a:t>: знакомство с понятиями «палеонтология», «пермский период», удивительными обитателями планеты в древности </a:t>
            </a:r>
          </a:p>
          <a:p>
            <a:endParaRPr lang="ru-RU" sz="3000" dirty="0">
              <a:solidFill>
                <a:schemeClr val="tx1"/>
              </a:solidFill>
            </a:endParaRPr>
          </a:p>
          <a:p>
            <a:pPr lvl="0"/>
            <a:r>
              <a:rPr lang="ru-RU" sz="3000" b="1" i="1" dirty="0">
                <a:solidFill>
                  <a:schemeClr val="tx1"/>
                </a:solidFill>
              </a:rPr>
              <a:t>Экскурсия в дом-музей </a:t>
            </a:r>
            <a:r>
              <a:rPr lang="ru-RU" sz="3000" b="1" i="1" dirty="0" err="1">
                <a:solidFill>
                  <a:schemeClr val="tx1"/>
                </a:solidFill>
              </a:rPr>
              <a:t>Мешкова</a:t>
            </a:r>
            <a:r>
              <a:rPr lang="ru-RU" sz="3000" b="1" i="1" dirty="0">
                <a:solidFill>
                  <a:schemeClr val="tx1"/>
                </a:solidFill>
              </a:rPr>
              <a:t> по теме «История Перми»</a:t>
            </a:r>
            <a:endParaRPr lang="ru-RU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000" u="sng" dirty="0">
                <a:solidFill>
                  <a:schemeClr val="tx1"/>
                </a:solidFill>
              </a:rPr>
              <a:t>Результат:</a:t>
            </a:r>
            <a:r>
              <a:rPr lang="ru-RU" sz="3000" dirty="0">
                <a:solidFill>
                  <a:schemeClr val="tx1"/>
                </a:solidFill>
              </a:rPr>
              <a:t> оформление мини-библиотеки из книг пермских писателей разного года издания, сравнение книг одного автора. Беседа о том, какие воспоминания связаны с этими книгами.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497" y="471638"/>
            <a:ext cx="1153827" cy="953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029" y="2116223"/>
            <a:ext cx="1104762" cy="1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819</TotalTime>
  <Words>888</Words>
  <Application>Microsoft Office PowerPoint</Application>
  <PresentationFormat>Широкоэкранный</PresentationFormat>
  <Paragraphs>111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Проект  «Юные путешественники» («Люби и знай свой Пермский край»)</vt:lpstr>
      <vt:lpstr>Постановка проблемы:  </vt:lpstr>
      <vt:lpstr>Презентация PowerPoint</vt:lpstr>
      <vt:lpstr>Участники: обучающиеся начальной школы   Тип проекта: познавательно-творческий  Цель проекта: знакомство с историей и культурой  Пермского края, особенностями промышленности Прикамья. </vt:lpstr>
      <vt:lpstr>Презентация PowerPoint</vt:lpstr>
      <vt:lpstr>Презентация PowerPoint</vt:lpstr>
      <vt:lpstr>Работа над проектом (планирование)</vt:lpstr>
      <vt:lpstr>Презентация PowerPoint</vt:lpstr>
      <vt:lpstr>Презентация PowerPoint</vt:lpstr>
      <vt:lpstr>Презентация PowerPoint</vt:lpstr>
      <vt:lpstr>Презентация. Подведение итогов. 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Экскурсионная деятельность</vt:lpstr>
      <vt:lpstr>Чтобы систематизировать материал разработали авторское пособие  «Дневник путешественника по городу Перми и Пермскому краю».  </vt:lpstr>
      <vt:lpstr>Темы распределены на 4 класса. Через все 4 года проходят сквозные темы:</vt:lpstr>
      <vt:lpstr>Актуализация знаний</vt:lpstr>
      <vt:lpstr>Работа с понятиями</vt:lpstr>
      <vt:lpstr>Работа с картой</vt:lpstr>
      <vt:lpstr>Работа с алгоритмом. Восстановление порядка действий.</vt:lpstr>
      <vt:lpstr>Поиск информации в тексте</vt:lpstr>
      <vt:lpstr>Задания творческого характера</vt:lpstr>
      <vt:lpstr>Виртуальная экскурсия – один из способов совершить путешествие.</vt:lpstr>
      <vt:lpstr>Практическая работа  с авторским пособием  «Дневник путешественника  по городу Перми и  Пермскому краю»</vt:lpstr>
      <vt:lpstr>Предлагаем выполнить некоторые задания из авторского «Дневника путешественника» </vt:lpstr>
      <vt:lpstr>Презентация PowerPoint</vt:lpstr>
      <vt:lpstr>Задание из пособия</vt:lpstr>
      <vt:lpstr>- Как можно использовать этот текст на уроке русского языка?</vt:lpstr>
      <vt:lpstr>Задание из пособия (по тексту из предыдущего слайда)</vt:lpstr>
      <vt:lpstr>Задание из пособия</vt:lpstr>
      <vt:lpstr>Задание из пособия </vt:lpstr>
      <vt:lpstr>Какое задание Вы можете предложить, используя материал виртуальной экскурсии?</vt:lpstr>
      <vt:lpstr>Задание в подарок</vt:lpstr>
      <vt:lpstr>Итак… Работа с авторским пособием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«Люби и знай свой Пермский край»</dc:title>
  <dc:creator>Tolmachev Sergey</dc:creator>
  <cp:lastModifiedBy>Tolmachev Sergey</cp:lastModifiedBy>
  <cp:revision>57</cp:revision>
  <dcterms:created xsi:type="dcterms:W3CDTF">2019-09-19T14:33:18Z</dcterms:created>
  <dcterms:modified xsi:type="dcterms:W3CDTF">2020-09-30T19:20:20Z</dcterms:modified>
</cp:coreProperties>
</file>